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bookmarkIdSeed="2">
  <p:sldMasterIdLst>
    <p:sldMasterId id="2147483664" r:id="rId1"/>
  </p:sldMasterIdLst>
  <p:notesMasterIdLst>
    <p:notesMasterId r:id="rId31"/>
  </p:notesMasterIdLst>
  <p:handoutMasterIdLst>
    <p:handoutMasterId r:id="rId32"/>
  </p:handoutMasterIdLst>
  <p:sldIdLst>
    <p:sldId id="1209" r:id="rId2"/>
    <p:sldId id="1211" r:id="rId3"/>
    <p:sldId id="1210" r:id="rId4"/>
    <p:sldId id="1212" r:id="rId5"/>
    <p:sldId id="806" r:id="rId6"/>
    <p:sldId id="807" r:id="rId7"/>
    <p:sldId id="1194" r:id="rId8"/>
    <p:sldId id="990" r:id="rId9"/>
    <p:sldId id="1193" r:id="rId10"/>
    <p:sldId id="906" r:id="rId11"/>
    <p:sldId id="1195" r:id="rId12"/>
    <p:sldId id="1213" r:id="rId13"/>
    <p:sldId id="1214" r:id="rId14"/>
    <p:sldId id="1215" r:id="rId15"/>
    <p:sldId id="1216" r:id="rId16"/>
    <p:sldId id="1217" r:id="rId17"/>
    <p:sldId id="1218" r:id="rId18"/>
    <p:sldId id="1219" r:id="rId19"/>
    <p:sldId id="1220" r:id="rId20"/>
    <p:sldId id="798" r:id="rId21"/>
    <p:sldId id="799" r:id="rId22"/>
    <p:sldId id="1205" r:id="rId23"/>
    <p:sldId id="1206" r:id="rId24"/>
    <p:sldId id="1200" r:id="rId25"/>
    <p:sldId id="1199" r:id="rId26"/>
    <p:sldId id="1201" r:id="rId27"/>
    <p:sldId id="1202" r:id="rId28"/>
    <p:sldId id="1204" r:id="rId29"/>
    <p:sldId id="1203" r:id="rId30"/>
  </p:sldIdLst>
  <p:sldSz cx="12192000" cy="6858000"/>
  <p:notesSz cx="6797675" cy="9928225"/>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8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33CC"/>
    <a:srgbClr val="888888"/>
    <a:srgbClr val="00007A"/>
    <a:srgbClr val="00009A"/>
    <a:srgbClr val="393939"/>
    <a:srgbClr val="FFFFFF"/>
    <a:srgbClr val="E6E6E6"/>
    <a:srgbClr val="323E1A"/>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C89EF96-8CEA-46FF-86C4-4CE0E7609802}">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B301B821-A1FF-4177-AEE7-76D212191A09}" styleName="中等深淺樣式 1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660B408-B3CF-4A94-85FC-2B1E0A45F4A2}" styleName="深色樣式 2 - 輔色 1/輔色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ED083AE6-46FA-4A59-8FB0-9F97EB10719F}" styleName="淺色樣式 3 - 輔色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DBED569-4797-4DF1-A0F4-6AAB3CD982D8}" styleName="淺色樣式 3 - 輔色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淺色樣式 3 - 輔色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8799B23B-EC83-4686-B30A-512413B5E67A}" styleName="淺色樣式 3 - 輔色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淺色樣式 3 - 輔色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FECB4D8-DB02-4DC6-A0A2-4F2EBAE1DC90}" styleName="中等深淺樣式 1 - 輔色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333" autoAdjust="0"/>
  </p:normalViewPr>
  <p:slideViewPr>
    <p:cSldViewPr showGuides="1">
      <p:cViewPr varScale="1">
        <p:scale>
          <a:sx n="115" d="100"/>
          <a:sy n="115" d="100"/>
        </p:scale>
        <p:origin x="372" y="84"/>
      </p:cViewPr>
      <p:guideLst>
        <p:guide orient="horz" pos="482"/>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80" d="100"/>
        <a:sy n="1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5448" cy="496332"/>
          </a:xfrm>
          <a:prstGeom prst="rect">
            <a:avLst/>
          </a:prstGeom>
        </p:spPr>
        <p:txBody>
          <a:bodyPr vert="horz" lIns="91321" tIns="45661" rIns="91321" bIns="45661" rtlCol="0"/>
          <a:lstStyle>
            <a:lvl1pPr algn="l">
              <a:defRPr sz="1200"/>
            </a:lvl1pPr>
          </a:lstStyle>
          <a:p>
            <a:endParaRPr lang="zh-TW" altLang="en-US"/>
          </a:p>
        </p:txBody>
      </p:sp>
      <p:sp>
        <p:nvSpPr>
          <p:cNvPr id="3" name="日期版面配置區 2"/>
          <p:cNvSpPr>
            <a:spLocks noGrp="1"/>
          </p:cNvSpPr>
          <p:nvPr>
            <p:ph type="dt" sz="quarter" idx="1"/>
          </p:nvPr>
        </p:nvSpPr>
        <p:spPr>
          <a:xfrm>
            <a:off x="3850643" y="0"/>
            <a:ext cx="2945448" cy="496332"/>
          </a:xfrm>
          <a:prstGeom prst="rect">
            <a:avLst/>
          </a:prstGeom>
        </p:spPr>
        <p:txBody>
          <a:bodyPr vert="horz" lIns="91321" tIns="45661" rIns="91321" bIns="45661" rtlCol="0"/>
          <a:lstStyle>
            <a:lvl1pPr algn="r">
              <a:defRPr sz="1200"/>
            </a:lvl1pPr>
          </a:lstStyle>
          <a:p>
            <a:fld id="{05BF5AB9-3463-4E65-AFD3-5431B79ADFDC}" type="datetimeFigureOut">
              <a:rPr lang="zh-TW" altLang="en-US" smtClean="0"/>
              <a:pPr/>
              <a:t>2022/10/7</a:t>
            </a:fld>
            <a:endParaRPr lang="zh-TW" altLang="en-US"/>
          </a:p>
        </p:txBody>
      </p:sp>
      <p:sp>
        <p:nvSpPr>
          <p:cNvPr id="4" name="頁尾版面配置區 3"/>
          <p:cNvSpPr>
            <a:spLocks noGrp="1"/>
          </p:cNvSpPr>
          <p:nvPr>
            <p:ph type="ftr" sz="quarter" idx="2"/>
          </p:nvPr>
        </p:nvSpPr>
        <p:spPr>
          <a:xfrm>
            <a:off x="0" y="9430308"/>
            <a:ext cx="2945448" cy="496331"/>
          </a:xfrm>
          <a:prstGeom prst="rect">
            <a:avLst/>
          </a:prstGeom>
        </p:spPr>
        <p:txBody>
          <a:bodyPr vert="horz" lIns="91321" tIns="45661" rIns="91321" bIns="45661"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50643" y="9430308"/>
            <a:ext cx="2945448" cy="496331"/>
          </a:xfrm>
          <a:prstGeom prst="rect">
            <a:avLst/>
          </a:prstGeom>
        </p:spPr>
        <p:txBody>
          <a:bodyPr vert="horz" lIns="91321" tIns="45661" rIns="91321" bIns="45661" rtlCol="0" anchor="b"/>
          <a:lstStyle>
            <a:lvl1pPr algn="r">
              <a:defRPr sz="1200"/>
            </a:lvl1pPr>
          </a:lstStyle>
          <a:p>
            <a:fld id="{C6A0C45D-A6E0-411D-9D9F-B22D9F5136D5}" type="slidenum">
              <a:rPr lang="zh-TW" altLang="en-US" smtClean="0"/>
              <a:pPr/>
              <a:t>‹#›</a:t>
            </a:fld>
            <a:endParaRPr lang="zh-TW" altLang="en-US"/>
          </a:p>
        </p:txBody>
      </p:sp>
    </p:spTree>
    <p:extLst>
      <p:ext uri="{BB962C8B-B14F-4D97-AF65-F5344CB8AC3E}">
        <p14:creationId xmlns:p14="http://schemas.microsoft.com/office/powerpoint/2010/main" val="23521073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5448" cy="496332"/>
          </a:xfrm>
          <a:prstGeom prst="rect">
            <a:avLst/>
          </a:prstGeom>
        </p:spPr>
        <p:txBody>
          <a:bodyPr vert="horz" lIns="91321" tIns="45661" rIns="91321" bIns="45661" rtlCol="0"/>
          <a:lstStyle>
            <a:lvl1pPr algn="l">
              <a:defRPr sz="1200"/>
            </a:lvl1pPr>
          </a:lstStyle>
          <a:p>
            <a:endParaRPr lang="zh-TW" altLang="en-US"/>
          </a:p>
        </p:txBody>
      </p:sp>
      <p:sp>
        <p:nvSpPr>
          <p:cNvPr id="3" name="日期版面配置區 2"/>
          <p:cNvSpPr>
            <a:spLocks noGrp="1"/>
          </p:cNvSpPr>
          <p:nvPr>
            <p:ph type="dt" idx="1"/>
          </p:nvPr>
        </p:nvSpPr>
        <p:spPr>
          <a:xfrm>
            <a:off x="3850643" y="0"/>
            <a:ext cx="2945448" cy="496332"/>
          </a:xfrm>
          <a:prstGeom prst="rect">
            <a:avLst/>
          </a:prstGeom>
        </p:spPr>
        <p:txBody>
          <a:bodyPr vert="horz" lIns="91321" tIns="45661" rIns="91321" bIns="45661" rtlCol="0"/>
          <a:lstStyle>
            <a:lvl1pPr algn="r">
              <a:defRPr sz="1200"/>
            </a:lvl1pPr>
          </a:lstStyle>
          <a:p>
            <a:fld id="{838FF680-7B6B-4655-B6A1-33A8AD0AE8B4}" type="datetimeFigureOut">
              <a:rPr lang="zh-TW" altLang="en-US" smtClean="0"/>
              <a:pPr/>
              <a:t>2022/10/7</a:t>
            </a:fld>
            <a:endParaRPr lang="zh-TW" altLang="en-US"/>
          </a:p>
        </p:txBody>
      </p:sp>
      <p:sp>
        <p:nvSpPr>
          <p:cNvPr id="4" name="投影片圖像版面配置區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321" tIns="45661" rIns="91321" bIns="45661" rtlCol="0" anchor="ctr"/>
          <a:lstStyle/>
          <a:p>
            <a:endParaRPr lang="zh-TW" altLang="en-US"/>
          </a:p>
        </p:txBody>
      </p:sp>
      <p:sp>
        <p:nvSpPr>
          <p:cNvPr id="5" name="備忘稿版面配置區 4"/>
          <p:cNvSpPr>
            <a:spLocks noGrp="1"/>
          </p:cNvSpPr>
          <p:nvPr>
            <p:ph type="body" sz="quarter" idx="3"/>
          </p:nvPr>
        </p:nvSpPr>
        <p:spPr>
          <a:xfrm>
            <a:off x="680085" y="4715946"/>
            <a:ext cx="5437506" cy="4466988"/>
          </a:xfrm>
          <a:prstGeom prst="rect">
            <a:avLst/>
          </a:prstGeom>
        </p:spPr>
        <p:txBody>
          <a:bodyPr vert="horz" lIns="91321" tIns="45661" rIns="91321" bIns="45661"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9430308"/>
            <a:ext cx="2945448" cy="496331"/>
          </a:xfrm>
          <a:prstGeom prst="rect">
            <a:avLst/>
          </a:prstGeom>
        </p:spPr>
        <p:txBody>
          <a:bodyPr vert="horz" lIns="91321" tIns="45661" rIns="91321" bIns="45661"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50643" y="9430308"/>
            <a:ext cx="2945448" cy="496331"/>
          </a:xfrm>
          <a:prstGeom prst="rect">
            <a:avLst/>
          </a:prstGeom>
        </p:spPr>
        <p:txBody>
          <a:bodyPr vert="horz" lIns="91321" tIns="45661" rIns="91321" bIns="45661" rtlCol="0" anchor="b"/>
          <a:lstStyle>
            <a:lvl1pPr algn="r">
              <a:defRPr sz="1200"/>
            </a:lvl1pPr>
          </a:lstStyle>
          <a:p>
            <a:fld id="{6F9E9FB9-4D1E-4A88-8F87-B34AFE16905A}" type="slidenum">
              <a:rPr lang="zh-TW" altLang="en-US" smtClean="0"/>
              <a:pPr/>
              <a:t>‹#›</a:t>
            </a:fld>
            <a:endParaRPr lang="zh-TW" altLang="en-US"/>
          </a:p>
        </p:txBody>
      </p:sp>
    </p:spTree>
    <p:extLst>
      <p:ext uri="{BB962C8B-B14F-4D97-AF65-F5344CB8AC3E}">
        <p14:creationId xmlns:p14="http://schemas.microsoft.com/office/powerpoint/2010/main" val="91953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637D2949-D42D-4CDD-909B-4B4A1A1E32A7}" type="slidenum">
              <a:rPr lang="zh-CN" altLang="en-US" smtClean="0"/>
              <a:pPr>
                <a:defRPr/>
              </a:pPr>
              <a:t>11</a:t>
            </a:fld>
            <a:endParaRPr lang="en-US" altLang="zh-CN"/>
          </a:p>
        </p:txBody>
      </p:sp>
    </p:spTree>
    <p:extLst>
      <p:ext uri="{BB962C8B-B14F-4D97-AF65-F5344CB8AC3E}">
        <p14:creationId xmlns:p14="http://schemas.microsoft.com/office/powerpoint/2010/main" val="53753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t>15</a:t>
            </a:fld>
            <a:endParaRPr lang="zh-TW" altLang="en-US"/>
          </a:p>
        </p:txBody>
      </p:sp>
    </p:spTree>
    <p:extLst>
      <p:ext uri="{BB962C8B-B14F-4D97-AF65-F5344CB8AC3E}">
        <p14:creationId xmlns:p14="http://schemas.microsoft.com/office/powerpoint/2010/main" val="1126764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E9FB9-4D1E-4A88-8F87-B34AFE16905A}" type="slidenum">
              <a:rPr lang="zh-TW" altLang="en-US" smtClean="0"/>
              <a:t>16</a:t>
            </a:fld>
            <a:endParaRPr lang="zh-TW" altLang="en-US"/>
          </a:p>
        </p:txBody>
      </p:sp>
    </p:spTree>
    <p:extLst>
      <p:ext uri="{BB962C8B-B14F-4D97-AF65-F5344CB8AC3E}">
        <p14:creationId xmlns:p14="http://schemas.microsoft.com/office/powerpoint/2010/main" val="2734008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637D2949-D42D-4CDD-909B-4B4A1A1E32A7}" type="slidenum">
              <a:rPr lang="zh-CN" altLang="en-US" smtClean="0"/>
              <a:pPr>
                <a:defRPr/>
              </a:pPr>
              <a:t>21</a:t>
            </a:fld>
            <a:endParaRPr lang="en-US" altLang="zh-CN"/>
          </a:p>
        </p:txBody>
      </p:sp>
    </p:spTree>
    <p:extLst>
      <p:ext uri="{BB962C8B-B14F-4D97-AF65-F5344CB8AC3E}">
        <p14:creationId xmlns:p14="http://schemas.microsoft.com/office/powerpoint/2010/main" val="2998605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t>25</a:t>
            </a:fld>
            <a:endParaRPr lang="zh-TW" altLang="en-US"/>
          </a:p>
        </p:txBody>
      </p:sp>
    </p:spTree>
    <p:extLst>
      <p:ext uri="{BB962C8B-B14F-4D97-AF65-F5344CB8AC3E}">
        <p14:creationId xmlns:p14="http://schemas.microsoft.com/office/powerpoint/2010/main" val="3882897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E9FB9-4D1E-4A88-8F87-B34AFE16905A}" type="slidenum">
              <a:rPr lang="zh-TW" altLang="en-US" smtClean="0"/>
              <a:t>26</a:t>
            </a:fld>
            <a:endParaRPr lang="zh-TW" altLang="en-US"/>
          </a:p>
        </p:txBody>
      </p:sp>
    </p:spTree>
    <p:extLst>
      <p:ext uri="{BB962C8B-B14F-4D97-AF65-F5344CB8AC3E}">
        <p14:creationId xmlns:p14="http://schemas.microsoft.com/office/powerpoint/2010/main" val="3434867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778486" y="2708920"/>
            <a:ext cx="10635028" cy="720080"/>
          </a:xfrm>
        </p:spPr>
        <p:txBody>
          <a:bodyPr/>
          <a:lstStyle>
            <a:lvl1pPr>
              <a:defRPr>
                <a:solidFill>
                  <a:srgbClr val="393939"/>
                </a:solidFill>
                <a:latin typeface="微軟正黑體" panose="020B0604030504040204" pitchFamily="34" charset="-120"/>
                <a:ea typeface="微軟正黑體" panose="020B0604030504040204" pitchFamily="34" charset="-120"/>
              </a:defRPr>
            </a:lvl1pPr>
          </a:lstStyle>
          <a:p>
            <a:r>
              <a:rPr lang="zh-TW" altLang="en-US" dirty="0"/>
              <a:t>封面</a:t>
            </a:r>
          </a:p>
        </p:txBody>
      </p:sp>
      <p:sp>
        <p:nvSpPr>
          <p:cNvPr id="6" name="副標題 2"/>
          <p:cNvSpPr>
            <a:spLocks noGrp="1"/>
          </p:cNvSpPr>
          <p:nvPr>
            <p:ph type="subTitle" idx="1"/>
          </p:nvPr>
        </p:nvSpPr>
        <p:spPr>
          <a:xfrm>
            <a:off x="1664739" y="3789040"/>
            <a:ext cx="8862523" cy="1080120"/>
          </a:xfrm>
        </p:spPr>
        <p:txBody>
          <a:bodyPr>
            <a:normAutofit/>
          </a:bodyPr>
          <a:lstStyle>
            <a:lvl1pPr marL="0" indent="0" algn="ctr">
              <a:buNone/>
              <a:defRPr sz="2000">
                <a:solidFill>
                  <a:srgbClr val="393939"/>
                </a:solidFill>
                <a:latin typeface="微軟正黑體" panose="020B0604030504040204" pitchFamily="34" charset="-120"/>
                <a:ea typeface="微軟正黑體" panose="020B0604030504040204" pitchFamily="34"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endParaRPr lang="zh-TW" altLang="en-US" dirty="0"/>
          </a:p>
        </p:txBody>
      </p:sp>
      <p:sp>
        <p:nvSpPr>
          <p:cNvPr id="5" name="投影片編號版面配置區 5"/>
          <p:cNvSpPr>
            <a:spLocks noGrp="1"/>
          </p:cNvSpPr>
          <p:nvPr>
            <p:ph type="sldNum" sz="quarter" idx="4"/>
          </p:nvPr>
        </p:nvSpPr>
        <p:spPr>
          <a:xfrm>
            <a:off x="5838489" y="6644382"/>
            <a:ext cx="523387" cy="313010"/>
          </a:xfrm>
          <a:prstGeom prst="rect">
            <a:avLst/>
          </a:prstGeom>
        </p:spPr>
        <p:txBody>
          <a:bodyPr/>
          <a:lstStyle>
            <a:lvl1pPr algn="ctr">
              <a:defRPr sz="1050">
                <a:solidFill>
                  <a:srgbClr val="FFFFFF"/>
                </a:solidFill>
              </a:defRPr>
            </a:lvl1pPr>
          </a:lstStyle>
          <a:p>
            <a:fld id="{8F4EACC7-37E3-43A5-A5FB-BEB9CE95D266}" type="slidenum">
              <a:rPr lang="zh-TW" altLang="en-US" smtClean="0"/>
              <a:pPr/>
              <a:t>‹#›</a:t>
            </a:fld>
            <a:endParaRPr lang="zh-TW" altLang="en-US"/>
          </a:p>
        </p:txBody>
      </p:sp>
    </p:spTree>
    <p:extLst>
      <p:ext uri="{BB962C8B-B14F-4D97-AF65-F5344CB8AC3E}">
        <p14:creationId xmlns:p14="http://schemas.microsoft.com/office/powerpoint/2010/main" val="3554531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只有標題">
    <p:spTree>
      <p:nvGrpSpPr>
        <p:cNvPr id="1" name=""/>
        <p:cNvGrpSpPr/>
        <p:nvPr/>
      </p:nvGrpSpPr>
      <p:grpSpPr>
        <a:xfrm>
          <a:off x="0" y="0"/>
          <a:ext cx="0" cy="0"/>
          <a:chOff x="0" y="0"/>
          <a:chExt cx="0" cy="0"/>
        </a:xfrm>
      </p:grpSpPr>
      <p:sp>
        <p:nvSpPr>
          <p:cNvPr id="4" name="投影片編號版面配置區 5"/>
          <p:cNvSpPr>
            <a:spLocks noGrp="1"/>
          </p:cNvSpPr>
          <p:nvPr>
            <p:ph type="sldNum" sz="quarter" idx="12"/>
          </p:nvPr>
        </p:nvSpPr>
        <p:spPr>
          <a:xfrm>
            <a:off x="5838489" y="6644382"/>
            <a:ext cx="523387" cy="313010"/>
          </a:xfrm>
          <a:prstGeom prst="rect">
            <a:avLst/>
          </a:prstGeom>
        </p:spPr>
        <p:txBody>
          <a:bodyPr/>
          <a:lstStyle>
            <a:lvl1pPr algn="ctr">
              <a:defRPr sz="1050">
                <a:solidFill>
                  <a:srgbClr val="FFFFFF"/>
                </a:solidFill>
              </a:defRPr>
            </a:lvl1pPr>
          </a:lstStyle>
          <a:p>
            <a:fld id="{E28562E0-AE09-4D11-92BC-5850C0B2AD0D}" type="slidenum">
              <a:rPr lang="zh-TW" altLang="en-US" smtClean="0"/>
              <a:pPr/>
              <a:t>‹#›</a:t>
            </a:fld>
            <a:endParaRPr lang="zh-TW" altLang="en-US"/>
          </a:p>
        </p:txBody>
      </p:sp>
      <p:sp>
        <p:nvSpPr>
          <p:cNvPr id="5" name="標題版面配置區 1"/>
          <p:cNvSpPr>
            <a:spLocks noGrp="1"/>
          </p:cNvSpPr>
          <p:nvPr>
            <p:ph type="title"/>
          </p:nvPr>
        </p:nvSpPr>
        <p:spPr bwMode="ltGray">
          <a:xfrm>
            <a:off x="778486" y="188640"/>
            <a:ext cx="10635028" cy="764704"/>
          </a:xfrm>
          <a:prstGeom prst="rect">
            <a:avLst/>
          </a:prstGeom>
        </p:spPr>
        <p:txBody>
          <a:bodyPr vert="horz" lIns="91440" tIns="45720" rIns="91440" bIns="45720" rtlCol="0" anchor="ctr">
            <a:noAutofit/>
          </a:bodyPr>
          <a:lstStyle>
            <a:lvl1pPr>
              <a:defRPr>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4108560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投影片編號版面配置區 5"/>
          <p:cNvSpPr>
            <a:spLocks noGrp="1"/>
          </p:cNvSpPr>
          <p:nvPr>
            <p:ph type="sldNum" sz="quarter" idx="12"/>
          </p:nvPr>
        </p:nvSpPr>
        <p:spPr>
          <a:xfrm>
            <a:off x="5838489" y="6644382"/>
            <a:ext cx="523387" cy="313010"/>
          </a:xfrm>
          <a:prstGeom prst="rect">
            <a:avLst/>
          </a:prstGeom>
        </p:spPr>
        <p:txBody>
          <a:bodyPr/>
          <a:lstStyle>
            <a:lvl1pPr algn="ctr">
              <a:defRPr sz="1050">
                <a:solidFill>
                  <a:srgbClr val="FFFFFF"/>
                </a:solidFill>
              </a:defRPr>
            </a:lvl1pPr>
          </a:lstStyle>
          <a:p>
            <a:fld id="{E28562E0-AE09-4D11-92BC-5850C0B2AD0D}" type="slidenum">
              <a:rPr lang="zh-TW" altLang="en-US" smtClean="0"/>
              <a:pPr/>
              <a:t>‹#›</a:t>
            </a:fld>
            <a:endParaRPr lang="zh-TW" altLang="en-US"/>
          </a:p>
        </p:txBody>
      </p:sp>
    </p:spTree>
    <p:extLst>
      <p:ext uri="{BB962C8B-B14F-4D97-AF65-F5344CB8AC3E}">
        <p14:creationId xmlns:p14="http://schemas.microsoft.com/office/powerpoint/2010/main" val="28915277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2389554" y="4800600"/>
            <a:ext cx="7315200" cy="566738"/>
          </a:xfrm>
        </p:spPr>
        <p:txBody>
          <a:bodyPr anchor="b"/>
          <a:lstStyle>
            <a:lvl1pPr algn="l">
              <a:defRPr sz="2000" b="1">
                <a:latin typeface="微軟正黑體" panose="020B0604030504040204" pitchFamily="34" charset="-120"/>
                <a:ea typeface="微軟正黑體" panose="020B0604030504040204" pitchFamily="34" charset="-120"/>
              </a:defRPr>
            </a:lvl1pPr>
          </a:lstStyle>
          <a:p>
            <a:r>
              <a:rPr lang="zh-TW" altLang="en-US"/>
              <a:t>按一下以編輯母片標題樣式</a:t>
            </a:r>
            <a:endParaRPr lang="zh-TW" altLang="en-US" dirty="0"/>
          </a:p>
        </p:txBody>
      </p:sp>
      <p:sp>
        <p:nvSpPr>
          <p:cNvPr id="3" name="圖片版面配置區 2"/>
          <p:cNvSpPr>
            <a:spLocks noGrp="1"/>
          </p:cNvSpPr>
          <p:nvPr>
            <p:ph type="pic" idx="1"/>
          </p:nvPr>
        </p:nvSpPr>
        <p:spPr>
          <a:xfrm>
            <a:off x="2389554"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zh-TW" altLang="en-US" dirty="0"/>
          </a:p>
        </p:txBody>
      </p:sp>
      <p:sp>
        <p:nvSpPr>
          <p:cNvPr id="4" name="文字版面配置區 3"/>
          <p:cNvSpPr>
            <a:spLocks noGrp="1"/>
          </p:cNvSpPr>
          <p:nvPr>
            <p:ph type="body" sz="half" idx="2"/>
          </p:nvPr>
        </p:nvSpPr>
        <p:spPr>
          <a:xfrm>
            <a:off x="2389554"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8" name="投影片編號版面配置區 5"/>
          <p:cNvSpPr>
            <a:spLocks noGrp="1"/>
          </p:cNvSpPr>
          <p:nvPr>
            <p:ph type="sldNum" sz="quarter" idx="12"/>
          </p:nvPr>
        </p:nvSpPr>
        <p:spPr>
          <a:xfrm>
            <a:off x="5838489" y="6644382"/>
            <a:ext cx="523387" cy="313010"/>
          </a:xfrm>
          <a:prstGeom prst="rect">
            <a:avLst/>
          </a:prstGeom>
        </p:spPr>
        <p:txBody>
          <a:bodyPr/>
          <a:lstStyle>
            <a:lvl1pPr algn="ctr">
              <a:defRPr sz="1050">
                <a:solidFill>
                  <a:srgbClr val="FFFFFF"/>
                </a:solidFill>
              </a:defRPr>
            </a:lvl1pPr>
          </a:lstStyle>
          <a:p>
            <a:fld id="{E28562E0-AE09-4D11-92BC-5850C0B2AD0D}" type="slidenum">
              <a:rPr lang="zh-TW" altLang="en-US" smtClean="0"/>
              <a:pPr/>
              <a:t>‹#›</a:t>
            </a:fld>
            <a:endParaRPr lang="zh-TW" altLang="en-US"/>
          </a:p>
        </p:txBody>
      </p:sp>
    </p:spTree>
    <p:extLst>
      <p:ext uri="{BB962C8B-B14F-4D97-AF65-F5344CB8AC3E}">
        <p14:creationId xmlns:p14="http://schemas.microsoft.com/office/powerpoint/2010/main" val="2253824835"/>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標題及直排文字">
    <p:spTree>
      <p:nvGrpSpPr>
        <p:cNvPr id="1" name=""/>
        <p:cNvGrpSpPr/>
        <p:nvPr/>
      </p:nvGrpSpPr>
      <p:grpSpPr>
        <a:xfrm>
          <a:off x="0" y="0"/>
          <a:ext cx="0" cy="0"/>
          <a:chOff x="0" y="0"/>
          <a:chExt cx="0" cy="0"/>
        </a:xfrm>
      </p:grpSpPr>
      <p:sp>
        <p:nvSpPr>
          <p:cNvPr id="3" name="直排文字版面配置區 2"/>
          <p:cNvSpPr>
            <a:spLocks noGrp="1"/>
          </p:cNvSpPr>
          <p:nvPr>
            <p:ph type="body" orient="vert" idx="1"/>
          </p:nvPr>
        </p:nvSpPr>
        <p:spPr>
          <a:xfrm>
            <a:off x="778486" y="1628800"/>
            <a:ext cx="10635028" cy="4680520"/>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5"/>
          <p:cNvSpPr>
            <a:spLocks noGrp="1"/>
          </p:cNvSpPr>
          <p:nvPr>
            <p:ph type="sldNum" sz="quarter" idx="12"/>
          </p:nvPr>
        </p:nvSpPr>
        <p:spPr>
          <a:xfrm>
            <a:off x="5838489" y="6644382"/>
            <a:ext cx="523387" cy="313010"/>
          </a:xfrm>
          <a:prstGeom prst="rect">
            <a:avLst/>
          </a:prstGeom>
        </p:spPr>
        <p:txBody>
          <a:bodyPr/>
          <a:lstStyle>
            <a:lvl1pPr algn="ctr">
              <a:defRPr sz="1050">
                <a:solidFill>
                  <a:srgbClr val="FFFFFF"/>
                </a:solidFill>
              </a:defRPr>
            </a:lvl1pPr>
          </a:lstStyle>
          <a:p>
            <a:fld id="{E28562E0-AE09-4D11-92BC-5850C0B2AD0D}" type="slidenum">
              <a:rPr lang="zh-TW" altLang="en-US" smtClean="0"/>
              <a:pPr/>
              <a:t>‹#›</a:t>
            </a:fld>
            <a:endParaRPr lang="zh-TW" altLang="en-US"/>
          </a:p>
        </p:txBody>
      </p:sp>
      <p:sp>
        <p:nvSpPr>
          <p:cNvPr id="5" name="標題版面配置區 1"/>
          <p:cNvSpPr>
            <a:spLocks noGrp="1"/>
          </p:cNvSpPr>
          <p:nvPr>
            <p:ph type="title"/>
          </p:nvPr>
        </p:nvSpPr>
        <p:spPr bwMode="ltGray">
          <a:xfrm>
            <a:off x="778486" y="188640"/>
            <a:ext cx="10635028" cy="764704"/>
          </a:xfrm>
          <a:prstGeom prst="rect">
            <a:avLst/>
          </a:prstGeom>
        </p:spPr>
        <p:txBody>
          <a:bodyPr vert="horz" lIns="91440" tIns="45720" rIns="91440" bIns="45720" rtlCol="0" anchor="ctr">
            <a:noAutofit/>
          </a:bodyPr>
          <a:lstStyle>
            <a:lvl1pPr>
              <a:defRPr>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1015258688"/>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839200" y="548680"/>
            <a:ext cx="2574314" cy="5760640"/>
          </a:xfrm>
        </p:spPr>
        <p:txBody>
          <a:bodyPr vert="eaVert"/>
          <a:lstStyle>
            <a:lvl1pPr>
              <a:defRPr sz="3200">
                <a:latin typeface="微軟正黑體" panose="020B0604030504040204" pitchFamily="34" charset="-120"/>
                <a:ea typeface="微軟正黑體" panose="020B0604030504040204" pitchFamily="34" charset="-120"/>
              </a:defRPr>
            </a:lvl1pPr>
          </a:lstStyle>
          <a:p>
            <a:r>
              <a:rPr lang="zh-TW" altLang="en-US"/>
              <a:t>按一下以編輯母片標題樣式</a:t>
            </a:r>
            <a:endParaRPr lang="zh-TW" altLang="en-US" dirty="0"/>
          </a:p>
        </p:txBody>
      </p:sp>
      <p:sp>
        <p:nvSpPr>
          <p:cNvPr id="3" name="直排文字版面配置區 2"/>
          <p:cNvSpPr>
            <a:spLocks noGrp="1"/>
          </p:cNvSpPr>
          <p:nvPr>
            <p:ph type="body" orient="vert" idx="1"/>
          </p:nvPr>
        </p:nvSpPr>
        <p:spPr>
          <a:xfrm>
            <a:off x="423985" y="836712"/>
            <a:ext cx="8227647" cy="547260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5"/>
          <p:cNvSpPr>
            <a:spLocks noGrp="1"/>
          </p:cNvSpPr>
          <p:nvPr>
            <p:ph type="sldNum" sz="quarter" idx="12"/>
          </p:nvPr>
        </p:nvSpPr>
        <p:spPr>
          <a:xfrm>
            <a:off x="5838489" y="6644382"/>
            <a:ext cx="523387" cy="313010"/>
          </a:xfrm>
          <a:prstGeom prst="rect">
            <a:avLst/>
          </a:prstGeom>
        </p:spPr>
        <p:txBody>
          <a:bodyPr/>
          <a:lstStyle>
            <a:lvl1pPr algn="ctr">
              <a:defRPr sz="1050">
                <a:solidFill>
                  <a:srgbClr val="FFFFFF"/>
                </a:solidFill>
              </a:defRPr>
            </a:lvl1pPr>
          </a:lstStyle>
          <a:p>
            <a:fld id="{E28562E0-AE09-4D11-92BC-5850C0B2AD0D}" type="slidenum">
              <a:rPr lang="zh-TW" altLang="en-US" smtClean="0"/>
              <a:pPr/>
              <a:t>‹#›</a:t>
            </a:fld>
            <a:endParaRPr lang="zh-TW" altLang="en-US"/>
          </a:p>
        </p:txBody>
      </p:sp>
    </p:spTree>
    <p:extLst>
      <p:ext uri="{BB962C8B-B14F-4D97-AF65-F5344CB8AC3E}">
        <p14:creationId xmlns:p14="http://schemas.microsoft.com/office/powerpoint/2010/main" val="1646990052"/>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物件">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a:xfrm>
            <a:off x="5838489" y="6644382"/>
            <a:ext cx="523387" cy="313010"/>
          </a:xfrm>
          <a:prstGeom prst="rect">
            <a:avLst/>
          </a:prstGeom>
        </p:spPr>
        <p:txBody>
          <a:bodyPr/>
          <a:lstStyle>
            <a:lvl1pPr algn="ctr">
              <a:defRPr sz="1050">
                <a:solidFill>
                  <a:srgbClr val="FFFFFF"/>
                </a:solidFill>
              </a:defRPr>
            </a:lvl1pPr>
          </a:lstStyle>
          <a:p>
            <a:fld id="{E28562E0-AE09-4D11-92BC-5850C0B2AD0D}" type="slidenum">
              <a:rPr lang="zh-TW" altLang="en-US" smtClean="0"/>
              <a:pPr/>
              <a:t>‹#›</a:t>
            </a:fld>
            <a:endParaRPr lang="zh-TW" altLang="en-US"/>
          </a:p>
        </p:txBody>
      </p:sp>
      <p:sp>
        <p:nvSpPr>
          <p:cNvPr id="11" name="內容版面配置區 2"/>
          <p:cNvSpPr>
            <a:spLocks noGrp="1"/>
          </p:cNvSpPr>
          <p:nvPr>
            <p:ph idx="1"/>
          </p:nvPr>
        </p:nvSpPr>
        <p:spPr>
          <a:xfrm>
            <a:off x="1132987" y="548680"/>
            <a:ext cx="10014651" cy="5616624"/>
          </a:xfrm>
        </p:spPr>
        <p:txBody>
          <a:bodyPr/>
          <a:lstStyle>
            <a:lvl1pPr marL="0" marR="0" indent="0" algn="l" defTabSz="914400" rtl="0" eaLnBrk="1" fontAlgn="auto" latinLnBrk="0" hangingPunct="1">
              <a:lnSpc>
                <a:spcPct val="100000"/>
              </a:lnSpc>
              <a:spcBef>
                <a:spcPts val="600"/>
              </a:spcBef>
              <a:spcAft>
                <a:spcPts val="600"/>
              </a:spcAft>
              <a:buClrTx/>
              <a:buSzTx/>
              <a:buFont typeface="Arial" panose="020B0604020202020204" pitchFamily="34" charset="0"/>
              <a:buNone/>
              <a:tabLst/>
              <a:defRPr b="1">
                <a:solidFill>
                  <a:srgbClr val="393939"/>
                </a:solidFill>
              </a:defRPr>
            </a:lvl1pPr>
            <a:lvl2pPr marL="714375" marR="0" indent="-352425" algn="l" defTabSz="914400" rtl="0" eaLnBrk="1" fontAlgn="auto" latinLnBrk="0" hangingPunct="1">
              <a:lnSpc>
                <a:spcPct val="100000"/>
              </a:lnSpc>
              <a:spcBef>
                <a:spcPts val="600"/>
              </a:spcBef>
              <a:spcAft>
                <a:spcPts val="600"/>
              </a:spcAft>
              <a:buClrTx/>
              <a:buSzTx/>
              <a:buFont typeface="Arial" pitchFamily="34" charset="0"/>
              <a:buChar char="–"/>
              <a:tabLst/>
              <a:defRPr>
                <a:solidFill>
                  <a:schemeClr val="bg2">
                    <a:lumMod val="25000"/>
                  </a:schemeClr>
                </a:solidFill>
              </a:defRPr>
            </a:lvl2pPr>
            <a:lvl3pPr marL="990600" marR="0" indent="-276225" algn="l" defTabSz="914400" rtl="0" eaLnBrk="1" fontAlgn="auto" latinLnBrk="0" hangingPunct="1">
              <a:lnSpc>
                <a:spcPct val="100000"/>
              </a:lnSpc>
              <a:spcBef>
                <a:spcPts val="600"/>
              </a:spcBef>
              <a:spcAft>
                <a:spcPts val="600"/>
              </a:spcAft>
              <a:buClrTx/>
              <a:buSzTx/>
              <a:buFont typeface="Arial" pitchFamily="34" charset="0"/>
              <a:buChar char="•"/>
              <a:tabLst/>
              <a:defRPr>
                <a:solidFill>
                  <a:schemeClr val="bg2">
                    <a:lumMod val="25000"/>
                  </a:schemeClr>
                </a:solidFill>
              </a:defRPr>
            </a:lvl3pPr>
            <a:lvl4pPr marL="1257300" marR="0" indent="-266700" algn="l" defTabSz="914400" rtl="0" eaLnBrk="1" fontAlgn="auto" latinLnBrk="0" hangingPunct="1">
              <a:lnSpc>
                <a:spcPct val="100000"/>
              </a:lnSpc>
              <a:spcBef>
                <a:spcPts val="600"/>
              </a:spcBef>
              <a:spcAft>
                <a:spcPts val="600"/>
              </a:spcAft>
              <a:buClrTx/>
              <a:buSzTx/>
              <a:buFont typeface="Arial" pitchFamily="34" charset="0"/>
              <a:buChar char="–"/>
              <a:tabLst/>
              <a:defRPr>
                <a:solidFill>
                  <a:schemeClr val="bg2">
                    <a:lumMod val="25000"/>
                  </a:schemeClr>
                </a:solidFill>
              </a:defRPr>
            </a:lvl4pPr>
            <a:lvl5pPr marL="1257300" marR="0" indent="0" algn="l" defTabSz="914400" rtl="0" eaLnBrk="1" fontAlgn="auto" latinLnBrk="0" hangingPunct="1">
              <a:lnSpc>
                <a:spcPct val="100000"/>
              </a:lnSpc>
              <a:spcBef>
                <a:spcPts val="600"/>
              </a:spcBef>
              <a:spcAft>
                <a:spcPts val="600"/>
              </a:spcAft>
              <a:buClrTx/>
              <a:buSzTx/>
              <a:buFont typeface="Arial" pitchFamily="34" charset="0"/>
              <a:buNone/>
              <a:tabLst/>
              <a:defRPr>
                <a:solidFill>
                  <a:schemeClr val="bg2">
                    <a:lumMod val="25000"/>
                  </a:schemeClr>
                </a:solidFill>
              </a:defRPr>
            </a:lvl5pPr>
          </a:lstStyle>
          <a:p>
            <a:pPr marL="457200" marR="0" lvl="0" indent="-45720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zh-TW" altLang="en-US" sz="2800" b="1" i="0" u="none" strike="noStrike" kern="1200" cap="none" spc="0" normalizeH="0" baseline="0" noProof="0" dirty="0">
                <a:ln>
                  <a:noFill/>
                </a:ln>
                <a:solidFill>
                  <a:srgbClr val="6AA9A8"/>
                </a:solidFill>
                <a:effectLst/>
                <a:uLnTx/>
                <a:uFillTx/>
                <a:latin typeface="微軟正黑體" pitchFamily="34" charset="-120"/>
                <a:ea typeface="微軟正黑體" pitchFamily="34" charset="-120"/>
                <a:cs typeface="+mn-cs"/>
              </a:rPr>
              <a:t>編輯母片文字樣式</a:t>
            </a:r>
          </a:p>
          <a:p>
            <a:pPr marL="714375" marR="0" lvl="1" indent="-352425" algn="l" defTabSz="914400" rtl="0" eaLnBrk="1" fontAlgn="auto" latinLnBrk="0" hangingPunct="1">
              <a:lnSpc>
                <a:spcPct val="100000"/>
              </a:lnSpc>
              <a:spcBef>
                <a:spcPts val="600"/>
              </a:spcBef>
              <a:spcAft>
                <a:spcPts val="600"/>
              </a:spcAft>
              <a:buClrTx/>
              <a:buSzTx/>
              <a:buFont typeface="Arial" pitchFamily="34" charset="0"/>
              <a:buChar char="–"/>
              <a:tabLst/>
              <a:defRPr/>
            </a:pPr>
            <a:r>
              <a:rPr kumimoji="0" lang="zh-TW" altLang="en-US" sz="2400" b="1" i="0" u="none" strike="noStrike" kern="1200" cap="none" spc="0" normalizeH="0" baseline="0" noProof="0" dirty="0">
                <a:ln>
                  <a:noFill/>
                </a:ln>
                <a:solidFill>
                  <a:srgbClr val="E7E7E7">
                    <a:lumMod val="25000"/>
                  </a:srgbClr>
                </a:solidFill>
                <a:effectLst/>
                <a:uLnTx/>
                <a:uFillTx/>
                <a:latin typeface="微軟正黑體" pitchFamily="34" charset="-120"/>
                <a:ea typeface="微軟正黑體" pitchFamily="34" charset="-120"/>
                <a:cs typeface="+mn-cs"/>
              </a:rPr>
              <a:t>第二層</a:t>
            </a:r>
          </a:p>
          <a:p>
            <a:pPr marL="990600" marR="0" lvl="2" indent="-276225" algn="l" defTabSz="914400" rtl="0" eaLnBrk="1" fontAlgn="auto" latinLnBrk="0" hangingPunct="1">
              <a:lnSpc>
                <a:spcPct val="100000"/>
              </a:lnSpc>
              <a:spcBef>
                <a:spcPts val="600"/>
              </a:spcBef>
              <a:spcAft>
                <a:spcPts val="600"/>
              </a:spcAft>
              <a:buClrTx/>
              <a:buSzTx/>
              <a:buFont typeface="Arial" pitchFamily="34" charset="0"/>
              <a:buChar char="•"/>
              <a:tabLst/>
              <a:defRPr/>
            </a:pPr>
            <a:r>
              <a:rPr kumimoji="0" lang="zh-TW" altLang="en-US" sz="2000" b="0" i="0" u="none" strike="noStrike" kern="1200" cap="none" spc="0" normalizeH="0" baseline="0" noProof="0" dirty="0">
                <a:ln>
                  <a:noFill/>
                </a:ln>
                <a:solidFill>
                  <a:srgbClr val="E7E7E7">
                    <a:lumMod val="25000"/>
                  </a:srgbClr>
                </a:solidFill>
                <a:effectLst/>
                <a:uLnTx/>
                <a:uFillTx/>
                <a:latin typeface="微軟正黑體" pitchFamily="34" charset="-120"/>
                <a:ea typeface="微軟正黑體" pitchFamily="34" charset="-120"/>
                <a:cs typeface="+mn-cs"/>
              </a:rPr>
              <a:t>第三層</a:t>
            </a:r>
          </a:p>
          <a:p>
            <a:pPr marL="1257300" marR="0" lvl="3" indent="-266700" algn="l" defTabSz="914400" rtl="0" eaLnBrk="1" fontAlgn="auto" latinLnBrk="0" hangingPunct="1">
              <a:lnSpc>
                <a:spcPct val="100000"/>
              </a:lnSpc>
              <a:spcBef>
                <a:spcPts val="600"/>
              </a:spcBef>
              <a:spcAft>
                <a:spcPts val="600"/>
              </a:spcAft>
              <a:buClrTx/>
              <a:buSzTx/>
              <a:buFont typeface="Arial" pitchFamily="34" charset="0"/>
              <a:buChar char="–"/>
              <a:tabLst/>
              <a:defRPr/>
            </a:pPr>
            <a:r>
              <a:rPr kumimoji="0" lang="zh-TW" altLang="en-US" sz="1800" b="0" i="0" u="none" strike="noStrike" kern="1200" cap="none" spc="0" normalizeH="0" baseline="0" noProof="0" dirty="0">
                <a:ln>
                  <a:noFill/>
                </a:ln>
                <a:solidFill>
                  <a:srgbClr val="E7E7E7">
                    <a:lumMod val="25000"/>
                  </a:srgbClr>
                </a:solidFill>
                <a:effectLst/>
                <a:uLnTx/>
                <a:uFillTx/>
                <a:latin typeface="微軟正黑體" pitchFamily="34" charset="-120"/>
                <a:ea typeface="微軟正黑體" pitchFamily="34" charset="-120"/>
                <a:cs typeface="+mn-cs"/>
              </a:rPr>
              <a:t>第四層</a:t>
            </a:r>
          </a:p>
          <a:p>
            <a:pPr marL="1257300" marR="0" lvl="4" indent="0" algn="l" defTabSz="914400" rtl="0" eaLnBrk="1" fontAlgn="auto" latinLnBrk="0" hangingPunct="1">
              <a:lnSpc>
                <a:spcPct val="100000"/>
              </a:lnSpc>
              <a:spcBef>
                <a:spcPts val="600"/>
              </a:spcBef>
              <a:spcAft>
                <a:spcPts val="600"/>
              </a:spcAft>
              <a:buClrTx/>
              <a:buSzTx/>
              <a:buFont typeface="Arial" pitchFamily="34" charset="0"/>
              <a:buNone/>
              <a:tabLst/>
              <a:defRPr/>
            </a:pPr>
            <a:r>
              <a:rPr kumimoji="0" lang="zh-TW" altLang="en-US" sz="1800" b="0" i="0" u="none" strike="noStrike" kern="1200" cap="none" spc="0" normalizeH="0" baseline="0" noProof="0" dirty="0">
                <a:ln>
                  <a:noFill/>
                </a:ln>
                <a:solidFill>
                  <a:srgbClr val="393939"/>
                </a:solidFill>
                <a:effectLst/>
                <a:uLnTx/>
                <a:uFillTx/>
                <a:latin typeface="微軟正黑體" pitchFamily="34" charset="-120"/>
                <a:ea typeface="微軟正黑體" pitchFamily="34" charset="-120"/>
                <a:cs typeface="+mn-cs"/>
              </a:rPr>
              <a:t>第五層</a:t>
            </a:r>
          </a:p>
          <a:p>
            <a:pPr marL="457200" marR="0" lvl="0" indent="-45720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endParaRPr kumimoji="0" lang="zh-TW" altLang="en-US" sz="1600" b="0" i="0" u="none" strike="noStrike" kern="1200" cap="none" spc="0" normalizeH="0" baseline="0" noProof="0" dirty="0">
              <a:ln>
                <a:noFill/>
              </a:ln>
              <a:solidFill>
                <a:srgbClr val="888888"/>
              </a:solidFill>
              <a:effectLst/>
              <a:uLnTx/>
              <a:uFillTx/>
              <a:latin typeface="微軟正黑體" pitchFamily="34" charset="-120"/>
              <a:ea typeface="微軟正黑體" pitchFamily="34" charset="-120"/>
              <a:cs typeface="+mn-cs"/>
            </a:endParaRPr>
          </a:p>
        </p:txBody>
      </p:sp>
    </p:spTree>
    <p:extLst>
      <p:ext uri="{BB962C8B-B14F-4D97-AF65-F5344CB8AC3E}">
        <p14:creationId xmlns:p14="http://schemas.microsoft.com/office/powerpoint/2010/main" val="3018130690"/>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778486" y="2708921"/>
            <a:ext cx="10635028" cy="716838"/>
          </a:xfrm>
        </p:spPr>
        <p:txBody>
          <a:bodyPr/>
          <a:lstStyle>
            <a:lvl1pPr>
              <a:defRPr>
                <a:solidFill>
                  <a:srgbClr val="393939"/>
                </a:solidFill>
                <a:latin typeface="微軟正黑體" panose="020B0604030504040204" pitchFamily="34" charset="-120"/>
                <a:ea typeface="微軟正黑體" panose="020B0604030504040204" pitchFamily="34" charset="-120"/>
              </a:defRPr>
            </a:lvl1pPr>
          </a:lstStyle>
          <a:p>
            <a:r>
              <a:rPr lang="zh-TW" altLang="en-US"/>
              <a:t>按一下以編輯母片標題樣式</a:t>
            </a:r>
            <a:endParaRPr lang="zh-TW" altLang="en-US" dirty="0"/>
          </a:p>
        </p:txBody>
      </p:sp>
      <p:sp>
        <p:nvSpPr>
          <p:cNvPr id="3" name="副標題 2"/>
          <p:cNvSpPr>
            <a:spLocks noGrp="1"/>
          </p:cNvSpPr>
          <p:nvPr>
            <p:ph type="subTitle" idx="1"/>
          </p:nvPr>
        </p:nvSpPr>
        <p:spPr>
          <a:xfrm>
            <a:off x="1664739" y="3789040"/>
            <a:ext cx="8862523" cy="1080120"/>
          </a:xfrm>
        </p:spPr>
        <p:txBody>
          <a:bodyPr>
            <a:normAutofit/>
          </a:bodyPr>
          <a:lstStyle>
            <a:lvl1pPr marL="0" indent="0" algn="ctr">
              <a:buNone/>
              <a:defRPr sz="2000">
                <a:solidFill>
                  <a:srgbClr val="393939"/>
                </a:solidFill>
                <a:latin typeface="微軟正黑體" panose="020B0604030504040204" pitchFamily="34" charset="-120"/>
                <a:ea typeface="微軟正黑體" panose="020B0604030504040204" pitchFamily="34"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endParaRPr lang="zh-TW" altLang="en-US" dirty="0"/>
          </a:p>
        </p:txBody>
      </p:sp>
      <p:sp>
        <p:nvSpPr>
          <p:cNvPr id="6" name="投影片編號版面配置區 5"/>
          <p:cNvSpPr>
            <a:spLocks noGrp="1"/>
          </p:cNvSpPr>
          <p:nvPr>
            <p:ph type="sldNum" sz="quarter" idx="12"/>
          </p:nvPr>
        </p:nvSpPr>
        <p:spPr>
          <a:xfrm>
            <a:off x="5838489" y="6644382"/>
            <a:ext cx="523387" cy="313010"/>
          </a:xfrm>
          <a:prstGeom prst="rect">
            <a:avLst/>
          </a:prstGeom>
        </p:spPr>
        <p:txBody>
          <a:bodyPr/>
          <a:lstStyle>
            <a:lvl1pPr algn="ctr">
              <a:defRPr sz="1050">
                <a:solidFill>
                  <a:srgbClr val="FFFFFF"/>
                </a:solidFill>
              </a:defRPr>
            </a:lvl1pPr>
          </a:lstStyle>
          <a:p>
            <a:fld id="{8F4EACC7-37E3-43A5-A5FB-BEB9CE95D266}" type="slidenum">
              <a:rPr lang="zh-TW" altLang="en-US" smtClean="0"/>
              <a:pPr/>
              <a:t>‹#›</a:t>
            </a:fld>
            <a:endParaRPr lang="zh-TW" altLang="en-US"/>
          </a:p>
        </p:txBody>
      </p:sp>
    </p:spTree>
    <p:extLst>
      <p:ext uri="{BB962C8B-B14F-4D97-AF65-F5344CB8AC3E}">
        <p14:creationId xmlns:p14="http://schemas.microsoft.com/office/powerpoint/2010/main" val="1219336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4" name="投影片編號版面配置區 5"/>
          <p:cNvSpPr>
            <a:spLocks noGrp="1"/>
          </p:cNvSpPr>
          <p:nvPr>
            <p:ph type="sldNum" sz="quarter" idx="12"/>
          </p:nvPr>
        </p:nvSpPr>
        <p:spPr>
          <a:xfrm>
            <a:off x="5838489" y="6644382"/>
            <a:ext cx="523387" cy="313010"/>
          </a:xfrm>
          <a:prstGeom prst="rect">
            <a:avLst/>
          </a:prstGeom>
        </p:spPr>
        <p:txBody>
          <a:bodyPr/>
          <a:lstStyle>
            <a:lvl1pPr algn="ctr">
              <a:defRPr sz="1050">
                <a:solidFill>
                  <a:srgbClr val="FFFFFF"/>
                </a:solidFill>
              </a:defRPr>
            </a:lvl1pPr>
          </a:lstStyle>
          <a:p>
            <a:fld id="{8F4EACC7-37E3-43A5-A5FB-BEB9CE95D266}" type="slidenum">
              <a:rPr lang="zh-TW" altLang="en-US" smtClean="0"/>
              <a:pPr/>
              <a:t>‹#›</a:t>
            </a:fld>
            <a:endParaRPr lang="zh-TW" altLang="en-US"/>
          </a:p>
        </p:txBody>
      </p:sp>
      <p:sp>
        <p:nvSpPr>
          <p:cNvPr id="5" name="標題版面配置區 1"/>
          <p:cNvSpPr>
            <a:spLocks noGrp="1"/>
          </p:cNvSpPr>
          <p:nvPr>
            <p:ph type="title"/>
          </p:nvPr>
        </p:nvSpPr>
        <p:spPr bwMode="ltGray">
          <a:xfrm>
            <a:off x="778486" y="188640"/>
            <a:ext cx="10635028" cy="764704"/>
          </a:xfrm>
          <a:prstGeom prst="rect">
            <a:avLst/>
          </a:prstGeom>
        </p:spPr>
        <p:txBody>
          <a:bodyPr vert="horz" lIns="91440" tIns="45720" rIns="91440" bIns="45720" rtlCol="0" anchor="ctr">
            <a:noAutofit/>
          </a:bodyPr>
          <a:lstStyle>
            <a:lvl1pPr>
              <a:defRPr>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
        <p:nvSpPr>
          <p:cNvPr id="6" name="內容版面配置區 2"/>
          <p:cNvSpPr>
            <a:spLocks noGrp="1"/>
          </p:cNvSpPr>
          <p:nvPr>
            <p:ph idx="1"/>
          </p:nvPr>
        </p:nvSpPr>
        <p:spPr>
          <a:xfrm>
            <a:off x="778486" y="1340768"/>
            <a:ext cx="10635027" cy="4968552"/>
          </a:xfrm>
        </p:spPr>
        <p:txBody>
          <a:bodyPr/>
          <a:lstStyle>
            <a:lvl1pPr marL="342900" indent="-342900">
              <a:lnSpc>
                <a:spcPct val="100000"/>
              </a:lnSpc>
              <a:spcBef>
                <a:spcPts val="600"/>
              </a:spcBef>
              <a:spcAft>
                <a:spcPts val="600"/>
              </a:spcAft>
              <a:buFont typeface="Wingdings" panose="05000000000000000000" pitchFamily="2" charset="2"/>
              <a:buChar char="l"/>
              <a:defRPr sz="2800" b="1">
                <a:solidFill>
                  <a:schemeClr val="accent1"/>
                </a:solidFill>
              </a:defRPr>
            </a:lvl1pPr>
            <a:lvl2pPr marL="704850" indent="-342900">
              <a:lnSpc>
                <a:spcPct val="100000"/>
              </a:lnSpc>
              <a:spcBef>
                <a:spcPts val="600"/>
              </a:spcBef>
              <a:spcAft>
                <a:spcPts val="600"/>
              </a:spcAft>
              <a:buFont typeface="Wingdings" panose="05000000000000000000" pitchFamily="2" charset="2"/>
              <a:buChar char="u"/>
              <a:defRPr b="0">
                <a:solidFill>
                  <a:srgbClr val="393939"/>
                </a:solidFill>
              </a:defRPr>
            </a:lvl2pPr>
            <a:lvl3pPr marL="1076325" indent="-266700">
              <a:lnSpc>
                <a:spcPct val="100000"/>
              </a:lnSpc>
              <a:spcBef>
                <a:spcPts val="600"/>
              </a:spcBef>
              <a:spcAft>
                <a:spcPts val="600"/>
              </a:spcAft>
              <a:buFont typeface="Wingdings" panose="05000000000000000000" pitchFamily="2" charset="2"/>
              <a:buChar char="p"/>
              <a:defRPr>
                <a:solidFill>
                  <a:srgbClr val="393939"/>
                </a:solidFill>
              </a:defRPr>
            </a:lvl3pPr>
            <a:lvl4pPr marL="1343025" indent="-180975">
              <a:lnSpc>
                <a:spcPct val="100000"/>
              </a:lnSpc>
              <a:spcBef>
                <a:spcPts val="600"/>
              </a:spcBef>
              <a:spcAft>
                <a:spcPts val="600"/>
              </a:spcAft>
              <a:buFont typeface="Wingdings" panose="05000000000000000000" pitchFamily="2" charset="2"/>
              <a:buChar char="n"/>
              <a:defRPr>
                <a:solidFill>
                  <a:srgbClr val="393939"/>
                </a:solidFill>
              </a:defRPr>
            </a:lvl4pPr>
            <a:lvl5pPr marL="1619250" indent="-276225">
              <a:lnSpc>
                <a:spcPct val="100000"/>
              </a:lnSpc>
              <a:spcBef>
                <a:spcPts val="600"/>
              </a:spcBef>
              <a:spcAft>
                <a:spcPts val="600"/>
              </a:spcAft>
              <a:tabLst>
                <a:tab pos="7981950" algn="l"/>
              </a:tabLst>
              <a:defRPr>
                <a:solidFill>
                  <a:srgbClr val="888888"/>
                </a:solidFill>
              </a:defRPr>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157785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只有標題">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a:xfrm>
            <a:off x="5838489" y="6644382"/>
            <a:ext cx="523387" cy="313010"/>
          </a:xfrm>
          <a:prstGeom prst="rect">
            <a:avLst/>
          </a:prstGeom>
        </p:spPr>
        <p:txBody>
          <a:bodyPr/>
          <a:lstStyle>
            <a:lvl1pPr algn="ctr">
              <a:defRPr sz="1050">
                <a:solidFill>
                  <a:srgbClr val="FFFFFF"/>
                </a:solidFill>
              </a:defRPr>
            </a:lvl1pPr>
          </a:lstStyle>
          <a:p>
            <a:fld id="{8F4EACC7-37E3-43A5-A5FB-BEB9CE95D266}" type="slidenum">
              <a:rPr lang="zh-TW" altLang="en-US" smtClean="0"/>
              <a:pPr/>
              <a:t>‹#›</a:t>
            </a:fld>
            <a:endParaRPr lang="zh-TW" altLang="en-US"/>
          </a:p>
        </p:txBody>
      </p:sp>
      <p:sp>
        <p:nvSpPr>
          <p:cNvPr id="5" name="標題版面配置區 1"/>
          <p:cNvSpPr>
            <a:spLocks noGrp="1"/>
          </p:cNvSpPr>
          <p:nvPr>
            <p:ph type="title"/>
          </p:nvPr>
        </p:nvSpPr>
        <p:spPr bwMode="ltGray">
          <a:xfrm>
            <a:off x="778486" y="188640"/>
            <a:ext cx="10635028" cy="764704"/>
          </a:xfrm>
          <a:prstGeom prst="rect">
            <a:avLst/>
          </a:prstGeom>
        </p:spPr>
        <p:txBody>
          <a:bodyPr vert="horz" lIns="91440" tIns="45720" rIns="91440" bIns="45720" rtlCol="0" anchor="ctr">
            <a:noAutofit/>
          </a:bodyPr>
          <a:lstStyle>
            <a:lvl1pPr>
              <a:defRPr>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2618894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標題及直排文字">
    <p:spTree>
      <p:nvGrpSpPr>
        <p:cNvPr id="1" name=""/>
        <p:cNvGrpSpPr/>
        <p:nvPr/>
      </p:nvGrpSpPr>
      <p:grpSpPr>
        <a:xfrm>
          <a:off x="0" y="0"/>
          <a:ext cx="0" cy="0"/>
          <a:chOff x="0" y="0"/>
          <a:chExt cx="0" cy="0"/>
        </a:xfrm>
      </p:grpSpPr>
      <p:sp>
        <p:nvSpPr>
          <p:cNvPr id="7" name="投影片編號版面配置區 5"/>
          <p:cNvSpPr>
            <a:spLocks noGrp="1"/>
          </p:cNvSpPr>
          <p:nvPr>
            <p:ph type="sldNum" sz="quarter" idx="12"/>
          </p:nvPr>
        </p:nvSpPr>
        <p:spPr>
          <a:xfrm>
            <a:off x="5838489" y="6644382"/>
            <a:ext cx="523387" cy="313010"/>
          </a:xfrm>
          <a:prstGeom prst="rect">
            <a:avLst/>
          </a:prstGeom>
        </p:spPr>
        <p:txBody>
          <a:bodyPr/>
          <a:lstStyle>
            <a:lvl1pPr algn="ctr">
              <a:defRPr sz="1050">
                <a:solidFill>
                  <a:srgbClr val="FFFFFF"/>
                </a:solidFill>
              </a:defRPr>
            </a:lvl1pPr>
          </a:lstStyle>
          <a:p>
            <a:fld id="{8F4EACC7-37E3-43A5-A5FB-BEB9CE95D266}" type="slidenum">
              <a:rPr lang="zh-TW" altLang="en-US" smtClean="0"/>
              <a:pPr/>
              <a:t>‹#›</a:t>
            </a:fld>
            <a:endParaRPr lang="zh-TW" altLang="en-US"/>
          </a:p>
        </p:txBody>
      </p:sp>
      <p:sp>
        <p:nvSpPr>
          <p:cNvPr id="5" name="標題版面配置區 1"/>
          <p:cNvSpPr>
            <a:spLocks noGrp="1"/>
          </p:cNvSpPr>
          <p:nvPr>
            <p:ph type="title"/>
          </p:nvPr>
        </p:nvSpPr>
        <p:spPr bwMode="ltGray">
          <a:xfrm>
            <a:off x="778486" y="188640"/>
            <a:ext cx="10635028" cy="764704"/>
          </a:xfrm>
          <a:prstGeom prst="rect">
            <a:avLst/>
          </a:prstGeom>
        </p:spPr>
        <p:txBody>
          <a:bodyPr vert="horz" lIns="91440" tIns="45720" rIns="91440" bIns="45720" rtlCol="0" anchor="ctr">
            <a:noAutofit/>
          </a:bodyPr>
          <a:lstStyle>
            <a:lvl1pPr>
              <a:defRPr>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
        <p:nvSpPr>
          <p:cNvPr id="6" name="直排文字版面配置區 2"/>
          <p:cNvSpPr>
            <a:spLocks noGrp="1"/>
          </p:cNvSpPr>
          <p:nvPr>
            <p:ph type="body" orient="vert" idx="1"/>
          </p:nvPr>
        </p:nvSpPr>
        <p:spPr>
          <a:xfrm>
            <a:off x="778486" y="1628800"/>
            <a:ext cx="10635027" cy="4752528"/>
          </a:xfrm>
        </p:spPr>
        <p:txBody>
          <a:bodyPr vert="eaVert"/>
          <a:lstStyle>
            <a:lvl1pPr marL="342900" indent="-342900">
              <a:buFont typeface="Wingdings" panose="05000000000000000000" pitchFamily="2" charset="2"/>
              <a:buChar char="l"/>
              <a:defRPr/>
            </a:lvl1pPr>
            <a:lvl2pPr marL="714375" indent="-352425">
              <a:buFont typeface="Wingdings" panose="05000000000000000000" pitchFamily="2" charset="2"/>
              <a:buChar char="u"/>
              <a:defRPr b="0"/>
            </a:lvl2pPr>
            <a:lvl3pPr marL="990600" indent="-276225">
              <a:buFont typeface="Wingdings" panose="05000000000000000000" pitchFamily="2" charset="2"/>
              <a:buChar char="p"/>
              <a:defRPr/>
            </a:lvl3pPr>
            <a:lvl4pPr marL="1257300" indent="-266700">
              <a:buFont typeface="Wingdings" panose="05000000000000000000" pitchFamily="2" charset="2"/>
              <a:buChar char="n"/>
              <a:defRPr/>
            </a:lvl4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1872930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只有標題">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a:xfrm>
            <a:off x="5838489" y="6644382"/>
            <a:ext cx="523387" cy="313010"/>
          </a:xfrm>
          <a:prstGeom prst="rect">
            <a:avLst/>
          </a:prstGeom>
        </p:spPr>
        <p:txBody>
          <a:bodyPr/>
          <a:lstStyle>
            <a:lvl1pPr algn="ctr">
              <a:defRPr sz="1050">
                <a:solidFill>
                  <a:srgbClr val="FFFFFF"/>
                </a:solidFill>
              </a:defRPr>
            </a:lvl1pPr>
          </a:lstStyle>
          <a:p>
            <a:fld id="{8F4EACC7-37E3-43A5-A5FB-BEB9CE95D266}" type="slidenum">
              <a:rPr lang="zh-TW" altLang="en-US" smtClean="0"/>
              <a:pPr/>
              <a:t>‹#›</a:t>
            </a:fld>
            <a:endParaRPr lang="zh-TW" altLang="en-US"/>
          </a:p>
        </p:txBody>
      </p:sp>
      <p:sp>
        <p:nvSpPr>
          <p:cNvPr id="8" name="標題版面配置區 1"/>
          <p:cNvSpPr>
            <a:spLocks noGrp="1"/>
          </p:cNvSpPr>
          <p:nvPr>
            <p:ph type="title"/>
          </p:nvPr>
        </p:nvSpPr>
        <p:spPr bwMode="ltGray">
          <a:xfrm>
            <a:off x="778486" y="216024"/>
            <a:ext cx="10635028" cy="764704"/>
          </a:xfrm>
          <a:prstGeom prst="rect">
            <a:avLst/>
          </a:prstGeom>
        </p:spPr>
        <p:txBody>
          <a:bodyPr vert="horz" lIns="91440" tIns="45720" rIns="91440" bIns="45720" rtlCol="0" anchor="ctr">
            <a:noAutofit/>
          </a:bodyPr>
          <a:lstStyle>
            <a:lvl1pPr>
              <a:defRPr>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
        <p:nvSpPr>
          <p:cNvPr id="10" name="內容版面配置區 6"/>
          <p:cNvSpPr>
            <a:spLocks noGrp="1"/>
          </p:cNvSpPr>
          <p:nvPr>
            <p:ph sz="quarter" idx="13"/>
          </p:nvPr>
        </p:nvSpPr>
        <p:spPr>
          <a:xfrm>
            <a:off x="777631" y="1268760"/>
            <a:ext cx="5060858" cy="5039965"/>
          </a:xfrm>
        </p:spPr>
        <p:txBody>
          <a:bodyPr/>
          <a:lstStyle>
            <a:lvl1pPr marL="342900" indent="-342900">
              <a:buFont typeface="Wingdings" panose="05000000000000000000" pitchFamily="2" charset="2"/>
              <a:buChar char="l"/>
              <a:defRPr/>
            </a:lvl1pPr>
            <a:lvl2pPr marL="714375" indent="-352425">
              <a:buFont typeface="Wingdings" panose="05000000000000000000" pitchFamily="2" charset="2"/>
              <a:buChar char="u"/>
              <a:defRPr b="0"/>
            </a:lvl2pPr>
            <a:lvl3pPr marL="990600" indent="-276225">
              <a:buFont typeface="Wingdings" panose="05000000000000000000" pitchFamily="2" charset="2"/>
              <a:buChar char="p"/>
              <a:defRPr/>
            </a:lvl3pPr>
            <a:lvl4pPr marL="1257300" indent="-266700">
              <a:buFont typeface="Wingdings" panose="05000000000000000000" pitchFamily="2" charset="2"/>
              <a:buChar char="n"/>
              <a:defRPr/>
            </a:lvl4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11" name="內容版面配置區 6"/>
          <p:cNvSpPr>
            <a:spLocks noGrp="1"/>
          </p:cNvSpPr>
          <p:nvPr>
            <p:ph sz="quarter" idx="14"/>
          </p:nvPr>
        </p:nvSpPr>
        <p:spPr>
          <a:xfrm>
            <a:off x="6326044" y="1254388"/>
            <a:ext cx="5060858" cy="5039965"/>
          </a:xfrm>
        </p:spPr>
        <p:txBody>
          <a:bodyPr/>
          <a:lstStyle>
            <a:lvl1pPr marL="342900" indent="-342900">
              <a:buFont typeface="Wingdings" panose="05000000000000000000" pitchFamily="2" charset="2"/>
              <a:buChar char="l"/>
              <a:defRPr/>
            </a:lvl1pPr>
            <a:lvl2pPr marL="714375" indent="-352425">
              <a:buFont typeface="Wingdings" panose="05000000000000000000" pitchFamily="2" charset="2"/>
              <a:buChar char="u"/>
              <a:defRPr b="0"/>
            </a:lvl2pPr>
            <a:lvl3pPr marL="990600" indent="-276225">
              <a:buFont typeface="Wingdings" panose="05000000000000000000" pitchFamily="2" charset="2"/>
              <a:buChar char="p"/>
              <a:defRPr/>
            </a:lvl3pPr>
            <a:lvl4pPr marL="1257300" indent="-266700">
              <a:buFont typeface="Wingdings" panose="05000000000000000000" pitchFamily="2" charset="2"/>
              <a:buChar char="n"/>
              <a:defRPr/>
            </a:lvl4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3591219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含標題的內容">
    <p:spTree>
      <p:nvGrpSpPr>
        <p:cNvPr id="1" name=""/>
        <p:cNvGrpSpPr/>
        <p:nvPr/>
      </p:nvGrpSpPr>
      <p:grpSpPr>
        <a:xfrm>
          <a:off x="0" y="0"/>
          <a:ext cx="0" cy="0"/>
          <a:chOff x="0" y="0"/>
          <a:chExt cx="0" cy="0"/>
        </a:xfrm>
      </p:grpSpPr>
      <p:sp>
        <p:nvSpPr>
          <p:cNvPr id="8" name="投影片編號版面配置區 5"/>
          <p:cNvSpPr>
            <a:spLocks noGrp="1"/>
          </p:cNvSpPr>
          <p:nvPr>
            <p:ph type="sldNum" sz="quarter" idx="12"/>
          </p:nvPr>
        </p:nvSpPr>
        <p:spPr>
          <a:xfrm>
            <a:off x="5838489" y="6644382"/>
            <a:ext cx="523387" cy="313010"/>
          </a:xfrm>
          <a:prstGeom prst="rect">
            <a:avLst/>
          </a:prstGeom>
        </p:spPr>
        <p:txBody>
          <a:bodyPr/>
          <a:lstStyle>
            <a:lvl1pPr algn="ctr">
              <a:defRPr sz="1050">
                <a:solidFill>
                  <a:srgbClr val="FFFFFF"/>
                </a:solidFill>
              </a:defRPr>
            </a:lvl1pPr>
          </a:lstStyle>
          <a:p>
            <a:fld id="{E28562E0-AE09-4D11-92BC-5850C0B2AD0D}" type="slidenum">
              <a:rPr lang="zh-TW" altLang="en-US" smtClean="0"/>
              <a:pPr/>
              <a:t>‹#›</a:t>
            </a:fld>
            <a:endParaRPr lang="zh-TW" altLang="en-US"/>
          </a:p>
        </p:txBody>
      </p:sp>
      <p:sp>
        <p:nvSpPr>
          <p:cNvPr id="7" name="標題版面配置區 1"/>
          <p:cNvSpPr>
            <a:spLocks noGrp="1"/>
          </p:cNvSpPr>
          <p:nvPr>
            <p:ph type="title"/>
          </p:nvPr>
        </p:nvSpPr>
        <p:spPr bwMode="ltGray">
          <a:xfrm>
            <a:off x="778486" y="188640"/>
            <a:ext cx="10635028" cy="764704"/>
          </a:xfrm>
          <a:prstGeom prst="rect">
            <a:avLst/>
          </a:prstGeom>
        </p:spPr>
        <p:txBody>
          <a:bodyPr vert="horz" lIns="91440" tIns="45720" rIns="91440" bIns="45720" rtlCol="0" anchor="ctr">
            <a:noAutofit/>
          </a:bodyPr>
          <a:lstStyle>
            <a:lvl1pPr>
              <a:defRPr>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
        <p:nvSpPr>
          <p:cNvPr id="6" name="內容版面配置區 2"/>
          <p:cNvSpPr>
            <a:spLocks noGrp="1"/>
          </p:cNvSpPr>
          <p:nvPr>
            <p:ph idx="1"/>
          </p:nvPr>
        </p:nvSpPr>
        <p:spPr>
          <a:xfrm>
            <a:off x="4943873" y="1097360"/>
            <a:ext cx="6473824" cy="5400600"/>
          </a:xfrm>
        </p:spPr>
        <p:txBody>
          <a:bodyPr/>
          <a:lstStyle>
            <a:lvl1pPr marL="342900" indent="-342900">
              <a:buFont typeface="Wingdings" panose="05000000000000000000" pitchFamily="2" charset="2"/>
              <a:buChar char="l"/>
              <a:defRPr sz="2800"/>
            </a:lvl1pPr>
            <a:lvl2pPr marL="714375" indent="-352425">
              <a:buFont typeface="Wingdings" panose="05000000000000000000" pitchFamily="2" charset="2"/>
              <a:buChar char="u"/>
              <a:defRPr sz="2400" b="0"/>
            </a:lvl2pPr>
            <a:lvl3pPr marL="990600" indent="-276225">
              <a:buFont typeface="Wingdings" panose="05000000000000000000" pitchFamily="2" charset="2"/>
              <a:buChar char="p"/>
              <a:defRPr sz="2000"/>
            </a:lvl3pPr>
            <a:lvl4pPr marL="1257300" indent="-266700">
              <a:buFont typeface="Wingdings" panose="05000000000000000000" pitchFamily="2" charset="2"/>
              <a:buChar char="n"/>
              <a:defRPr sz="1800"/>
            </a:lvl4pPr>
            <a:lvl5pPr>
              <a:defRPr sz="18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9" name="文字版面配置區 3"/>
          <p:cNvSpPr>
            <a:spLocks noGrp="1"/>
          </p:cNvSpPr>
          <p:nvPr>
            <p:ph type="body" sz="half" idx="2"/>
          </p:nvPr>
        </p:nvSpPr>
        <p:spPr>
          <a:xfrm>
            <a:off x="778486" y="1097360"/>
            <a:ext cx="3930988" cy="54006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Tree>
    <p:extLst>
      <p:ext uri="{BB962C8B-B14F-4D97-AF65-F5344CB8AC3E}">
        <p14:creationId xmlns:p14="http://schemas.microsoft.com/office/powerpoint/2010/main" val="1177517027"/>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sp>
        <p:nvSpPr>
          <p:cNvPr id="3" name="投影片編號版面配置區 2"/>
          <p:cNvSpPr>
            <a:spLocks noGrp="1"/>
          </p:cNvSpPr>
          <p:nvPr>
            <p:ph type="sldNum" sz="quarter" idx="10"/>
          </p:nvPr>
        </p:nvSpPr>
        <p:spPr/>
        <p:txBody>
          <a:bodyPr/>
          <a:lstStyle/>
          <a:p>
            <a:fld id="{8F4EACC7-37E3-43A5-A5FB-BEB9CE95D266}" type="slidenum">
              <a:rPr lang="zh-TW" altLang="en-US" smtClean="0"/>
              <a:pPr/>
              <a:t>‹#›</a:t>
            </a:fld>
            <a:endParaRPr lang="zh-TW" altLang="en-US"/>
          </a:p>
        </p:txBody>
      </p:sp>
      <p:sp>
        <p:nvSpPr>
          <p:cNvPr id="4" name="標題版面配置區 1"/>
          <p:cNvSpPr>
            <a:spLocks noGrp="1"/>
          </p:cNvSpPr>
          <p:nvPr>
            <p:ph type="title"/>
          </p:nvPr>
        </p:nvSpPr>
        <p:spPr bwMode="ltGray">
          <a:xfrm>
            <a:off x="778486" y="188640"/>
            <a:ext cx="10635028" cy="764704"/>
          </a:xfrm>
          <a:prstGeom prst="rect">
            <a:avLst/>
          </a:prstGeom>
        </p:spPr>
        <p:txBody>
          <a:bodyPr vert="horz" lIns="91440" tIns="45720" rIns="91440" bIns="45720" rtlCol="0" anchor="ctr">
            <a:noAutofit/>
          </a:bodyPr>
          <a:lstStyle>
            <a:lvl1pPr>
              <a:defRPr>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4133833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兩項物件">
    <p:spTree>
      <p:nvGrpSpPr>
        <p:cNvPr id="1" name=""/>
        <p:cNvGrpSpPr/>
        <p:nvPr/>
      </p:nvGrpSpPr>
      <p:grpSpPr>
        <a:xfrm>
          <a:off x="0" y="0"/>
          <a:ext cx="0" cy="0"/>
          <a:chOff x="0" y="0"/>
          <a:chExt cx="0" cy="0"/>
        </a:xfrm>
      </p:grpSpPr>
      <p:sp>
        <p:nvSpPr>
          <p:cNvPr id="3" name="內容版面配置區 2"/>
          <p:cNvSpPr>
            <a:spLocks noGrp="1"/>
          </p:cNvSpPr>
          <p:nvPr>
            <p:ph sz="half" idx="1"/>
          </p:nvPr>
        </p:nvSpPr>
        <p:spPr>
          <a:xfrm>
            <a:off x="778486" y="1169368"/>
            <a:ext cx="6115141" cy="5328592"/>
          </a:xfrm>
        </p:spPr>
        <p:txBody>
          <a:bodyPr>
            <a:normAutofit/>
          </a:bodyPr>
          <a:lstStyle>
            <a:lvl1pPr algn="l" defTabSz="914400" rtl="0" eaLnBrk="1" latinLnBrk="0" hangingPunct="1">
              <a:lnSpc>
                <a:spcPct val="100000"/>
              </a:lnSpc>
              <a:spcBef>
                <a:spcPts val="600"/>
              </a:spcBef>
              <a:spcAft>
                <a:spcPts val="600"/>
              </a:spcAft>
              <a:defRPr lang="zh-TW" altLang="en-US" sz="2800" b="1" kern="1200" dirty="0" smtClean="0">
                <a:solidFill>
                  <a:srgbClr val="393939"/>
                </a:solidFill>
                <a:latin typeface="微軟正黑體" pitchFamily="34" charset="-120"/>
                <a:ea typeface="微軟正黑體" pitchFamily="34" charset="-120"/>
                <a:cs typeface="+mn-cs"/>
              </a:defRPr>
            </a:lvl1pPr>
            <a:lvl2pPr algn="l" defTabSz="914400" rtl="0" eaLnBrk="1" latinLnBrk="0" hangingPunct="1">
              <a:lnSpc>
                <a:spcPct val="100000"/>
              </a:lnSpc>
              <a:spcBef>
                <a:spcPts val="600"/>
              </a:spcBef>
              <a:spcAft>
                <a:spcPts val="600"/>
              </a:spcAft>
              <a:defRPr lang="zh-TW" altLang="en-US" sz="2800" b="1" kern="1200" dirty="0" smtClean="0">
                <a:solidFill>
                  <a:srgbClr val="393939"/>
                </a:solidFill>
                <a:latin typeface="微軟正黑體" pitchFamily="34" charset="-120"/>
                <a:ea typeface="微軟正黑體" pitchFamily="34" charset="-120"/>
                <a:cs typeface="+mn-cs"/>
              </a:defRPr>
            </a:lvl2pPr>
            <a:lvl3pPr algn="l" defTabSz="914400" rtl="0" eaLnBrk="1" latinLnBrk="0" hangingPunct="1">
              <a:lnSpc>
                <a:spcPct val="100000"/>
              </a:lnSpc>
              <a:spcBef>
                <a:spcPts val="600"/>
              </a:spcBef>
              <a:spcAft>
                <a:spcPts val="600"/>
              </a:spcAft>
              <a:defRPr lang="zh-TW" altLang="en-US" sz="2800" b="1" kern="1200" dirty="0" smtClean="0">
                <a:solidFill>
                  <a:srgbClr val="393939"/>
                </a:solidFill>
                <a:latin typeface="微軟正黑體" pitchFamily="34" charset="-120"/>
                <a:ea typeface="微軟正黑體" pitchFamily="34" charset="-120"/>
                <a:cs typeface="+mn-cs"/>
              </a:defRPr>
            </a:lvl3pPr>
            <a:lvl4pPr algn="l" defTabSz="914400" rtl="0" eaLnBrk="1" latinLnBrk="0" hangingPunct="1">
              <a:lnSpc>
                <a:spcPct val="100000"/>
              </a:lnSpc>
              <a:spcBef>
                <a:spcPts val="600"/>
              </a:spcBef>
              <a:spcAft>
                <a:spcPts val="600"/>
              </a:spcAft>
              <a:defRPr lang="zh-TW" altLang="en-US" sz="2800" b="1" kern="1200" dirty="0" smtClean="0">
                <a:solidFill>
                  <a:srgbClr val="393939"/>
                </a:solidFill>
                <a:latin typeface="微軟正黑體" pitchFamily="34" charset="-120"/>
                <a:ea typeface="微軟正黑體" pitchFamily="34" charset="-120"/>
                <a:cs typeface="+mn-cs"/>
              </a:defRPr>
            </a:lvl4pPr>
            <a:lvl5pPr algn="l" defTabSz="914400" rtl="0" eaLnBrk="1" latinLnBrk="0" hangingPunct="1">
              <a:lnSpc>
                <a:spcPct val="100000"/>
              </a:lnSpc>
              <a:spcBef>
                <a:spcPts val="600"/>
              </a:spcBef>
              <a:spcAft>
                <a:spcPts val="600"/>
              </a:spcAft>
              <a:defRPr lang="zh-TW" altLang="en-US" sz="2800" b="1" kern="1200" dirty="0">
                <a:solidFill>
                  <a:srgbClr val="393939"/>
                </a:solidFill>
                <a:latin typeface="微軟正黑體" pitchFamily="34" charset="-120"/>
                <a:ea typeface="微軟正黑體" pitchFamily="34" charset="-120"/>
                <a:cs typeface="+mn-cs"/>
              </a:defRPr>
            </a:lvl5pPr>
            <a:lvl6pPr>
              <a:defRPr sz="1800"/>
            </a:lvl6pPr>
            <a:lvl7pPr>
              <a:defRPr sz="1800"/>
            </a:lvl7pPr>
            <a:lvl8pPr>
              <a:defRPr sz="1800"/>
            </a:lvl8pPr>
            <a:lvl9pPr>
              <a:defRPr sz="1800"/>
            </a:lvl9pPr>
          </a:lstStyle>
          <a:p>
            <a:pPr lvl="0"/>
            <a:r>
              <a:rPr lang="zh-TW" altLang="en-US"/>
              <a:t>編輯母片文字樣式</a:t>
            </a:r>
          </a:p>
        </p:txBody>
      </p:sp>
      <p:sp>
        <p:nvSpPr>
          <p:cNvPr id="4" name="內容版面配置區 3"/>
          <p:cNvSpPr>
            <a:spLocks noGrp="1"/>
          </p:cNvSpPr>
          <p:nvPr>
            <p:ph sz="half" idx="2" hasCustomPrompt="1"/>
          </p:nvPr>
        </p:nvSpPr>
        <p:spPr>
          <a:xfrm>
            <a:off x="7070878" y="1169368"/>
            <a:ext cx="4342636" cy="532859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dirty="0"/>
              <a:t>按一下編輯文字樣式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p:cNvSpPr>
            <a:spLocks noGrp="1"/>
          </p:cNvSpPr>
          <p:nvPr>
            <p:ph type="sldNum" sz="quarter" idx="12"/>
          </p:nvPr>
        </p:nvSpPr>
        <p:spPr>
          <a:xfrm>
            <a:off x="5838489" y="6644382"/>
            <a:ext cx="523387" cy="313010"/>
          </a:xfrm>
          <a:prstGeom prst="rect">
            <a:avLst/>
          </a:prstGeom>
        </p:spPr>
        <p:txBody>
          <a:bodyPr/>
          <a:lstStyle>
            <a:lvl1pPr algn="ctr">
              <a:defRPr sz="1050">
                <a:solidFill>
                  <a:srgbClr val="FFFFFF"/>
                </a:solidFill>
              </a:defRPr>
            </a:lvl1pPr>
          </a:lstStyle>
          <a:p>
            <a:fld id="{E28562E0-AE09-4D11-92BC-5850C0B2AD0D}" type="slidenum">
              <a:rPr lang="zh-TW" altLang="en-US" smtClean="0"/>
              <a:pPr/>
              <a:t>‹#›</a:t>
            </a:fld>
            <a:endParaRPr lang="zh-TW" altLang="en-US"/>
          </a:p>
        </p:txBody>
      </p:sp>
      <p:sp>
        <p:nvSpPr>
          <p:cNvPr id="8" name="標題版面配置區 1"/>
          <p:cNvSpPr>
            <a:spLocks noGrp="1"/>
          </p:cNvSpPr>
          <p:nvPr>
            <p:ph type="title"/>
          </p:nvPr>
        </p:nvSpPr>
        <p:spPr bwMode="ltGray">
          <a:xfrm>
            <a:off x="778486" y="188640"/>
            <a:ext cx="10635028" cy="764704"/>
          </a:xfrm>
          <a:prstGeom prst="rect">
            <a:avLst/>
          </a:prstGeom>
        </p:spPr>
        <p:txBody>
          <a:bodyPr vert="horz" lIns="91440" tIns="45720" rIns="91440" bIns="45720" rtlCol="0" anchor="ctr">
            <a:noAutofit/>
          </a:bodyPr>
          <a:lstStyle>
            <a:lvl1pPr>
              <a:defRPr>
                <a:latin typeface="微軟正黑體" panose="020B0604030504040204" pitchFamily="34" charset="-120"/>
                <a:ea typeface="微軟正黑體" panose="020B0604030504040204" pitchFamily="34" charset="-120"/>
              </a:defRPr>
            </a:lvl1pPr>
          </a:lstStyle>
          <a:p>
            <a:pPr lvl="0"/>
            <a:r>
              <a:rPr lang="zh-TW" altLang="en-US"/>
              <a:t>按一下以編輯母片標題樣式</a:t>
            </a:r>
            <a:endParaRPr lang="zh-TW" altLang="en-US" dirty="0"/>
          </a:p>
        </p:txBody>
      </p:sp>
    </p:spTree>
    <p:extLst>
      <p:ext uri="{BB962C8B-B14F-4D97-AF65-F5344CB8AC3E}">
        <p14:creationId xmlns:p14="http://schemas.microsoft.com/office/powerpoint/2010/main" val="2915487638"/>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2" name="標題版面配置區 1"/>
          <p:cNvSpPr>
            <a:spLocks noGrp="1"/>
          </p:cNvSpPr>
          <p:nvPr>
            <p:ph type="title"/>
          </p:nvPr>
        </p:nvSpPr>
        <p:spPr bwMode="ltGray">
          <a:xfrm>
            <a:off x="796308" y="188640"/>
            <a:ext cx="10599383" cy="692696"/>
          </a:xfrm>
          <a:prstGeom prst="rect">
            <a:avLst/>
          </a:prstGeom>
        </p:spPr>
        <p:txBody>
          <a:bodyPr vert="horz" lIns="91440" tIns="45720" rIns="91440" bIns="45720" rtlCol="0" anchor="ctr">
            <a:noAutofit/>
          </a:bodyPr>
          <a:lstStyle/>
          <a:p>
            <a:pPr lvl="0"/>
            <a:r>
              <a:rPr lang="zh-TW" altLang="en-US" dirty="0"/>
              <a:t>標題 </a:t>
            </a:r>
            <a:r>
              <a:rPr lang="en-US" altLang="zh-TW" dirty="0"/>
              <a:t>36</a:t>
            </a:r>
            <a:r>
              <a:rPr lang="zh-TW" altLang="en-US" dirty="0"/>
              <a:t>號 粗體</a:t>
            </a:r>
          </a:p>
        </p:txBody>
      </p:sp>
      <p:sp>
        <p:nvSpPr>
          <p:cNvPr id="3" name="文字版面配置區 2"/>
          <p:cNvSpPr>
            <a:spLocks noGrp="1"/>
          </p:cNvSpPr>
          <p:nvPr>
            <p:ph type="body" idx="1"/>
          </p:nvPr>
        </p:nvSpPr>
        <p:spPr bwMode="ltGray">
          <a:xfrm>
            <a:off x="1664738" y="1628800"/>
            <a:ext cx="8862524" cy="4736258"/>
          </a:xfrm>
          <a:prstGeom prst="rect">
            <a:avLst/>
          </a:prstGeom>
        </p:spPr>
        <p:txBody>
          <a:bodyPr vert="horz" lIns="91440" tIns="45720" rIns="91440" bIns="45720" rtlCol="0">
            <a:normAutofit/>
          </a:bodyPr>
          <a:lstStyle/>
          <a:p>
            <a:pPr lvl="0"/>
            <a:r>
              <a:rPr lang="zh-TW" altLang="en-US" dirty="0"/>
              <a:t>第一層 </a:t>
            </a:r>
            <a:r>
              <a:rPr lang="en-US" altLang="zh-TW" dirty="0"/>
              <a:t>28</a:t>
            </a:r>
            <a:r>
              <a:rPr lang="zh-TW" altLang="en-US" dirty="0"/>
              <a:t>號 粗體</a:t>
            </a:r>
          </a:p>
          <a:p>
            <a:pPr lvl="1"/>
            <a:r>
              <a:rPr lang="zh-TW" altLang="en-US" dirty="0"/>
              <a:t>第二層</a:t>
            </a:r>
          </a:p>
          <a:p>
            <a:pPr lvl="2"/>
            <a:r>
              <a:rPr lang="zh-TW" altLang="en-US" dirty="0"/>
              <a:t>第三層</a:t>
            </a:r>
          </a:p>
          <a:p>
            <a:pPr marL="1257300" marR="0" lvl="3" indent="-266700" algn="l" defTabSz="914400" rtl="0" eaLnBrk="1" fontAlgn="auto" latinLnBrk="0" hangingPunct="1">
              <a:lnSpc>
                <a:spcPct val="100000"/>
              </a:lnSpc>
              <a:spcBef>
                <a:spcPts val="600"/>
              </a:spcBef>
              <a:spcAft>
                <a:spcPts val="600"/>
              </a:spcAft>
              <a:buClrTx/>
              <a:buSzTx/>
              <a:buFont typeface="Arial" pitchFamily="34" charset="0"/>
              <a:buChar char="–"/>
              <a:tabLst/>
              <a:defRPr/>
            </a:pPr>
            <a:r>
              <a:rPr lang="zh-TW" altLang="en-US" dirty="0"/>
              <a:t>第四層</a:t>
            </a:r>
          </a:p>
          <a:p>
            <a:pPr marL="1524000" marR="0" lvl="4" indent="-266700" algn="l" defTabSz="914400" rtl="0" eaLnBrk="1" fontAlgn="auto" latinLnBrk="0" hangingPunct="1">
              <a:lnSpc>
                <a:spcPct val="100000"/>
              </a:lnSpc>
              <a:spcBef>
                <a:spcPts val="600"/>
              </a:spcBef>
              <a:spcAft>
                <a:spcPts val="600"/>
              </a:spcAft>
              <a:buClrTx/>
              <a:buSzTx/>
              <a:buFont typeface="Arial" pitchFamily="34" charset="0"/>
              <a:buChar char="»"/>
              <a:tabLst/>
              <a:defRPr/>
            </a:pPr>
            <a:r>
              <a:rPr kumimoji="0" lang="zh-TW" altLang="en-US" sz="1600" b="0" i="0" u="none" strike="noStrike" kern="1200" cap="none" spc="0" normalizeH="0" baseline="0" noProof="0" dirty="0">
                <a:ln>
                  <a:noFill/>
                </a:ln>
                <a:solidFill>
                  <a:srgbClr val="888888"/>
                </a:solidFill>
                <a:effectLst/>
                <a:uLnTx/>
                <a:uFillTx/>
                <a:latin typeface="微軟正黑體" pitchFamily="34" charset="-120"/>
                <a:ea typeface="微軟正黑體" pitchFamily="34" charset="-120"/>
                <a:cs typeface="+mn-cs"/>
              </a:rPr>
              <a:t>第五層</a:t>
            </a:r>
          </a:p>
        </p:txBody>
      </p:sp>
      <p:sp>
        <p:nvSpPr>
          <p:cNvPr id="4" name="投影片編號版面配置區 5"/>
          <p:cNvSpPr>
            <a:spLocks noGrp="1"/>
          </p:cNvSpPr>
          <p:nvPr>
            <p:ph type="sldNum" sz="quarter" idx="4"/>
          </p:nvPr>
        </p:nvSpPr>
        <p:spPr>
          <a:xfrm>
            <a:off x="5838489" y="6644382"/>
            <a:ext cx="523387" cy="313010"/>
          </a:xfrm>
          <a:prstGeom prst="rect">
            <a:avLst/>
          </a:prstGeom>
        </p:spPr>
        <p:txBody>
          <a:bodyPr/>
          <a:lstStyle>
            <a:lvl1pPr algn="ctr">
              <a:defRPr sz="1050">
                <a:solidFill>
                  <a:srgbClr val="FFFFFF"/>
                </a:solidFill>
              </a:defRPr>
            </a:lvl1pPr>
          </a:lstStyle>
          <a:p>
            <a:fld id="{8F4EACC7-37E3-43A5-A5FB-BEB9CE95D266}" type="slidenum">
              <a:rPr lang="zh-TW" altLang="en-US" smtClean="0"/>
              <a:pPr/>
              <a:t>‹#›</a:t>
            </a:fld>
            <a:endParaRPr lang="zh-TW" altLang="en-US"/>
          </a:p>
        </p:txBody>
      </p:sp>
      <p:pic>
        <p:nvPicPr>
          <p:cNvPr id="5" name="圖片 4"/>
          <p:cNvPicPr>
            <a:picLocks noChangeAspect="1"/>
          </p:cNvPicPr>
          <p:nvPr userDrawn="1"/>
        </p:nvPicPr>
        <p:blipFill rotWithShape="1">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rcRect l="12032" t="12815" r="5750" b="17466"/>
          <a:stretch/>
        </p:blipFill>
        <p:spPr>
          <a:xfrm>
            <a:off x="10992544" y="6133754"/>
            <a:ext cx="1115700" cy="462608"/>
          </a:xfrm>
          <a:prstGeom prst="rect">
            <a:avLst/>
          </a:prstGeom>
        </p:spPr>
      </p:pic>
    </p:spTree>
    <p:extLst>
      <p:ext uri="{BB962C8B-B14F-4D97-AF65-F5344CB8AC3E}">
        <p14:creationId xmlns:p14="http://schemas.microsoft.com/office/powerpoint/2010/main" val="92791225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57" r:id="rId6"/>
    <p:sldLayoutId id="2147483671" r:id="rId7"/>
    <p:sldLayoutId id="2147483670" r:id="rId8"/>
    <p:sldLayoutId id="2147483673" r:id="rId9"/>
    <p:sldLayoutId id="2147483675" r:id="rId10"/>
    <p:sldLayoutId id="2147483676" r:id="rId11"/>
    <p:sldLayoutId id="2147483678" r:id="rId12"/>
    <p:sldLayoutId id="2147483679" r:id="rId13"/>
    <p:sldLayoutId id="2147483680" r:id="rId14"/>
    <p:sldLayoutId id="2147483682" r:id="rId15"/>
  </p:sldLayoutIdLst>
  <p:hf hdr="0" ftr="0" dt="0"/>
  <p:txStyles>
    <p:titleStyle>
      <a:lvl1pPr algn="ctr" defTabSz="914400" rtl="0" eaLnBrk="1" latinLnBrk="0" hangingPunct="1">
        <a:spcBef>
          <a:spcPct val="0"/>
        </a:spcBef>
        <a:buNone/>
        <a:defRPr lang="zh-TW" altLang="en-US" sz="3600" b="1" kern="1200" spc="300" dirty="0">
          <a:solidFill>
            <a:srgbClr val="002060"/>
          </a:solidFill>
          <a:latin typeface="Microsoft YaHei UI" pitchFamily="34" charset="-122"/>
          <a:ea typeface="Microsoft YaHei UI" pitchFamily="34" charset="-122"/>
          <a:cs typeface="+mj-cs"/>
        </a:defRPr>
      </a:lvl1pPr>
    </p:titleStyle>
    <p:bodyStyle>
      <a:lvl1pPr marL="342900" indent="-342900" algn="l" defTabSz="914400" rtl="0" eaLnBrk="1" latinLnBrk="0" hangingPunct="1">
        <a:lnSpc>
          <a:spcPct val="100000"/>
        </a:lnSpc>
        <a:spcBef>
          <a:spcPts val="600"/>
        </a:spcBef>
        <a:spcAft>
          <a:spcPts val="600"/>
        </a:spcAft>
        <a:buClr>
          <a:schemeClr val="accent1"/>
        </a:buClr>
        <a:buFont typeface="Wingdings" panose="05000000000000000000" pitchFamily="2" charset="2"/>
        <a:buChar char="l"/>
        <a:defRPr sz="2800" b="1" kern="1200">
          <a:solidFill>
            <a:schemeClr val="accent1"/>
          </a:solidFill>
          <a:latin typeface="微軟正黑體" pitchFamily="34" charset="-120"/>
          <a:ea typeface="微軟正黑體" pitchFamily="34" charset="-120"/>
          <a:cs typeface="+mn-cs"/>
        </a:defRPr>
      </a:lvl1pPr>
      <a:lvl2pPr marL="704850" indent="-342900" algn="l" defTabSz="914400" rtl="0" eaLnBrk="1" latinLnBrk="0" hangingPunct="1">
        <a:lnSpc>
          <a:spcPct val="100000"/>
        </a:lnSpc>
        <a:spcBef>
          <a:spcPts val="600"/>
        </a:spcBef>
        <a:spcAft>
          <a:spcPts val="600"/>
        </a:spcAft>
        <a:buClr>
          <a:schemeClr val="bg2">
            <a:lumMod val="25000"/>
          </a:schemeClr>
        </a:buClr>
        <a:buFont typeface="Wingdings" panose="05000000000000000000" pitchFamily="2" charset="2"/>
        <a:buChar char="u"/>
        <a:defRPr sz="2400" b="1" kern="1200">
          <a:solidFill>
            <a:schemeClr val="bg2">
              <a:lumMod val="25000"/>
            </a:schemeClr>
          </a:solidFill>
          <a:latin typeface="微軟正黑體" pitchFamily="34" charset="-120"/>
          <a:ea typeface="微軟正黑體" pitchFamily="34" charset="-120"/>
          <a:cs typeface="+mn-cs"/>
        </a:defRPr>
      </a:lvl2pPr>
      <a:lvl3pPr marL="1171575" indent="-457200" algn="l" defTabSz="914400" rtl="0" eaLnBrk="1" latinLnBrk="0" hangingPunct="1">
        <a:lnSpc>
          <a:spcPct val="100000"/>
        </a:lnSpc>
        <a:spcBef>
          <a:spcPts val="600"/>
        </a:spcBef>
        <a:spcAft>
          <a:spcPts val="600"/>
        </a:spcAft>
        <a:buClr>
          <a:schemeClr val="bg2">
            <a:lumMod val="25000"/>
          </a:schemeClr>
        </a:buClr>
        <a:buFont typeface="Wingdings" panose="05000000000000000000" pitchFamily="2" charset="2"/>
        <a:buChar char="p"/>
        <a:defRPr sz="2000" kern="1200">
          <a:solidFill>
            <a:schemeClr val="bg2">
              <a:lumMod val="25000"/>
            </a:schemeClr>
          </a:solidFill>
          <a:latin typeface="微軟正黑體" pitchFamily="34" charset="-120"/>
          <a:ea typeface="微軟正黑體" pitchFamily="34" charset="-120"/>
          <a:cs typeface="+mn-cs"/>
        </a:defRPr>
      </a:lvl3pPr>
      <a:lvl4pPr marL="1257300" marR="0" indent="-266700" algn="l" defTabSz="914400" rtl="0" eaLnBrk="1" fontAlgn="auto" latinLnBrk="0" hangingPunct="1">
        <a:lnSpc>
          <a:spcPct val="100000"/>
        </a:lnSpc>
        <a:spcBef>
          <a:spcPts val="600"/>
        </a:spcBef>
        <a:spcAft>
          <a:spcPts val="600"/>
        </a:spcAft>
        <a:buClrTx/>
        <a:buSzTx/>
        <a:buFont typeface="Arial" pitchFamily="34" charset="0"/>
        <a:buChar char="–"/>
        <a:tabLst/>
        <a:defRPr sz="1800" kern="1200">
          <a:solidFill>
            <a:schemeClr val="bg2">
              <a:lumMod val="25000"/>
            </a:schemeClr>
          </a:solidFill>
          <a:latin typeface="微軟正黑體" pitchFamily="34" charset="-120"/>
          <a:ea typeface="微軟正黑體" pitchFamily="34" charset="-120"/>
          <a:cs typeface="+mn-cs"/>
        </a:defRPr>
      </a:lvl4pPr>
      <a:lvl5pPr marL="1524000" marR="0" indent="-266700" algn="l" defTabSz="914400" rtl="0" eaLnBrk="1" fontAlgn="auto" latinLnBrk="0" hangingPunct="1">
        <a:lnSpc>
          <a:spcPct val="100000"/>
        </a:lnSpc>
        <a:spcBef>
          <a:spcPts val="600"/>
        </a:spcBef>
        <a:spcAft>
          <a:spcPts val="600"/>
        </a:spcAft>
        <a:buClrTx/>
        <a:buSzTx/>
        <a:buFont typeface="Arial" pitchFamily="34" charset="0"/>
        <a:buChar char="»"/>
        <a:tabLst/>
        <a:defRPr sz="1800" kern="1200">
          <a:solidFill>
            <a:schemeClr val="bg2">
              <a:lumMod val="50000"/>
            </a:schemeClr>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18.jpeg"/><Relationship Id="rId18" Type="http://schemas.openxmlformats.org/officeDocument/2006/relationships/image" Target="../media/image41.png"/><Relationship Id="rId3" Type="http://schemas.openxmlformats.org/officeDocument/2006/relationships/image" Target="../media/image29.png"/><Relationship Id="rId21" Type="http://schemas.openxmlformats.org/officeDocument/2006/relationships/image" Target="../media/image44.jpe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0.png"/><Relationship Id="rId2" Type="http://schemas.openxmlformats.org/officeDocument/2006/relationships/notesSlide" Target="../notesSlides/notesSlide1.xml"/><Relationship Id="rId16" Type="http://schemas.openxmlformats.org/officeDocument/2006/relationships/image" Target="../media/image39.jpeg"/><Relationship Id="rId20" Type="http://schemas.openxmlformats.org/officeDocument/2006/relationships/image" Target="../media/image43.jpeg"/><Relationship Id="rId1" Type="http://schemas.openxmlformats.org/officeDocument/2006/relationships/slideLayout" Target="../slideLayouts/slideLayout3.xml"/><Relationship Id="rId6" Type="http://schemas.openxmlformats.org/officeDocument/2006/relationships/image" Target="../media/image32.png"/><Relationship Id="rId11" Type="http://schemas.openxmlformats.org/officeDocument/2006/relationships/image" Target="../media/image37.png"/><Relationship Id="rId24" Type="http://schemas.openxmlformats.org/officeDocument/2006/relationships/image" Target="../media/image47.png"/><Relationship Id="rId5" Type="http://schemas.openxmlformats.org/officeDocument/2006/relationships/image" Target="../media/image31.png"/><Relationship Id="rId15" Type="http://schemas.openxmlformats.org/officeDocument/2006/relationships/image" Target="../media/image22.png"/><Relationship Id="rId23" Type="http://schemas.openxmlformats.org/officeDocument/2006/relationships/image" Target="../media/image46.jpeg"/><Relationship Id="rId10" Type="http://schemas.openxmlformats.org/officeDocument/2006/relationships/image" Target="../media/image36.png"/><Relationship Id="rId19" Type="http://schemas.openxmlformats.org/officeDocument/2006/relationships/image" Target="../media/image42.jpe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21.jpeg"/><Relationship Id="rId22" Type="http://schemas.openxmlformats.org/officeDocument/2006/relationships/image" Target="../media/image45.jpeg"/></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18.jpeg"/><Relationship Id="rId1" Type="http://schemas.openxmlformats.org/officeDocument/2006/relationships/slideLayout" Target="../slideLayouts/slideLayout3.xml"/><Relationship Id="rId6" Type="http://schemas.openxmlformats.org/officeDocument/2006/relationships/image" Target="../media/image22.png"/><Relationship Id="rId11" Type="http://schemas.openxmlformats.org/officeDocument/2006/relationships/image" Target="../media/image50.png"/><Relationship Id="rId5" Type="http://schemas.openxmlformats.org/officeDocument/2006/relationships/image" Target="../media/image21.jpeg"/><Relationship Id="rId10" Type="http://schemas.openxmlformats.org/officeDocument/2006/relationships/image" Target="../media/image26.png"/><Relationship Id="rId4" Type="http://schemas.openxmlformats.org/officeDocument/2006/relationships/image" Target="../media/image20.jpeg"/><Relationship Id="rId9" Type="http://schemas.openxmlformats.org/officeDocument/2006/relationships/image" Target="../media/image49.png"/></Relationships>
</file>

<file path=ppt/slides/_rels/slide1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1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jpeg"/></Relationships>
</file>

<file path=ppt/slides/_rels/slide1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6.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image" Target="../media/image63.jpeg"/><Relationship Id="rId7" Type="http://schemas.openxmlformats.org/officeDocument/2006/relationships/image" Target="../media/image67.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66.png"/><Relationship Id="rId5" Type="http://schemas.openxmlformats.org/officeDocument/2006/relationships/image" Target="../media/image65.jpeg"/><Relationship Id="rId10" Type="http://schemas.openxmlformats.org/officeDocument/2006/relationships/image" Target="../media/image70.png"/><Relationship Id="rId4" Type="http://schemas.openxmlformats.org/officeDocument/2006/relationships/image" Target="../media/image64.jpe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1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1.xml"/><Relationship Id="rId5" Type="http://schemas.openxmlformats.org/officeDocument/2006/relationships/image" Target="../media/image83.png"/><Relationship Id="rId4" Type="http://schemas.openxmlformats.org/officeDocument/2006/relationships/image" Target="../media/image82.jpeg"/></Relationships>
</file>

<file path=ppt/slides/_rels/slide1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18.jpeg"/><Relationship Id="rId18" Type="http://schemas.openxmlformats.org/officeDocument/2006/relationships/image" Target="../media/image41.png"/><Relationship Id="rId3" Type="http://schemas.openxmlformats.org/officeDocument/2006/relationships/image" Target="../media/image29.png"/><Relationship Id="rId21" Type="http://schemas.openxmlformats.org/officeDocument/2006/relationships/image" Target="../media/image44.jpe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0.png"/><Relationship Id="rId2" Type="http://schemas.openxmlformats.org/officeDocument/2006/relationships/notesSlide" Target="../notesSlides/notesSlide4.xml"/><Relationship Id="rId16" Type="http://schemas.openxmlformats.org/officeDocument/2006/relationships/image" Target="../media/image39.jpeg"/><Relationship Id="rId20" Type="http://schemas.openxmlformats.org/officeDocument/2006/relationships/image" Target="../media/image43.jpeg"/><Relationship Id="rId1" Type="http://schemas.openxmlformats.org/officeDocument/2006/relationships/slideLayout" Target="../slideLayouts/slideLayout3.xml"/><Relationship Id="rId6" Type="http://schemas.openxmlformats.org/officeDocument/2006/relationships/image" Target="../media/image32.png"/><Relationship Id="rId11" Type="http://schemas.openxmlformats.org/officeDocument/2006/relationships/image" Target="../media/image37.png"/><Relationship Id="rId24" Type="http://schemas.openxmlformats.org/officeDocument/2006/relationships/image" Target="../media/image47.png"/><Relationship Id="rId5" Type="http://schemas.openxmlformats.org/officeDocument/2006/relationships/image" Target="../media/image31.png"/><Relationship Id="rId15" Type="http://schemas.openxmlformats.org/officeDocument/2006/relationships/image" Target="../media/image22.png"/><Relationship Id="rId23" Type="http://schemas.openxmlformats.org/officeDocument/2006/relationships/image" Target="../media/image46.jpeg"/><Relationship Id="rId10" Type="http://schemas.openxmlformats.org/officeDocument/2006/relationships/image" Target="../media/image36.png"/><Relationship Id="rId19" Type="http://schemas.openxmlformats.org/officeDocument/2006/relationships/image" Target="../media/image42.jpe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21.jpeg"/><Relationship Id="rId22" Type="http://schemas.openxmlformats.org/officeDocument/2006/relationships/image" Target="../media/image45.jpeg"/></Relationships>
</file>

<file path=ppt/slides/_rels/slide2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18.jpeg"/><Relationship Id="rId1" Type="http://schemas.openxmlformats.org/officeDocument/2006/relationships/slideLayout" Target="../slideLayouts/slideLayout3.xml"/><Relationship Id="rId6" Type="http://schemas.openxmlformats.org/officeDocument/2006/relationships/image" Target="../media/image22.png"/><Relationship Id="rId11" Type="http://schemas.openxmlformats.org/officeDocument/2006/relationships/image" Target="../media/image50.png"/><Relationship Id="rId5" Type="http://schemas.openxmlformats.org/officeDocument/2006/relationships/image" Target="../media/image21.jpeg"/><Relationship Id="rId10" Type="http://schemas.openxmlformats.org/officeDocument/2006/relationships/image" Target="../media/image26.png"/><Relationship Id="rId4" Type="http://schemas.openxmlformats.org/officeDocument/2006/relationships/image" Target="../media/image20.jpeg"/><Relationship Id="rId9" Type="http://schemas.openxmlformats.org/officeDocument/2006/relationships/image" Target="../media/image49.png"/></Relationships>
</file>

<file path=ppt/slides/_rels/slide2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1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jpe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image" Target="../media/image63.jpeg"/><Relationship Id="rId7"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66.png"/><Relationship Id="rId5" Type="http://schemas.openxmlformats.org/officeDocument/2006/relationships/image" Target="../media/image65.jpeg"/><Relationship Id="rId10" Type="http://schemas.openxmlformats.org/officeDocument/2006/relationships/image" Target="../media/image70.png"/><Relationship Id="rId4" Type="http://schemas.openxmlformats.org/officeDocument/2006/relationships/image" Target="../media/image64.jpeg"/><Relationship Id="rId9" Type="http://schemas.openxmlformats.org/officeDocument/2006/relationships/image" Target="../media/image69.png"/></Relationships>
</file>

<file path=ppt/slides/_rels/slide2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1.xml"/><Relationship Id="rId5" Type="http://schemas.openxmlformats.org/officeDocument/2006/relationships/image" Target="../media/image83.png"/><Relationship Id="rId4" Type="http://schemas.openxmlformats.org/officeDocument/2006/relationships/image" Target="../media/image82.jpeg"/></Relationships>
</file>

<file path=ppt/slides/_rels/slide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18.jpeg"/><Relationship Id="rId1" Type="http://schemas.openxmlformats.org/officeDocument/2006/relationships/slideLayout" Target="../slideLayouts/slideLayout3.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jpeg"/><Relationship Id="rId10" Type="http://schemas.openxmlformats.org/officeDocument/2006/relationships/image" Target="../media/image26.png"/><Relationship Id="rId4" Type="http://schemas.openxmlformats.org/officeDocument/2006/relationships/image" Target="../media/image20.jpeg"/><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4"/>
          </p:nvPr>
        </p:nvSpPr>
        <p:spPr/>
        <p:txBody>
          <a:bodyPr/>
          <a:lstStyle/>
          <a:p>
            <a:fld id="{8F4EACC7-37E3-43A5-A5FB-BEB9CE95D266}" type="slidenum">
              <a:rPr lang="zh-TW" altLang="en-US" smtClean="0"/>
              <a:t>0</a:t>
            </a:fld>
            <a:endParaRPr lang="zh-TW" altLang="en-US"/>
          </a:p>
        </p:txBody>
      </p:sp>
      <p:sp>
        <p:nvSpPr>
          <p:cNvPr id="5" name="標題 1"/>
          <p:cNvSpPr txBox="1"/>
          <p:nvPr/>
        </p:nvSpPr>
        <p:spPr bwMode="ltGray">
          <a:xfrm>
            <a:off x="1775520" y="1846232"/>
            <a:ext cx="8640960" cy="2121947"/>
          </a:xfrm>
          <a:prstGeom prst="rect">
            <a:avLst/>
          </a:prstGeom>
        </p:spPr>
        <p:txBody>
          <a:bodyPr vert="horz" lIns="91440" tIns="45720" rIns="91440" bIns="45720" rtlCol="0" anchor="ctr">
            <a:noAutofit/>
          </a:bodyPr>
          <a:lstStyle>
            <a:lvl1pPr algn="ctr" defTabSz="914400" rtl="0" eaLnBrk="1" latinLnBrk="0" hangingPunct="1">
              <a:spcBef>
                <a:spcPct val="0"/>
              </a:spcBef>
              <a:buNone/>
              <a:defRPr lang="zh-TW" altLang="en-US" sz="3600" b="1" kern="1200" spc="300">
                <a:solidFill>
                  <a:srgbClr val="393939"/>
                </a:solidFill>
                <a:latin typeface="微軟正黑體" panose="020B0604030504040204" pitchFamily="34" charset="-120"/>
                <a:ea typeface="微軟正黑體" panose="020B0604030504040204" pitchFamily="34" charset="-120"/>
                <a:cs typeface="+mj-cs"/>
              </a:defRPr>
            </a:lvl1pPr>
          </a:lstStyle>
          <a:p>
            <a:r>
              <a:rPr lang="en-US" altLang="zh-TW" dirty="0">
                <a:solidFill>
                  <a:schemeClr val="tx1"/>
                </a:solidFill>
              </a:rPr>
              <a:t>FY111</a:t>
            </a:r>
            <a:r>
              <a:rPr lang="zh-TW" altLang="en-US" dirty="0">
                <a:solidFill>
                  <a:schemeClr val="tx1"/>
                </a:solidFill>
              </a:rPr>
              <a:t>韌性生產系統技術</a:t>
            </a:r>
            <a:endParaRPr lang="en-US" altLang="zh-TW" dirty="0">
              <a:solidFill>
                <a:schemeClr val="tx1"/>
              </a:solidFill>
            </a:endParaRPr>
          </a:p>
          <a:p>
            <a:r>
              <a:rPr lang="zh-TW" altLang="en-US" dirty="0">
                <a:solidFill>
                  <a:schemeClr val="tx1"/>
                </a:solidFill>
              </a:rPr>
              <a:t>開發計畫</a:t>
            </a:r>
            <a:r>
              <a:rPr lang="en-US" altLang="zh-TW" dirty="0">
                <a:solidFill>
                  <a:schemeClr val="tx1"/>
                </a:solidFill>
              </a:rPr>
              <a:t>(1/4) </a:t>
            </a:r>
          </a:p>
        </p:txBody>
      </p:sp>
      <p:sp>
        <p:nvSpPr>
          <p:cNvPr id="6" name="副標題 4"/>
          <p:cNvSpPr>
            <a:spLocks noGrp="1"/>
          </p:cNvSpPr>
          <p:nvPr>
            <p:ph type="subTitle" idx="1"/>
          </p:nvPr>
        </p:nvSpPr>
        <p:spPr>
          <a:xfrm>
            <a:off x="2423592" y="3968178"/>
            <a:ext cx="7200800" cy="2197126"/>
          </a:xfrm>
        </p:spPr>
        <p:txBody>
          <a:bodyPr>
            <a:normAutofit lnSpcReduction="10000"/>
          </a:bodyPr>
          <a:lstStyle/>
          <a:p>
            <a:pPr algn="ctr"/>
            <a:r>
              <a:rPr lang="en-US" altLang="zh-TW" sz="2925" spc="244" dirty="0" smtClean="0">
                <a:solidFill>
                  <a:srgbClr val="002060"/>
                </a:solidFill>
                <a:latin typeface="Microsoft YaHei UI" panose="020B0503020204020204" pitchFamily="34" charset="-122"/>
                <a:ea typeface="Microsoft YaHei UI" panose="020B0503020204020204" pitchFamily="34" charset="-122"/>
                <a:cs typeface="+mj-cs"/>
              </a:rPr>
              <a:t>SaaS</a:t>
            </a:r>
            <a:r>
              <a:rPr lang="zh-TW" altLang="en-US" sz="2925" spc="244" dirty="0" smtClean="0">
                <a:solidFill>
                  <a:srgbClr val="002060"/>
                </a:solidFill>
                <a:latin typeface="Microsoft YaHei UI" panose="020B0503020204020204" pitchFamily="34" charset="-122"/>
                <a:ea typeface="Microsoft YaHei UI" panose="020B0503020204020204" pitchFamily="34" charset="-122"/>
                <a:cs typeface="+mj-cs"/>
              </a:rPr>
              <a:t>微服務工具</a:t>
            </a:r>
            <a:r>
              <a:rPr lang="en-US" altLang="zh-TW" sz="2925" spc="244" dirty="0" smtClean="0">
                <a:solidFill>
                  <a:srgbClr val="002060"/>
                </a:solidFill>
                <a:latin typeface="Microsoft YaHei UI" panose="020B0503020204020204" pitchFamily="34" charset="-122"/>
                <a:ea typeface="Microsoft YaHei UI" panose="020B0503020204020204" pitchFamily="34" charset="-122"/>
                <a:cs typeface="+mj-cs"/>
              </a:rPr>
              <a:t>API</a:t>
            </a:r>
          </a:p>
          <a:p>
            <a:pPr algn="ctr"/>
            <a:endParaRPr lang="en-US" altLang="zh-TW" sz="1600" spc="244" dirty="0" smtClean="0">
              <a:solidFill>
                <a:schemeClr val="tx1"/>
              </a:solidFill>
              <a:latin typeface="Microsoft YaHei UI" panose="020B0503020204020204" pitchFamily="34" charset="-122"/>
              <a:ea typeface="Microsoft YaHei UI" panose="020B0503020204020204" pitchFamily="34" charset="-122"/>
              <a:cs typeface="+mj-cs"/>
            </a:endParaRPr>
          </a:p>
          <a:p>
            <a:pPr algn="ctr"/>
            <a:endParaRPr lang="en-US" altLang="zh-TW" sz="1600" spc="244" dirty="0">
              <a:solidFill>
                <a:schemeClr val="tx1"/>
              </a:solidFill>
              <a:latin typeface="Microsoft YaHei UI" panose="020B0503020204020204" pitchFamily="34" charset="-122"/>
              <a:ea typeface="Microsoft YaHei UI" panose="020B0503020204020204" pitchFamily="34" charset="-122"/>
              <a:cs typeface="+mj-cs"/>
            </a:endParaRPr>
          </a:p>
          <a:p>
            <a:pPr algn="ctr"/>
            <a:r>
              <a:rPr lang="zh-TW" altLang="en-US" sz="1600" spc="244" dirty="0" smtClean="0">
                <a:solidFill>
                  <a:schemeClr val="tx1"/>
                </a:solidFill>
                <a:latin typeface="Microsoft YaHei UI" panose="020B0503020204020204" pitchFamily="34" charset="-122"/>
                <a:ea typeface="Microsoft YaHei UI" panose="020B0503020204020204" pitchFamily="34" charset="-122"/>
                <a:cs typeface="+mj-cs"/>
              </a:rPr>
              <a:t>資策會地方創生處 中區中心</a:t>
            </a:r>
            <a:endParaRPr lang="en-US" altLang="zh-TW" sz="1600" spc="244" dirty="0" smtClean="0">
              <a:solidFill>
                <a:schemeClr val="tx1"/>
              </a:solidFill>
              <a:latin typeface="Microsoft YaHei UI" panose="020B0503020204020204" pitchFamily="34" charset="-122"/>
              <a:ea typeface="Microsoft YaHei UI" panose="020B0503020204020204" pitchFamily="34" charset="-122"/>
              <a:cs typeface="+mj-cs"/>
            </a:endParaRPr>
          </a:p>
          <a:p>
            <a:r>
              <a:rPr lang="en-US" altLang="zh-TW" sz="1600" spc="244" dirty="0" smtClean="0">
                <a:solidFill>
                  <a:schemeClr val="tx1"/>
                </a:solidFill>
                <a:latin typeface="Microsoft YaHei UI" panose="020B0503020204020204" pitchFamily="34" charset="-122"/>
                <a:ea typeface="Microsoft YaHei UI" panose="020B0503020204020204" pitchFamily="34" charset="-122"/>
                <a:cs typeface="+mj-cs"/>
              </a:rPr>
              <a:t>111.10.07</a:t>
            </a:r>
            <a:endParaRPr lang="en-US" altLang="zh-TW" sz="1600" spc="244" dirty="0">
              <a:solidFill>
                <a:schemeClr val="tx1"/>
              </a:solidFill>
              <a:latin typeface="Microsoft YaHei UI" panose="020B0503020204020204" pitchFamily="34" charset="-122"/>
              <a:ea typeface="Microsoft YaHei UI" panose="020B0503020204020204" pitchFamily="34" charset="-122"/>
              <a:cs typeface="+mj-cs"/>
            </a:endParaRPr>
          </a:p>
          <a:p>
            <a:pPr algn="ctr"/>
            <a:endParaRPr lang="en-US" altLang="zh-TW" sz="1600" spc="244" dirty="0">
              <a:solidFill>
                <a:schemeClr val="tx1"/>
              </a:solidFill>
              <a:latin typeface="Microsoft YaHei UI" panose="020B0503020204020204" pitchFamily="34" charset="-122"/>
              <a:ea typeface="Microsoft YaHei UI" panose="020B0503020204020204" pitchFamily="34" charset="-122"/>
              <a:cs typeface="+mj-cs"/>
            </a:endParaRPr>
          </a:p>
        </p:txBody>
      </p:sp>
      <p:sp>
        <p:nvSpPr>
          <p:cNvPr id="7" name="副標題 4"/>
          <p:cNvSpPr txBox="1"/>
          <p:nvPr/>
        </p:nvSpPr>
        <p:spPr>
          <a:xfrm>
            <a:off x="3021470" y="5875026"/>
            <a:ext cx="5634038" cy="565563"/>
          </a:xfrm>
          <a:prstGeom prst="rect">
            <a:avLst/>
          </a:prstGeom>
        </p:spPr>
        <p:txBody>
          <a:bodyPr vert="horz" lIns="74295" tIns="37148" rIns="74295" bIns="37148" rtlCol="0">
            <a:normAutofit/>
          </a:bodyPr>
          <a:lstStyle>
            <a:lvl1pPr indent="0" algn="ctr">
              <a:lnSpc>
                <a:spcPct val="100000"/>
              </a:lnSpc>
              <a:spcBef>
                <a:spcPts val="600"/>
              </a:spcBef>
              <a:spcAft>
                <a:spcPts val="600"/>
              </a:spcAft>
              <a:buClr>
                <a:schemeClr val="accent1"/>
              </a:buClr>
              <a:buFont typeface="Arial" panose="020B0604020202020204" pitchFamily="34" charset="0"/>
              <a:buNone/>
              <a:defRPr sz="2800" b="1" spc="300">
                <a:latin typeface="Microsoft YaHei UI" panose="020B0503020204020204" pitchFamily="34" charset="-122"/>
                <a:ea typeface="Microsoft YaHei UI" panose="020B0503020204020204" pitchFamily="34" charset="-122"/>
                <a:cs typeface="+mj-cs"/>
              </a:defRPr>
            </a:lvl1pPr>
            <a:lvl2pPr indent="0" algn="ctr">
              <a:lnSpc>
                <a:spcPct val="100000"/>
              </a:lnSpc>
              <a:spcBef>
                <a:spcPts val="600"/>
              </a:spcBef>
              <a:spcAft>
                <a:spcPts val="600"/>
              </a:spcAft>
              <a:buClr>
                <a:schemeClr val="accent2"/>
              </a:buClr>
              <a:buFont typeface="Arial" panose="020B0604020202020204" pitchFamily="34" charset="0"/>
              <a:buNone/>
              <a:defRPr sz="2400" b="1">
                <a:solidFill>
                  <a:schemeClr val="tx1">
                    <a:tint val="75000"/>
                  </a:schemeClr>
                </a:solidFill>
                <a:latin typeface="微軟正黑體" panose="020B0604030504040204" pitchFamily="34" charset="-120"/>
                <a:ea typeface="微軟正黑體" panose="020B0604030504040204" pitchFamily="34" charset="-120"/>
              </a:defRPr>
            </a:lvl2pPr>
            <a:lvl3pPr indent="0" algn="ctr">
              <a:lnSpc>
                <a:spcPct val="100000"/>
              </a:lnSpc>
              <a:spcBef>
                <a:spcPts val="600"/>
              </a:spcBef>
              <a:spcAft>
                <a:spcPts val="600"/>
              </a:spcAft>
              <a:buClr>
                <a:schemeClr val="accent3"/>
              </a:buClr>
              <a:buFont typeface="Arial" panose="020B0604020202020204" pitchFamily="34" charset="0"/>
              <a:buNone/>
              <a:defRPr sz="2000">
                <a:solidFill>
                  <a:schemeClr val="tx1">
                    <a:tint val="75000"/>
                  </a:schemeClr>
                </a:solidFill>
                <a:latin typeface="微軟正黑體" panose="020B0604030504040204" pitchFamily="34" charset="-120"/>
                <a:ea typeface="微軟正黑體" panose="020B0604030504040204" pitchFamily="34" charset="-120"/>
              </a:defRPr>
            </a:lvl3pPr>
            <a:lvl4pPr indent="0" algn="ctr">
              <a:lnSpc>
                <a:spcPct val="100000"/>
              </a:lnSpc>
              <a:spcBef>
                <a:spcPts val="600"/>
              </a:spcBef>
              <a:spcAft>
                <a:spcPts val="600"/>
              </a:spcAft>
              <a:buClr>
                <a:schemeClr val="accent4"/>
              </a:buClr>
              <a:buFont typeface="Arial" panose="020B0604020202020204" pitchFamily="34" charset="0"/>
              <a:buNone/>
              <a:defRPr>
                <a:solidFill>
                  <a:schemeClr val="tx1">
                    <a:tint val="75000"/>
                  </a:schemeClr>
                </a:solidFill>
                <a:latin typeface="微軟正黑體" panose="020B0604030504040204" pitchFamily="34" charset="-120"/>
                <a:ea typeface="微軟正黑體" panose="020B0604030504040204" pitchFamily="34" charset="-120"/>
              </a:defRPr>
            </a:lvl4pPr>
            <a:lvl5pPr indent="0" algn="ctr">
              <a:lnSpc>
                <a:spcPct val="100000"/>
              </a:lnSpc>
              <a:spcBef>
                <a:spcPts val="600"/>
              </a:spcBef>
              <a:spcAft>
                <a:spcPts val="600"/>
              </a:spcAft>
              <a:buClr>
                <a:schemeClr val="accent5"/>
              </a:buClr>
              <a:buFont typeface="Arial" panose="020B0604020202020204" pitchFamily="34" charset="0"/>
              <a:buNone/>
              <a:defRPr>
                <a:solidFill>
                  <a:schemeClr val="tx1">
                    <a:tint val="75000"/>
                  </a:schemeClr>
                </a:solidFill>
                <a:latin typeface="微軟正黑體" panose="020B0604030504040204" pitchFamily="34" charset="-120"/>
                <a:ea typeface="微軟正黑體" panose="020B0604030504040204" pitchFamily="34" charset="-120"/>
              </a:defRPr>
            </a:lvl5pPr>
            <a:lvl6pPr indent="0" algn="ctr">
              <a:spcBef>
                <a:spcPct val="20000"/>
              </a:spcBef>
              <a:buFont typeface="Arial" panose="020B0604020202020204" pitchFamily="34" charset="0"/>
              <a:buNone/>
              <a:defRPr sz="2000">
                <a:solidFill>
                  <a:schemeClr val="tx1">
                    <a:tint val="75000"/>
                  </a:schemeClr>
                </a:solidFill>
              </a:defRPr>
            </a:lvl6pPr>
            <a:lvl7pPr indent="0" algn="ctr">
              <a:spcBef>
                <a:spcPct val="20000"/>
              </a:spcBef>
              <a:buFont typeface="Arial" panose="020B0604020202020204" pitchFamily="34" charset="0"/>
              <a:buNone/>
              <a:defRPr sz="2000">
                <a:solidFill>
                  <a:schemeClr val="tx1">
                    <a:tint val="75000"/>
                  </a:schemeClr>
                </a:solidFill>
              </a:defRPr>
            </a:lvl7pPr>
            <a:lvl8pPr indent="0" algn="ctr">
              <a:spcBef>
                <a:spcPct val="20000"/>
              </a:spcBef>
              <a:buFont typeface="Arial" panose="020B0604020202020204" pitchFamily="34" charset="0"/>
              <a:buNone/>
              <a:defRPr sz="2000">
                <a:solidFill>
                  <a:schemeClr val="tx1">
                    <a:tint val="75000"/>
                  </a:schemeClr>
                </a:solidFill>
              </a:defRPr>
            </a:lvl8pPr>
            <a:lvl9pPr indent="0" algn="ctr">
              <a:spcBef>
                <a:spcPct val="20000"/>
              </a:spcBef>
              <a:buFont typeface="Arial" panose="020B0604020202020204" pitchFamily="34" charset="0"/>
              <a:buNone/>
              <a:defRPr sz="2000">
                <a:solidFill>
                  <a:schemeClr val="tx1">
                    <a:tint val="75000"/>
                  </a:schemeClr>
                </a:solidFill>
              </a:defRPr>
            </a:lvl9pPr>
          </a:lstStyle>
          <a:p>
            <a:endParaRPr lang="en-US" altLang="zh-TW" sz="1600" spc="244" dirty="0"/>
          </a:p>
        </p:txBody>
      </p:sp>
    </p:spTree>
    <p:extLst>
      <p:ext uri="{BB962C8B-B14F-4D97-AF65-F5344CB8AC3E}">
        <p14:creationId xmlns:p14="http://schemas.microsoft.com/office/powerpoint/2010/main" val="39920871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a:xfrm>
            <a:off x="767408" y="103282"/>
            <a:ext cx="10635028" cy="764704"/>
          </a:xfrm>
        </p:spPr>
        <p:txBody>
          <a:bodyPr/>
          <a:lstStyle/>
          <a:p>
            <a:pPr algn="l"/>
            <a:r>
              <a:rPr lang="en-US" altLang="zh-TW" dirty="0" smtClean="0"/>
              <a:t> </a:t>
            </a:r>
            <a:r>
              <a:rPr lang="en-US" altLang="zh-TW" sz="3200" dirty="0" smtClean="0"/>
              <a:t>(</a:t>
            </a:r>
            <a:r>
              <a:rPr lang="zh-TW" altLang="en-US" sz="3200" dirty="0" smtClean="0"/>
              <a:t>六</a:t>
            </a:r>
            <a:r>
              <a:rPr lang="en-US" altLang="zh-TW" sz="3200" dirty="0" smtClean="0"/>
              <a:t>)</a:t>
            </a:r>
            <a:r>
              <a:rPr lang="en-US" altLang="zh-TW" sz="3200" dirty="0" smtClean="0"/>
              <a:t>API </a:t>
            </a:r>
            <a:r>
              <a:rPr lang="zh-TW" altLang="en-US" sz="3200" dirty="0" smtClean="0"/>
              <a:t>統一服務</a:t>
            </a:r>
            <a:endParaRPr lang="en-US" altLang="zh-TW" sz="3200" dirty="0"/>
          </a:p>
        </p:txBody>
      </p:sp>
      <p:graphicFrame>
        <p:nvGraphicFramePr>
          <p:cNvPr id="9" name="表格 8"/>
          <p:cNvGraphicFramePr>
            <a:graphicFrameLocks noGrp="1"/>
          </p:cNvGraphicFramePr>
          <p:nvPr>
            <p:extLst>
              <p:ext uri="{D42A27DB-BD31-4B8C-83A1-F6EECF244321}">
                <p14:modId xmlns:p14="http://schemas.microsoft.com/office/powerpoint/2010/main" val="4280447683"/>
              </p:ext>
            </p:extLst>
          </p:nvPr>
        </p:nvGraphicFramePr>
        <p:xfrm>
          <a:off x="509707" y="1696982"/>
          <a:ext cx="4792980" cy="548640"/>
        </p:xfrm>
        <a:graphic>
          <a:graphicData uri="http://schemas.openxmlformats.org/drawingml/2006/table">
            <a:tbl>
              <a:tblPr firstRow="1" firstCol="1" bandRow="1">
                <a:tableStyleId>{BC89EF96-8CEA-46FF-86C4-4CE0E7609802}</a:tableStyleId>
              </a:tblPr>
              <a:tblGrid>
                <a:gridCol w="2110740">
                  <a:extLst>
                    <a:ext uri="{9D8B030D-6E8A-4147-A177-3AD203B41FA5}">
                      <a16:colId xmlns:a16="http://schemas.microsoft.com/office/drawing/2014/main" val="20000"/>
                    </a:ext>
                  </a:extLst>
                </a:gridCol>
                <a:gridCol w="2682240">
                  <a:extLst>
                    <a:ext uri="{9D8B030D-6E8A-4147-A177-3AD203B41FA5}">
                      <a16:colId xmlns:a16="http://schemas.microsoft.com/office/drawing/2014/main" val="20001"/>
                    </a:ext>
                  </a:extLst>
                </a:gridCol>
              </a:tblGrid>
              <a:tr h="0">
                <a:tc>
                  <a:txBody>
                    <a:bodyPr/>
                    <a:lstStyle/>
                    <a:p>
                      <a:r>
                        <a:rPr lang="en-US" sz="1200">
                          <a:effectLst/>
                        </a:rPr>
                        <a:t>Code</a:t>
                      </a:r>
                      <a:endParaRPr lang="zh-TW" sz="1200">
                        <a:effectLst/>
                        <a:latin typeface="Calibri" panose="020F0502020204030204" charset="0"/>
                        <a:ea typeface="新細明體" panose="02020500000000000000" charset="-120"/>
                      </a:endParaRPr>
                    </a:p>
                  </a:txBody>
                  <a:tcPr marL="68580" marR="68580" marT="0" marB="0"/>
                </a:tc>
                <a:tc>
                  <a:txBody>
                    <a:bodyPr/>
                    <a:lstStyle/>
                    <a:p>
                      <a:r>
                        <a:rPr lang="en-US" sz="1200">
                          <a:effectLst/>
                        </a:rPr>
                        <a:t>Description</a:t>
                      </a:r>
                      <a:endParaRPr lang="zh-TW" sz="1200">
                        <a:effectLst/>
                        <a:latin typeface="Calibri" panose="020F0502020204030204" charset="0"/>
                        <a:ea typeface="新細明體" panose="02020500000000000000" charset="-120"/>
                      </a:endParaRPr>
                    </a:p>
                  </a:txBody>
                  <a:tcPr marL="68580" marR="68580" marT="0" marB="0"/>
                </a:tc>
                <a:extLst>
                  <a:ext uri="{0D108BD9-81ED-4DB2-BD59-A6C34878D82A}">
                    <a16:rowId xmlns:a16="http://schemas.microsoft.com/office/drawing/2014/main" val="10000"/>
                  </a:ext>
                </a:extLst>
              </a:tr>
              <a:tr h="0">
                <a:tc>
                  <a:txBody>
                    <a:bodyPr/>
                    <a:lstStyle/>
                    <a:p>
                      <a:r>
                        <a:rPr lang="en-US" sz="1200">
                          <a:effectLst/>
                        </a:rPr>
                        <a:t>200</a:t>
                      </a:r>
                      <a:endParaRPr lang="zh-TW" sz="1200">
                        <a:effectLst/>
                        <a:latin typeface="Calibri" panose="020F0502020204030204" charset="0"/>
                        <a:ea typeface="新細明體" panose="02020500000000000000" charset="-120"/>
                      </a:endParaRPr>
                    </a:p>
                  </a:txBody>
                  <a:tcPr marL="68580" marR="68580" marT="0" marB="0"/>
                </a:tc>
                <a:tc>
                  <a:txBody>
                    <a:bodyPr/>
                    <a:lstStyle/>
                    <a:p>
                      <a:r>
                        <a:rPr lang="en-US" sz="1200">
                          <a:effectLst/>
                        </a:rPr>
                        <a:t>OK, success</a:t>
                      </a:r>
                      <a:endParaRPr lang="zh-TW" sz="1200">
                        <a:effectLst/>
                        <a:latin typeface="Calibri" panose="020F0502020204030204" charset="0"/>
                        <a:ea typeface="新細明體" panose="02020500000000000000" charset="-120"/>
                      </a:endParaRPr>
                    </a:p>
                  </a:txBody>
                  <a:tcPr marL="68580" marR="68580" marT="0" marB="0"/>
                </a:tc>
                <a:extLst>
                  <a:ext uri="{0D108BD9-81ED-4DB2-BD59-A6C34878D82A}">
                    <a16:rowId xmlns:a16="http://schemas.microsoft.com/office/drawing/2014/main" val="10001"/>
                  </a:ext>
                </a:extLst>
              </a:tr>
              <a:tr h="0">
                <a:tc>
                  <a:txBody>
                    <a:bodyPr/>
                    <a:lstStyle/>
                    <a:p>
                      <a:r>
                        <a:rPr lang="en-US" sz="1200" dirty="0">
                          <a:effectLst/>
                        </a:rPr>
                        <a:t>401</a:t>
                      </a:r>
                      <a:endParaRPr lang="zh-TW" sz="1200" dirty="0">
                        <a:effectLst/>
                        <a:latin typeface="Calibri" panose="020F0502020204030204" charset="0"/>
                        <a:ea typeface="新細明體" panose="02020500000000000000" charset="-120"/>
                      </a:endParaRPr>
                    </a:p>
                  </a:txBody>
                  <a:tcPr marL="68580" marR="68580" marT="0" marB="0"/>
                </a:tc>
                <a:tc>
                  <a:txBody>
                    <a:bodyPr/>
                    <a:lstStyle/>
                    <a:p>
                      <a:r>
                        <a:rPr lang="en-US" sz="1200" dirty="0">
                          <a:effectLst/>
                        </a:rPr>
                        <a:t>Unauthorized</a:t>
                      </a:r>
                      <a:endParaRPr lang="zh-TW" sz="1200" dirty="0">
                        <a:effectLst/>
                        <a:latin typeface="Calibri" panose="020F0502020204030204" charset="0"/>
                        <a:ea typeface="新細明體" panose="02020500000000000000" charset="-120"/>
                      </a:endParaRPr>
                    </a:p>
                  </a:txBody>
                  <a:tcPr marL="68580" marR="68580" marT="0" marB="0"/>
                </a:tc>
                <a:extLst>
                  <a:ext uri="{0D108BD9-81ED-4DB2-BD59-A6C34878D82A}">
                    <a16:rowId xmlns:a16="http://schemas.microsoft.com/office/drawing/2014/main" val="10002"/>
                  </a:ext>
                </a:extLst>
              </a:tr>
            </a:tbl>
          </a:graphicData>
        </a:graphic>
      </p:graphicFrame>
      <p:sp>
        <p:nvSpPr>
          <p:cNvPr id="12" name="Rectangle 2"/>
          <p:cNvSpPr>
            <a:spLocks noChangeArrowheads="1"/>
          </p:cNvSpPr>
          <p:nvPr/>
        </p:nvSpPr>
        <p:spPr bwMode="auto">
          <a:xfrm>
            <a:off x="479376" y="836712"/>
            <a:ext cx="6005294"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TW" sz="1800" b="1" i="0" u="none" strike="noStrike" cap="none" normalizeH="0" baseline="0" dirty="0">
                <a:ln>
                  <a:noFill/>
                </a:ln>
                <a:solidFill>
                  <a:schemeClr val="tx1"/>
                </a:solidFill>
                <a:effectLst/>
                <a:latin typeface="Calibri" panose="020F0502020204030204" charset="0"/>
                <a:cs typeface="Calibri" panose="020F0502020204030204" charset="0"/>
              </a:rPr>
              <a:t>Example Request</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TW" sz="1200" b="0" i="0" u="none" strike="noStrike" cap="none" normalizeH="0" baseline="0" dirty="0">
                <a:ln>
                  <a:noFill/>
                </a:ln>
                <a:solidFill>
                  <a:srgbClr val="323232"/>
                </a:solidFill>
                <a:effectLst/>
                <a:latin typeface="Calibri" panose="020F0502020204030204" charset="0"/>
                <a:ea typeface="Arial" panose="020B0604020202020204" pitchFamily="34" charset="0"/>
                <a:cs typeface="Calibri" panose="020F0502020204030204" charset="0"/>
              </a:rPr>
              <a:t>None</a:t>
            </a:r>
            <a:endParaRPr kumimoji="0" lang="en-US" altLang="zh-TW"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TW" sz="1800" b="1" i="0" u="none" strike="noStrike" cap="none" normalizeH="0" baseline="0" dirty="0">
                <a:ln>
                  <a:noFill/>
                </a:ln>
                <a:solidFill>
                  <a:schemeClr val="tx1"/>
                </a:solidFill>
                <a:effectLst/>
                <a:latin typeface="Calibri" panose="020F0502020204030204" charset="0"/>
                <a:cs typeface="Calibri" panose="020F0502020204030204" charset="0"/>
              </a:rPr>
              <a:t>Response Status code</a:t>
            </a: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zh-TW" sz="1800" b="1" i="0" u="none" strike="noStrike" cap="none" normalizeH="0" baseline="0" dirty="0">
              <a:ln>
                <a:noFill/>
              </a:ln>
              <a:solidFill>
                <a:schemeClr val="tx1"/>
              </a:solidFill>
              <a:effectLst/>
              <a:latin typeface="Calibri" panose="020F0502020204030204" charset="0"/>
              <a:cs typeface="Calibri" panose="020F050202020403020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zh-TW" sz="1800" b="1" i="0" u="none" strike="noStrike" cap="none" normalizeH="0" baseline="0" dirty="0">
              <a:ln>
                <a:noFill/>
              </a:ln>
              <a:solidFill>
                <a:schemeClr val="tx1"/>
              </a:solidFill>
              <a:effectLst/>
              <a:latin typeface="Calibri" panose="020F0502020204030204" charset="0"/>
              <a:cs typeface="Calibri" panose="020F050202020403020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zh-TW" sz="1800" b="1" i="0" u="none" strike="noStrike" cap="none" normalizeH="0" baseline="0" dirty="0">
              <a:ln>
                <a:noFill/>
              </a:ln>
              <a:solidFill>
                <a:schemeClr val="tx1"/>
              </a:solidFill>
              <a:effectLst/>
              <a:latin typeface="Calibri" panose="020F0502020204030204" charset="0"/>
              <a:cs typeface="Calibri" panose="020F050202020403020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TW" sz="1800" b="1" i="0" u="none" strike="noStrike" cap="none" normalizeH="0" baseline="0" dirty="0">
                <a:ln>
                  <a:noFill/>
                </a:ln>
                <a:solidFill>
                  <a:schemeClr val="tx1"/>
                </a:solidFill>
                <a:effectLst/>
                <a:latin typeface="Calibri" panose="020F0502020204030204" charset="0"/>
                <a:cs typeface="Calibri" panose="020F0502020204030204" charset="0"/>
              </a:rPr>
              <a:t>Response Body schema</a:t>
            </a:r>
          </a:p>
          <a:p>
            <a:pPr marL="0" marR="0" lvl="0" indent="0" algn="l" defTabSz="914400" rtl="0" eaLnBrk="0" fontAlgn="base" latinLnBrk="0" hangingPunct="0">
              <a:lnSpc>
                <a:spcPct val="100000"/>
              </a:lnSpc>
              <a:spcBef>
                <a:spcPct val="0"/>
              </a:spcBef>
              <a:spcAft>
                <a:spcPct val="0"/>
              </a:spcAft>
              <a:buClrTx/>
              <a:buSzTx/>
              <a:buFontTx/>
              <a:buNone/>
            </a:pPr>
            <a:endParaRPr lang="en-US" altLang="zh-TW" b="1" dirty="0">
              <a:latin typeface="Calibri" panose="020F0502020204030204" charset="0"/>
              <a:cs typeface="Calibri" panose="020F050202020403020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zh-TW" sz="1800" b="1" i="0" u="none" strike="noStrike" cap="none" normalizeH="0" baseline="0" dirty="0">
              <a:ln>
                <a:noFill/>
              </a:ln>
              <a:solidFill>
                <a:schemeClr val="tx1"/>
              </a:solidFill>
              <a:effectLst/>
              <a:latin typeface="Calibri" panose="020F0502020204030204" charset="0"/>
              <a:cs typeface="Calibri" panose="020F0502020204030204"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TW" b="1" dirty="0">
              <a:latin typeface="Calibri" panose="020F0502020204030204" charset="0"/>
              <a:cs typeface="Calibri" panose="020F050202020403020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zh-TW" sz="1800" b="1" i="0" u="none" strike="noStrike" cap="none" normalizeH="0" baseline="0" dirty="0">
              <a:ln>
                <a:noFill/>
              </a:ln>
              <a:solidFill>
                <a:schemeClr val="tx1"/>
              </a:solidFill>
              <a:effectLst/>
              <a:latin typeface="Calibri" panose="020F0502020204030204" charset="0"/>
              <a:cs typeface="Calibri" panose="020F050202020403020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zh-TW" sz="1800" b="1" i="0" u="none" strike="noStrike" cap="none" normalizeH="0" baseline="0" dirty="0">
              <a:ln>
                <a:noFill/>
              </a:ln>
              <a:solidFill>
                <a:schemeClr val="tx1"/>
              </a:solidFill>
              <a:effectLst/>
              <a:latin typeface="Calibri" panose="020F0502020204030204" charset="0"/>
              <a:cs typeface="Calibri" panose="020F050202020403020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TW" sz="1800" b="1" i="0" u="none" strike="noStrike" cap="none" normalizeH="0" baseline="0" dirty="0">
                <a:ln>
                  <a:noFill/>
                </a:ln>
                <a:solidFill>
                  <a:schemeClr val="tx1"/>
                </a:solidFill>
                <a:effectLst/>
                <a:latin typeface="Calibri" panose="020F0502020204030204" charset="0"/>
                <a:cs typeface="Calibri" panose="020F0502020204030204" charset="0"/>
              </a:rPr>
              <a:t>Example Response</a:t>
            </a: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表格 12"/>
          <p:cNvGraphicFramePr>
            <a:graphicFrameLocks noGrp="1"/>
          </p:cNvGraphicFramePr>
          <p:nvPr>
            <p:extLst>
              <p:ext uri="{D42A27DB-BD31-4B8C-83A1-F6EECF244321}">
                <p14:modId xmlns:p14="http://schemas.microsoft.com/office/powerpoint/2010/main" val="1701869694"/>
              </p:ext>
            </p:extLst>
          </p:nvPr>
        </p:nvGraphicFramePr>
        <p:xfrm>
          <a:off x="494631" y="2810945"/>
          <a:ext cx="4777740" cy="1097280"/>
        </p:xfrm>
        <a:graphic>
          <a:graphicData uri="http://schemas.openxmlformats.org/drawingml/2006/table">
            <a:tbl>
              <a:tblPr firstRow="1" firstCol="1" bandRow="1">
                <a:tableStyleId>{BC89EF96-8CEA-46FF-86C4-4CE0E7609802}</a:tableStyleId>
              </a:tblPr>
              <a:tblGrid>
                <a:gridCol w="1005840">
                  <a:extLst>
                    <a:ext uri="{9D8B030D-6E8A-4147-A177-3AD203B41FA5}">
                      <a16:colId xmlns:a16="http://schemas.microsoft.com/office/drawing/2014/main" val="20000"/>
                    </a:ext>
                  </a:extLst>
                </a:gridCol>
                <a:gridCol w="739140">
                  <a:extLst>
                    <a:ext uri="{9D8B030D-6E8A-4147-A177-3AD203B41FA5}">
                      <a16:colId xmlns:a16="http://schemas.microsoft.com/office/drawing/2014/main" val="20001"/>
                    </a:ext>
                  </a:extLst>
                </a:gridCol>
                <a:gridCol w="3032760">
                  <a:extLst>
                    <a:ext uri="{9D8B030D-6E8A-4147-A177-3AD203B41FA5}">
                      <a16:colId xmlns:a16="http://schemas.microsoft.com/office/drawing/2014/main" val="20002"/>
                    </a:ext>
                  </a:extLst>
                </a:gridCol>
              </a:tblGrid>
              <a:tr h="0">
                <a:tc>
                  <a:txBody>
                    <a:bodyPr/>
                    <a:lstStyle/>
                    <a:p>
                      <a:r>
                        <a:rPr lang="en-US" sz="1200">
                          <a:effectLst/>
                        </a:rPr>
                        <a:t>Name</a:t>
                      </a:r>
                      <a:endParaRPr lang="zh-TW" sz="1200">
                        <a:effectLst/>
                        <a:latin typeface="Calibri" panose="020F0502020204030204" charset="0"/>
                        <a:ea typeface="新細明體" panose="02020500000000000000" charset="-120"/>
                      </a:endParaRPr>
                    </a:p>
                  </a:txBody>
                  <a:tcPr marL="68580" marR="68580" marT="0" marB="0"/>
                </a:tc>
                <a:tc>
                  <a:txBody>
                    <a:bodyPr/>
                    <a:lstStyle/>
                    <a:p>
                      <a:r>
                        <a:rPr lang="en-US" sz="1200">
                          <a:effectLst/>
                        </a:rPr>
                        <a:t>Type </a:t>
                      </a:r>
                      <a:endParaRPr lang="zh-TW" sz="1200">
                        <a:effectLst/>
                        <a:latin typeface="Calibri" panose="020F0502020204030204" charset="0"/>
                        <a:ea typeface="新細明體" panose="02020500000000000000" charset="-120"/>
                      </a:endParaRPr>
                    </a:p>
                  </a:txBody>
                  <a:tcPr marL="68580" marR="68580" marT="0" marB="0"/>
                </a:tc>
                <a:tc>
                  <a:txBody>
                    <a:bodyPr/>
                    <a:lstStyle/>
                    <a:p>
                      <a:r>
                        <a:rPr lang="en-US" sz="1200">
                          <a:effectLst/>
                        </a:rPr>
                        <a:t>Descrption</a:t>
                      </a:r>
                      <a:endParaRPr lang="zh-TW" sz="1200">
                        <a:effectLst/>
                        <a:latin typeface="Calibri" panose="020F0502020204030204" charset="0"/>
                        <a:ea typeface="新細明體" panose="02020500000000000000" charset="-120"/>
                      </a:endParaRPr>
                    </a:p>
                  </a:txBody>
                  <a:tcPr marL="68580" marR="68580" marT="0" marB="0"/>
                </a:tc>
                <a:extLst>
                  <a:ext uri="{0D108BD9-81ED-4DB2-BD59-A6C34878D82A}">
                    <a16:rowId xmlns:a16="http://schemas.microsoft.com/office/drawing/2014/main" val="10000"/>
                  </a:ext>
                </a:extLst>
              </a:tr>
              <a:tr h="0">
                <a:tc>
                  <a:txBody>
                    <a:bodyPr/>
                    <a:lstStyle/>
                    <a:p>
                      <a:r>
                        <a:rPr lang="en-US" sz="1200">
                          <a:effectLst/>
                        </a:rPr>
                        <a:t>access_token</a:t>
                      </a:r>
                      <a:endParaRPr lang="zh-TW" sz="1200">
                        <a:effectLst/>
                        <a:latin typeface="Calibri" panose="020F0502020204030204" charset="0"/>
                        <a:ea typeface="新細明體" panose="02020500000000000000" charset="-120"/>
                      </a:endParaRPr>
                    </a:p>
                  </a:txBody>
                  <a:tcPr marL="68580" marR="68580" marT="0" marB="0"/>
                </a:tc>
                <a:tc>
                  <a:txBody>
                    <a:bodyPr/>
                    <a:lstStyle/>
                    <a:p>
                      <a:r>
                        <a:rPr lang="en-US" sz="1200">
                          <a:effectLst/>
                        </a:rPr>
                        <a:t>String</a:t>
                      </a:r>
                      <a:endParaRPr lang="zh-TW" sz="1200">
                        <a:effectLst/>
                        <a:latin typeface="Calibri" panose="020F0502020204030204" charset="0"/>
                        <a:ea typeface="新細明體" panose="02020500000000000000" charset="-120"/>
                      </a:endParaRPr>
                    </a:p>
                  </a:txBody>
                  <a:tcPr marL="68580" marR="68580" marT="0" marB="0"/>
                </a:tc>
                <a:tc>
                  <a:txBody>
                    <a:bodyPr/>
                    <a:lstStyle/>
                    <a:p>
                      <a:r>
                        <a:rPr lang="en-US" sz="1200">
                          <a:effectLst/>
                        </a:rPr>
                        <a:t>Token to access API</a:t>
                      </a:r>
                      <a:endParaRPr lang="zh-TW" sz="1200">
                        <a:effectLst/>
                        <a:latin typeface="Calibri" panose="020F0502020204030204" charset="0"/>
                        <a:ea typeface="新細明體" panose="02020500000000000000" charset="-120"/>
                      </a:endParaRPr>
                    </a:p>
                  </a:txBody>
                  <a:tcPr marL="68580" marR="68580" marT="0" marB="0"/>
                </a:tc>
                <a:extLst>
                  <a:ext uri="{0D108BD9-81ED-4DB2-BD59-A6C34878D82A}">
                    <a16:rowId xmlns:a16="http://schemas.microsoft.com/office/drawing/2014/main" val="10001"/>
                  </a:ext>
                </a:extLst>
              </a:tr>
              <a:tr h="0">
                <a:tc>
                  <a:txBody>
                    <a:bodyPr/>
                    <a:lstStyle/>
                    <a:p>
                      <a:r>
                        <a:rPr lang="en-US" sz="1200">
                          <a:effectLst/>
                        </a:rPr>
                        <a:t>token_type</a:t>
                      </a:r>
                      <a:endParaRPr lang="zh-TW" sz="1200">
                        <a:effectLst/>
                        <a:latin typeface="Calibri" panose="020F0502020204030204" charset="0"/>
                        <a:ea typeface="新細明體" panose="02020500000000000000" charset="-120"/>
                      </a:endParaRPr>
                    </a:p>
                  </a:txBody>
                  <a:tcPr marL="68580" marR="68580" marT="0" marB="0"/>
                </a:tc>
                <a:tc>
                  <a:txBody>
                    <a:bodyPr/>
                    <a:lstStyle/>
                    <a:p>
                      <a:r>
                        <a:rPr lang="en-US" sz="1200">
                          <a:effectLst/>
                          <a:highlight>
                            <a:srgbClr val="FFFFFF"/>
                          </a:highlight>
                        </a:rPr>
                        <a:t>String</a:t>
                      </a:r>
                      <a:endParaRPr lang="zh-TW" sz="1200">
                        <a:effectLst/>
                        <a:latin typeface="Calibri" panose="020F0502020204030204" charset="0"/>
                        <a:ea typeface="新細明體" panose="02020500000000000000" charset="-120"/>
                      </a:endParaRPr>
                    </a:p>
                  </a:txBody>
                  <a:tcPr marL="68580" marR="68580" marT="0" marB="0"/>
                </a:tc>
                <a:tc>
                  <a:txBody>
                    <a:bodyPr/>
                    <a:lstStyle/>
                    <a:p>
                      <a:r>
                        <a:rPr lang="en-US" sz="1200">
                          <a:effectLst/>
                        </a:rPr>
                        <a:t>"Bearer"</a:t>
                      </a:r>
                      <a:endParaRPr lang="zh-TW" sz="1200">
                        <a:effectLst/>
                        <a:latin typeface="Calibri" panose="020F0502020204030204" charset="0"/>
                        <a:ea typeface="新細明體" panose="02020500000000000000" charset="-120"/>
                      </a:endParaRPr>
                    </a:p>
                  </a:txBody>
                  <a:tcPr marL="68580" marR="68580" marT="0" marB="0"/>
                </a:tc>
                <a:extLst>
                  <a:ext uri="{0D108BD9-81ED-4DB2-BD59-A6C34878D82A}">
                    <a16:rowId xmlns:a16="http://schemas.microsoft.com/office/drawing/2014/main" val="10002"/>
                  </a:ext>
                </a:extLst>
              </a:tr>
              <a:tr h="0">
                <a:tc>
                  <a:txBody>
                    <a:bodyPr/>
                    <a:lstStyle/>
                    <a:p>
                      <a:r>
                        <a:rPr lang="en-US" sz="1200">
                          <a:effectLst/>
                        </a:rPr>
                        <a:t>status</a:t>
                      </a:r>
                      <a:endParaRPr lang="zh-TW" sz="1200">
                        <a:effectLst/>
                        <a:latin typeface="Calibri" panose="020F0502020204030204" charset="0"/>
                        <a:ea typeface="新細明體" panose="02020500000000000000" charset="-120"/>
                      </a:endParaRPr>
                    </a:p>
                  </a:txBody>
                  <a:tcPr marL="68580" marR="68580" marT="0" marB="0"/>
                </a:tc>
                <a:tc>
                  <a:txBody>
                    <a:bodyPr/>
                    <a:lstStyle/>
                    <a:p>
                      <a:r>
                        <a:rPr lang="en-US" sz="1200">
                          <a:effectLst/>
                        </a:rPr>
                        <a:t>Numeric</a:t>
                      </a:r>
                      <a:endParaRPr lang="zh-TW" sz="1200">
                        <a:effectLst/>
                        <a:latin typeface="Calibri" panose="020F0502020204030204" charset="0"/>
                        <a:ea typeface="新細明體" panose="02020500000000000000" charset="-120"/>
                      </a:endParaRPr>
                    </a:p>
                  </a:txBody>
                  <a:tcPr marL="68580" marR="68580" marT="0" marB="0"/>
                </a:tc>
                <a:tc>
                  <a:txBody>
                    <a:bodyPr/>
                    <a:lstStyle/>
                    <a:p>
                      <a:r>
                        <a:rPr lang="en-US" sz="1200">
                          <a:effectLst/>
                        </a:rPr>
                        <a:t>Token expires in sec.</a:t>
                      </a:r>
                      <a:endParaRPr lang="zh-TW" sz="1200">
                        <a:effectLst/>
                        <a:latin typeface="Calibri" panose="020F0502020204030204" charset="0"/>
                        <a:ea typeface="新細明體" panose="02020500000000000000" charset="-120"/>
                      </a:endParaRPr>
                    </a:p>
                  </a:txBody>
                  <a:tcPr marL="68580" marR="68580" marT="0" marB="0"/>
                </a:tc>
                <a:extLst>
                  <a:ext uri="{0D108BD9-81ED-4DB2-BD59-A6C34878D82A}">
                    <a16:rowId xmlns:a16="http://schemas.microsoft.com/office/drawing/2014/main" val="10003"/>
                  </a:ext>
                </a:extLst>
              </a:tr>
              <a:tr h="0">
                <a:tc>
                  <a:txBody>
                    <a:bodyPr/>
                    <a:lstStyle/>
                    <a:p>
                      <a:r>
                        <a:rPr lang="en-US" sz="1200">
                          <a:effectLst/>
                        </a:rPr>
                        <a:t>data</a:t>
                      </a:r>
                      <a:endParaRPr lang="zh-TW" sz="1200">
                        <a:effectLst/>
                        <a:latin typeface="Calibri" panose="020F0502020204030204" charset="0"/>
                        <a:ea typeface="新細明體" panose="02020500000000000000" charset="-120"/>
                      </a:endParaRPr>
                    </a:p>
                  </a:txBody>
                  <a:tcPr marL="68580" marR="68580" marT="0" marB="0"/>
                </a:tc>
                <a:tc>
                  <a:txBody>
                    <a:bodyPr/>
                    <a:lstStyle/>
                    <a:p>
                      <a:r>
                        <a:rPr lang="en-US" sz="1200">
                          <a:effectLst/>
                          <a:highlight>
                            <a:srgbClr val="FFFFFF"/>
                          </a:highlight>
                        </a:rPr>
                        <a:t>object</a:t>
                      </a:r>
                      <a:endParaRPr lang="zh-TW" sz="1200">
                        <a:effectLst/>
                        <a:latin typeface="Calibri" panose="020F0502020204030204" charset="0"/>
                        <a:ea typeface="新細明體" panose="02020500000000000000" charset="-120"/>
                      </a:endParaRPr>
                    </a:p>
                  </a:txBody>
                  <a:tcPr marL="68580" marR="68580" marT="0" marB="0"/>
                </a:tc>
                <a:tc>
                  <a:txBody>
                    <a:bodyPr/>
                    <a:lstStyle/>
                    <a:p>
                      <a:r>
                        <a:rPr lang="en-US" sz="1200" dirty="0">
                          <a:effectLst/>
                        </a:rPr>
                        <a:t> </a:t>
                      </a:r>
                      <a:endParaRPr lang="zh-TW" sz="1200" dirty="0">
                        <a:effectLst/>
                        <a:latin typeface="Calibri" panose="020F0502020204030204" charset="0"/>
                        <a:ea typeface="新細明體" panose="02020500000000000000" charset="-120"/>
                      </a:endParaRPr>
                    </a:p>
                  </a:txBody>
                  <a:tcPr marL="68580" marR="68580" marT="0" marB="0"/>
                </a:tc>
                <a:extLst>
                  <a:ext uri="{0D108BD9-81ED-4DB2-BD59-A6C34878D82A}">
                    <a16:rowId xmlns:a16="http://schemas.microsoft.com/office/drawing/2014/main" val="10004"/>
                  </a:ext>
                </a:extLst>
              </a:tr>
            </a:tbl>
          </a:graphicData>
        </a:graphic>
      </p:graphicFrame>
      <p:graphicFrame>
        <p:nvGraphicFramePr>
          <p:cNvPr id="16" name="表格 15"/>
          <p:cNvGraphicFramePr>
            <a:graphicFrameLocks noGrp="1"/>
          </p:cNvGraphicFramePr>
          <p:nvPr>
            <p:extLst>
              <p:ext uri="{D42A27DB-BD31-4B8C-83A1-F6EECF244321}">
                <p14:modId xmlns:p14="http://schemas.microsoft.com/office/powerpoint/2010/main" val="1803320500"/>
              </p:ext>
            </p:extLst>
          </p:nvPr>
        </p:nvGraphicFramePr>
        <p:xfrm>
          <a:off x="509400" y="4473548"/>
          <a:ext cx="4762972" cy="1828800"/>
        </p:xfrm>
        <a:graphic>
          <a:graphicData uri="http://schemas.openxmlformats.org/drawingml/2006/table">
            <a:tbl>
              <a:tblPr bandRow="1">
                <a:tableStyleId>{BC89EF96-8CEA-46FF-86C4-4CE0E7609802}</a:tableStyleId>
              </a:tblPr>
              <a:tblGrid>
                <a:gridCol w="4762972">
                  <a:extLst>
                    <a:ext uri="{9D8B030D-6E8A-4147-A177-3AD203B41FA5}">
                      <a16:colId xmlns:a16="http://schemas.microsoft.com/office/drawing/2014/main" val="20000"/>
                    </a:ext>
                  </a:extLst>
                </a:gridCol>
              </a:tblGrid>
              <a:tr h="1707536">
                <a:tc>
                  <a:txBody>
                    <a:bodyPr/>
                    <a:lstStyle/>
                    <a:p>
                      <a:r>
                        <a:rPr lang="en-US" sz="1200" dirty="0">
                          <a:effectLst/>
                        </a:rPr>
                        <a:t>HTTP/1.1 200 </a:t>
                      </a:r>
                      <a:endParaRPr lang="zh-TW" sz="1200" dirty="0">
                        <a:effectLst/>
                      </a:endParaRPr>
                    </a:p>
                    <a:p>
                      <a:r>
                        <a:rPr lang="en-US" sz="1200" dirty="0">
                          <a:effectLst/>
                        </a:rPr>
                        <a:t>{</a:t>
                      </a:r>
                      <a:endParaRPr lang="zh-TW" sz="1200" dirty="0">
                        <a:effectLst/>
                      </a:endParaRPr>
                    </a:p>
                    <a:p>
                      <a:r>
                        <a:rPr lang="en-US" sz="1200" dirty="0">
                          <a:effectLst/>
                        </a:rPr>
                        <a:t>  "access_token":"</a:t>
                      </a:r>
                      <a:r>
                        <a:rPr lang="en-US" sz="1200" dirty="0" err="1">
                          <a:effectLst/>
                        </a:rPr>
                        <a:t>abcde-fghijk-lmnop-qrstu</a:t>
                      </a:r>
                      <a:r>
                        <a:rPr lang="en-US" sz="1200" dirty="0">
                          <a:effectLst/>
                        </a:rPr>
                        <a:t>",</a:t>
                      </a:r>
                      <a:endParaRPr lang="zh-TW" sz="1200" dirty="0">
                        <a:effectLst/>
                      </a:endParaRPr>
                    </a:p>
                    <a:p>
                      <a:r>
                        <a:rPr lang="en-US" sz="1200" dirty="0">
                          <a:effectLst/>
                        </a:rPr>
                        <a:t>  "</a:t>
                      </a:r>
                      <a:r>
                        <a:rPr lang="en-US" sz="1200" dirty="0" err="1">
                          <a:effectLst/>
                        </a:rPr>
                        <a:t>token_type":"bearer</a:t>
                      </a:r>
                      <a:r>
                        <a:rPr lang="en-US" sz="1200" dirty="0">
                          <a:effectLst/>
                        </a:rPr>
                        <a:t>",</a:t>
                      </a:r>
                      <a:endParaRPr lang="zh-TW" sz="1200" dirty="0">
                        <a:effectLst/>
                      </a:endParaRPr>
                    </a:p>
                    <a:p>
                      <a:r>
                        <a:rPr lang="en-US" sz="1200" dirty="0">
                          <a:effectLst/>
                        </a:rPr>
                        <a:t>  "status":0,</a:t>
                      </a:r>
                      <a:endParaRPr lang="zh-TW" sz="1200" dirty="0">
                        <a:effectLst/>
                      </a:endParaRPr>
                    </a:p>
                    <a:p>
                      <a:r>
                        <a:rPr lang="en-US" sz="1200" dirty="0">
                          <a:effectLst/>
                        </a:rPr>
                        <a:t>  "data":{</a:t>
                      </a:r>
                      <a:endParaRPr lang="zh-TW" sz="1200" dirty="0">
                        <a:effectLst/>
                      </a:endParaRPr>
                    </a:p>
                    <a:p>
                      <a:r>
                        <a:rPr lang="en-US" sz="1200" dirty="0">
                          <a:effectLst/>
                        </a:rPr>
                        <a:t>     "Z1":"0.4562123",</a:t>
                      </a:r>
                      <a:endParaRPr lang="zh-TW" sz="1200" dirty="0">
                        <a:effectLst/>
                      </a:endParaRPr>
                    </a:p>
                    <a:p>
                      <a:r>
                        <a:rPr lang="en-US" sz="1200" dirty="0">
                          <a:effectLst/>
                        </a:rPr>
                        <a:t>     "Z2":"0.9963254"</a:t>
                      </a:r>
                      <a:endParaRPr lang="zh-TW" sz="1200" dirty="0">
                        <a:effectLst/>
                      </a:endParaRPr>
                    </a:p>
                    <a:p>
                      <a:pPr indent="304800"/>
                      <a:r>
                        <a:rPr lang="en-US" sz="1200" dirty="0">
                          <a:effectLst/>
                        </a:rPr>
                        <a:t>}</a:t>
                      </a:r>
                      <a:endParaRPr lang="zh-TW" sz="1200" dirty="0">
                        <a:effectLst/>
                      </a:endParaRPr>
                    </a:p>
                    <a:p>
                      <a:r>
                        <a:rPr lang="en-US" sz="1200" dirty="0">
                          <a:effectLst/>
                        </a:rPr>
                        <a:t>}</a:t>
                      </a:r>
                      <a:endParaRPr lang="zh-TW" sz="1200" dirty="0">
                        <a:effectLst/>
                        <a:latin typeface="Calibri" panose="020F0502020204030204" charset="0"/>
                        <a:ea typeface="新細明體" panose="02020500000000000000" charset="-120"/>
                      </a:endParaRPr>
                    </a:p>
                  </a:txBody>
                  <a:tcPr marL="68580" marR="68580" marT="0" marB="0"/>
                </a:tc>
                <a:extLst>
                  <a:ext uri="{0D108BD9-81ED-4DB2-BD59-A6C34878D82A}">
                    <a16:rowId xmlns:a16="http://schemas.microsoft.com/office/drawing/2014/main" val="10000"/>
                  </a:ext>
                </a:extLst>
              </a:tr>
            </a:tbl>
          </a:graphicData>
        </a:graphic>
      </p:graphicFrame>
      <p:pic>
        <p:nvPicPr>
          <p:cNvPr id="4" name="圖片 3"/>
          <p:cNvPicPr>
            <a:picLocks noChangeAspect="1"/>
          </p:cNvPicPr>
          <p:nvPr/>
        </p:nvPicPr>
        <p:blipFill>
          <a:blip r:embed="rId2"/>
          <a:stretch>
            <a:fillRect/>
          </a:stretch>
        </p:blipFill>
        <p:spPr>
          <a:xfrm>
            <a:off x="5519936" y="1969020"/>
            <a:ext cx="6480720" cy="4313508"/>
          </a:xfrm>
          <a:prstGeom prst="rect">
            <a:avLst/>
          </a:prstGeom>
        </p:spPr>
      </p:pic>
      <p:sp>
        <p:nvSpPr>
          <p:cNvPr id="5" name="圓角矩形 4"/>
          <p:cNvSpPr/>
          <p:nvPr/>
        </p:nvSpPr>
        <p:spPr>
          <a:xfrm>
            <a:off x="2711624" y="931186"/>
            <a:ext cx="2304256" cy="654689"/>
          </a:xfrm>
          <a:prstGeom prst="round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TW" dirty="0" smtClean="0"/>
              <a:t>Restful API</a:t>
            </a:r>
            <a:r>
              <a:rPr lang="zh-TW" altLang="en-US" dirty="0" smtClean="0"/>
              <a:t>規格制定</a:t>
            </a:r>
            <a:endParaRPr lang="zh-TW" altLang="en-US" dirty="0"/>
          </a:p>
        </p:txBody>
      </p:sp>
      <p:sp>
        <p:nvSpPr>
          <p:cNvPr id="14" name="圓角矩形 13"/>
          <p:cNvSpPr/>
          <p:nvPr/>
        </p:nvSpPr>
        <p:spPr>
          <a:xfrm>
            <a:off x="7761597" y="915769"/>
            <a:ext cx="2439496" cy="654689"/>
          </a:xfrm>
          <a:prstGeom prst="round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TW" dirty="0" smtClean="0">
                <a:solidFill>
                  <a:schemeClr val="lt1"/>
                </a:solidFill>
              </a:rPr>
              <a:t>Swagger</a:t>
            </a:r>
            <a:r>
              <a:rPr lang="zh-TW" altLang="en-US" dirty="0"/>
              <a:t> </a:t>
            </a:r>
            <a:r>
              <a:rPr lang="zh-TW" altLang="en-US" dirty="0" smtClean="0">
                <a:solidFill>
                  <a:schemeClr val="lt1"/>
                </a:solidFill>
              </a:rPr>
              <a:t>說明介面</a:t>
            </a:r>
            <a:endParaRPr lang="zh-TW" altLang="en-US" dirty="0">
              <a:solidFill>
                <a:schemeClr val="lt1"/>
              </a:solidFill>
            </a:endParaRPr>
          </a:p>
        </p:txBody>
      </p:sp>
    </p:spTree>
    <p:extLst>
      <p:ext uri="{BB962C8B-B14F-4D97-AF65-F5344CB8AC3E}">
        <p14:creationId xmlns:p14="http://schemas.microsoft.com/office/powerpoint/2010/main" val="12285417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8F4EACC7-37E3-43A5-A5FB-BEB9CE95D266}" type="slidenum">
              <a:rPr lang="zh-TW" altLang="en-US" smtClean="0"/>
              <a:pPr/>
              <a:t>10</a:t>
            </a:fld>
            <a:endParaRPr lang="zh-TW" altLang="en-US"/>
          </a:p>
        </p:txBody>
      </p:sp>
      <p:sp>
        <p:nvSpPr>
          <p:cNvPr id="3" name="標題 2"/>
          <p:cNvSpPr>
            <a:spLocks noGrp="1"/>
          </p:cNvSpPr>
          <p:nvPr>
            <p:ph type="title"/>
          </p:nvPr>
        </p:nvSpPr>
        <p:spPr>
          <a:xfrm>
            <a:off x="983432" y="188640"/>
            <a:ext cx="10430082" cy="764704"/>
          </a:xfrm>
        </p:spPr>
        <p:txBody>
          <a:bodyPr/>
          <a:lstStyle/>
          <a:p>
            <a:pPr algn="l"/>
            <a:r>
              <a:rPr lang="en-US" altLang="zh-TW" sz="3200" dirty="0" smtClean="0"/>
              <a:t>(</a:t>
            </a:r>
            <a:r>
              <a:rPr lang="zh-TW" altLang="en-US" sz="3200" dirty="0" smtClean="0"/>
              <a:t>七</a:t>
            </a:r>
            <a:r>
              <a:rPr lang="en-US" altLang="zh-TW" sz="3200" dirty="0" smtClean="0"/>
              <a:t>)</a:t>
            </a:r>
            <a:r>
              <a:rPr lang="zh-TW" altLang="en-US" sz="3200" dirty="0" smtClean="0"/>
              <a:t>可發展方向</a:t>
            </a:r>
            <a:endParaRPr lang="zh-TW" altLang="en-US" sz="3200" dirty="0"/>
          </a:p>
        </p:txBody>
      </p:sp>
      <p:sp>
        <p:nvSpPr>
          <p:cNvPr id="4" name="內容版面配置區 3"/>
          <p:cNvSpPr>
            <a:spLocks noGrp="1"/>
          </p:cNvSpPr>
          <p:nvPr>
            <p:ph idx="1"/>
          </p:nvPr>
        </p:nvSpPr>
        <p:spPr>
          <a:xfrm>
            <a:off x="1055441" y="1556792"/>
            <a:ext cx="9073008" cy="4752528"/>
          </a:xfrm>
        </p:spPr>
        <p:txBody>
          <a:bodyPr/>
          <a:lstStyle/>
          <a:p>
            <a:r>
              <a:rPr lang="zh-TW" altLang="en-US" dirty="0">
                <a:solidFill>
                  <a:schemeClr val="bg2">
                    <a:lumMod val="25000"/>
                  </a:schemeClr>
                </a:solidFill>
              </a:rPr>
              <a:t>可共同申請政府計畫來</a:t>
            </a:r>
            <a:r>
              <a:rPr lang="zh-TW" altLang="en-US" dirty="0">
                <a:solidFill>
                  <a:srgbClr val="FF0000"/>
                </a:solidFill>
              </a:rPr>
              <a:t>建置</a:t>
            </a:r>
            <a:r>
              <a:rPr lang="en-US" altLang="zh-TW" dirty="0">
                <a:solidFill>
                  <a:srgbClr val="FF0000"/>
                </a:solidFill>
              </a:rPr>
              <a:t>API</a:t>
            </a:r>
            <a:r>
              <a:rPr lang="zh-TW" altLang="en-US" dirty="0">
                <a:solidFill>
                  <a:srgbClr val="FF0000"/>
                </a:solidFill>
              </a:rPr>
              <a:t>存取平台</a:t>
            </a:r>
            <a:r>
              <a:rPr lang="zh-TW" altLang="en-US" dirty="0">
                <a:solidFill>
                  <a:schemeClr val="bg2">
                    <a:lumMod val="25000"/>
                  </a:schemeClr>
                </a:solidFill>
              </a:rPr>
              <a:t>，可讓產業共用及互相存取</a:t>
            </a:r>
            <a:r>
              <a:rPr lang="en-US" altLang="zh-TW" dirty="0">
                <a:solidFill>
                  <a:schemeClr val="bg2">
                    <a:lumMod val="25000"/>
                  </a:schemeClr>
                </a:solidFill>
              </a:rPr>
              <a:t>API</a:t>
            </a:r>
            <a:r>
              <a:rPr lang="zh-TW" altLang="en-US" dirty="0">
                <a:solidFill>
                  <a:schemeClr val="bg2">
                    <a:lumMod val="25000"/>
                  </a:schemeClr>
                </a:solidFill>
              </a:rPr>
              <a:t>。</a:t>
            </a:r>
            <a:endParaRPr lang="en-US" altLang="zh-TW" dirty="0">
              <a:solidFill>
                <a:schemeClr val="bg2">
                  <a:lumMod val="25000"/>
                </a:schemeClr>
              </a:solidFill>
            </a:endParaRPr>
          </a:p>
          <a:p>
            <a:r>
              <a:rPr lang="zh-TW" altLang="en-US" dirty="0">
                <a:solidFill>
                  <a:schemeClr val="bg2">
                    <a:lumMod val="25000"/>
                  </a:schemeClr>
                </a:solidFill>
              </a:rPr>
              <a:t>可技轉相關</a:t>
            </a:r>
            <a:r>
              <a:rPr lang="en-US" altLang="zh-TW" dirty="0">
                <a:solidFill>
                  <a:schemeClr val="bg2">
                    <a:lumMod val="25000"/>
                  </a:schemeClr>
                </a:solidFill>
              </a:rPr>
              <a:t>API</a:t>
            </a:r>
            <a:r>
              <a:rPr lang="zh-TW" altLang="en-US" dirty="0">
                <a:solidFill>
                  <a:schemeClr val="bg2">
                    <a:lumMod val="25000"/>
                  </a:schemeClr>
                </a:solidFill>
              </a:rPr>
              <a:t>技術予工具機業者或資服業者。</a:t>
            </a:r>
            <a:endParaRPr lang="en-US" altLang="zh-TW" dirty="0">
              <a:solidFill>
                <a:schemeClr val="bg2">
                  <a:lumMod val="25000"/>
                </a:schemeClr>
              </a:solidFill>
            </a:endParaRPr>
          </a:p>
          <a:p>
            <a:r>
              <a:rPr lang="zh-TW" altLang="en-US" dirty="0">
                <a:solidFill>
                  <a:schemeClr val="bg2">
                    <a:lumMod val="25000"/>
                  </a:schemeClr>
                </a:solidFill>
              </a:rPr>
              <a:t>可協助廠商應用此</a:t>
            </a:r>
            <a:r>
              <a:rPr lang="en-US" altLang="zh-TW" dirty="0">
                <a:solidFill>
                  <a:schemeClr val="bg2">
                    <a:lumMod val="25000"/>
                  </a:schemeClr>
                </a:solidFill>
              </a:rPr>
              <a:t>API</a:t>
            </a:r>
            <a:r>
              <a:rPr lang="zh-TW" altLang="en-US" dirty="0">
                <a:solidFill>
                  <a:schemeClr val="bg2">
                    <a:lumMod val="25000"/>
                  </a:schemeClr>
                </a:solidFill>
              </a:rPr>
              <a:t>技術進行相關政府補助申請。</a:t>
            </a:r>
            <a:endParaRPr lang="en-US" altLang="zh-TW" dirty="0">
              <a:solidFill>
                <a:schemeClr val="bg2">
                  <a:lumMod val="25000"/>
                </a:schemeClr>
              </a:solidFill>
            </a:endParaRPr>
          </a:p>
          <a:p>
            <a:endParaRPr lang="en-US" altLang="zh-TW" dirty="0" smtClean="0"/>
          </a:p>
          <a:p>
            <a:endParaRPr lang="zh-TW" altLang="en-US" dirty="0"/>
          </a:p>
        </p:txBody>
      </p:sp>
    </p:spTree>
    <p:extLst>
      <p:ext uri="{BB962C8B-B14F-4D97-AF65-F5344CB8AC3E}">
        <p14:creationId xmlns:p14="http://schemas.microsoft.com/office/powerpoint/2010/main" val="2067296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FY111</a:t>
            </a:r>
            <a:r>
              <a:rPr lang="zh-TW" altLang="en-US" dirty="0" smtClean="0"/>
              <a:t>益張場域現況及問題</a:t>
            </a:r>
            <a:endParaRPr lang="zh-TW" altLang="en-US" dirty="0"/>
          </a:p>
        </p:txBody>
      </p:sp>
      <p:sp>
        <p:nvSpPr>
          <p:cNvPr id="4" name="投影片編號版面配置區 3"/>
          <p:cNvSpPr>
            <a:spLocks noGrp="1"/>
          </p:cNvSpPr>
          <p:nvPr>
            <p:ph type="sldNum" sz="quarter" idx="12"/>
          </p:nvPr>
        </p:nvSpPr>
        <p:spPr>
          <a:xfrm>
            <a:off x="8475677" y="6475601"/>
            <a:ext cx="2133600" cy="365125"/>
          </a:xfrm>
        </p:spPr>
        <p:txBody>
          <a:bodyPr/>
          <a:lstStyle/>
          <a:p>
            <a:fld id="{73DA0BB7-265A-403C-9275-D587AB510EDC}" type="slidenum">
              <a:rPr lang="zh-TW" altLang="en-US" smtClean="0"/>
              <a:pPr/>
              <a:t>11</a:t>
            </a:fld>
            <a:endParaRPr lang="zh-TW" altLang="en-US" dirty="0"/>
          </a:p>
        </p:txBody>
      </p:sp>
      <p:sp>
        <p:nvSpPr>
          <p:cNvPr id="16" name="矩形 15"/>
          <p:cNvSpPr/>
          <p:nvPr/>
        </p:nvSpPr>
        <p:spPr>
          <a:xfrm>
            <a:off x="6236551" y="3062306"/>
            <a:ext cx="4248472" cy="353504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p:cNvSpPr/>
          <p:nvPr/>
        </p:nvSpPr>
        <p:spPr>
          <a:xfrm>
            <a:off x="1631504" y="3061698"/>
            <a:ext cx="4236638" cy="353504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p:nvSpPr>
        <p:spPr>
          <a:xfrm>
            <a:off x="3394841" y="3061962"/>
            <a:ext cx="1492782" cy="4326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rPr>
              <a:t>製程前</a:t>
            </a:r>
          </a:p>
        </p:txBody>
      </p:sp>
      <p:sp>
        <p:nvSpPr>
          <p:cNvPr id="21" name="矩形 20"/>
          <p:cNvSpPr/>
          <p:nvPr/>
        </p:nvSpPr>
        <p:spPr>
          <a:xfrm>
            <a:off x="7413777" y="3077243"/>
            <a:ext cx="1492782" cy="4326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rPr>
              <a:t>製程後</a:t>
            </a:r>
          </a:p>
        </p:txBody>
      </p:sp>
      <p:sp>
        <p:nvSpPr>
          <p:cNvPr id="18" name="向右箭號圖說文字 17"/>
          <p:cNvSpPr/>
          <p:nvPr/>
        </p:nvSpPr>
        <p:spPr>
          <a:xfrm rot="16200000">
            <a:off x="4118073" y="2555823"/>
            <a:ext cx="3981211" cy="3957829"/>
          </a:xfrm>
          <a:prstGeom prst="rightArrowCallout">
            <a:avLst>
              <a:gd name="adj1" fmla="val 56028"/>
              <a:gd name="adj2" fmla="val 28014"/>
              <a:gd name="adj3" fmla="val 14954"/>
              <a:gd name="adj4" fmla="val 77214"/>
            </a:avLst>
          </a:prstGeom>
          <a:solidFill>
            <a:srgbClr val="33CCCC"/>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圓角矩形 25"/>
          <p:cNvSpPr/>
          <p:nvPr/>
        </p:nvSpPr>
        <p:spPr>
          <a:xfrm>
            <a:off x="8203587" y="3653802"/>
            <a:ext cx="2195874" cy="382786"/>
          </a:xfrm>
          <a:prstGeom prst="roundRect">
            <a:avLst/>
          </a:prstGeom>
          <a:solidFill>
            <a:srgbClr val="CC6600"/>
          </a:solidFill>
        </p:spPr>
        <p:style>
          <a:lnRef idx="0">
            <a:schemeClr val="accent1"/>
          </a:lnRef>
          <a:fillRef idx="3">
            <a:schemeClr val="accent1"/>
          </a:fillRef>
          <a:effectRef idx="3">
            <a:schemeClr val="accent1"/>
          </a:effectRef>
          <a:fontRef idx="minor">
            <a:schemeClr val="lt1"/>
          </a:fontRef>
        </p:style>
        <p:txBody>
          <a:bodyPr lIns="0" rIns="0" rtlCol="0" anchor="ctr"/>
          <a:lstStyle/>
          <a:p>
            <a:pPr algn="ctr"/>
            <a:r>
              <a:rPr lang="zh-TW" altLang="en-US" b="1" dirty="0">
                <a:latin typeface="微軟正黑體" panose="020B0604030504040204" pitchFamily="34" charset="-120"/>
                <a:ea typeface="微軟正黑體" panose="020B0604030504040204" pitchFamily="34" charset="-120"/>
              </a:rPr>
              <a:t>品檢流程過長</a:t>
            </a:r>
          </a:p>
        </p:txBody>
      </p:sp>
      <p:sp>
        <p:nvSpPr>
          <p:cNvPr id="28" name="矩形 27"/>
          <p:cNvSpPr/>
          <p:nvPr/>
        </p:nvSpPr>
        <p:spPr>
          <a:xfrm>
            <a:off x="8208825" y="3983274"/>
            <a:ext cx="2190637" cy="2568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圓角矩形 28"/>
          <p:cNvSpPr/>
          <p:nvPr/>
        </p:nvSpPr>
        <p:spPr>
          <a:xfrm>
            <a:off x="6180137" y="3646549"/>
            <a:ext cx="1745278" cy="362310"/>
          </a:xfrm>
          <a:prstGeom prst="roundRect">
            <a:avLst/>
          </a:prstGeom>
          <a:solidFill>
            <a:srgbClr val="00B050"/>
          </a:solidFill>
        </p:spPr>
        <p:style>
          <a:lnRef idx="0">
            <a:schemeClr val="accent1"/>
          </a:lnRef>
          <a:fillRef idx="3">
            <a:schemeClr val="accent1"/>
          </a:fillRef>
          <a:effectRef idx="3">
            <a:schemeClr val="accent1"/>
          </a:effectRef>
          <a:fontRef idx="minor">
            <a:schemeClr val="lt1"/>
          </a:fontRef>
        </p:style>
        <p:txBody>
          <a:bodyPr lIns="0" rIns="0" rtlCol="0" anchor="ctr"/>
          <a:lstStyle/>
          <a:p>
            <a:pPr algn="ctr"/>
            <a:r>
              <a:rPr lang="zh-TW" altLang="en-US" b="1" dirty="0">
                <a:latin typeface="微軟正黑體" panose="020B0604030504040204" pitchFamily="34" charset="-120"/>
                <a:ea typeface="微軟正黑體" panose="020B0604030504040204" pitchFamily="34" charset="-120"/>
              </a:rPr>
              <a:t>設備故障停機</a:t>
            </a:r>
          </a:p>
        </p:txBody>
      </p:sp>
      <p:sp>
        <p:nvSpPr>
          <p:cNvPr id="31" name="圓角矩形 30"/>
          <p:cNvSpPr/>
          <p:nvPr/>
        </p:nvSpPr>
        <p:spPr>
          <a:xfrm>
            <a:off x="4260819" y="3627511"/>
            <a:ext cx="1824075" cy="413629"/>
          </a:xfrm>
          <a:prstGeom prst="roundRect">
            <a:avLst/>
          </a:prstGeom>
          <a:solidFill>
            <a:srgbClr val="7030A0"/>
          </a:solidFill>
        </p:spPr>
        <p:style>
          <a:lnRef idx="0">
            <a:schemeClr val="accent1"/>
          </a:lnRef>
          <a:fillRef idx="3">
            <a:schemeClr val="accent1"/>
          </a:fillRef>
          <a:effectRef idx="3">
            <a:schemeClr val="accent1"/>
          </a:effectRef>
          <a:fontRef idx="minor">
            <a:schemeClr val="lt1"/>
          </a:fontRef>
        </p:style>
        <p:txBody>
          <a:bodyPr lIns="0" rIns="0" rtlCol="0" anchor="ctr"/>
          <a:lstStyle/>
          <a:p>
            <a:pPr algn="ctr"/>
            <a:r>
              <a:rPr lang="zh-TW" altLang="en-US" b="1" dirty="0">
                <a:latin typeface="微軟正黑體" panose="020B0604030504040204" pitchFamily="34" charset="-120"/>
                <a:ea typeface="微軟正黑體" panose="020B0604030504040204" pitchFamily="34" charset="-120"/>
              </a:rPr>
              <a:t>急單影響排程</a:t>
            </a:r>
          </a:p>
        </p:txBody>
      </p:sp>
      <p:sp>
        <p:nvSpPr>
          <p:cNvPr id="30" name="矩形 29"/>
          <p:cNvSpPr/>
          <p:nvPr/>
        </p:nvSpPr>
        <p:spPr>
          <a:xfrm>
            <a:off x="6205468" y="4009057"/>
            <a:ext cx="1737204" cy="1010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p:cNvSpPr/>
          <p:nvPr/>
        </p:nvSpPr>
        <p:spPr>
          <a:xfrm>
            <a:off x="4260818" y="4033858"/>
            <a:ext cx="1828186" cy="993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圓角矩形 32"/>
          <p:cNvSpPr/>
          <p:nvPr/>
        </p:nvSpPr>
        <p:spPr>
          <a:xfrm>
            <a:off x="4242753" y="5122466"/>
            <a:ext cx="1838162" cy="373300"/>
          </a:xfrm>
          <a:prstGeom prst="roundRect">
            <a:avLst/>
          </a:prstGeom>
          <a:solidFill>
            <a:srgbClr val="7030A0"/>
          </a:solidFill>
        </p:spPr>
        <p:style>
          <a:lnRef idx="0">
            <a:schemeClr val="accent1"/>
          </a:lnRef>
          <a:fillRef idx="3">
            <a:schemeClr val="accent1"/>
          </a:fillRef>
          <a:effectRef idx="3">
            <a:schemeClr val="accent1"/>
          </a:effectRef>
          <a:fontRef idx="minor">
            <a:schemeClr val="lt1"/>
          </a:fontRef>
        </p:style>
        <p:txBody>
          <a:bodyPr lIns="0" rIns="0" rtlCol="0" anchor="ctr"/>
          <a:lstStyle/>
          <a:p>
            <a:pPr algn="ctr"/>
            <a:r>
              <a:rPr lang="zh-TW" altLang="en-US" b="1" dirty="0">
                <a:latin typeface="微軟正黑體" panose="020B0604030504040204" pitchFamily="34" charset="-120"/>
                <a:ea typeface="微軟正黑體" panose="020B0604030504040204" pitchFamily="34" charset="-120"/>
              </a:rPr>
              <a:t>產能不如預期</a:t>
            </a:r>
          </a:p>
        </p:txBody>
      </p:sp>
      <p:sp>
        <p:nvSpPr>
          <p:cNvPr id="34" name="矩形 33"/>
          <p:cNvSpPr/>
          <p:nvPr/>
        </p:nvSpPr>
        <p:spPr>
          <a:xfrm>
            <a:off x="4242752" y="5484775"/>
            <a:ext cx="1846252" cy="993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圓角矩形 34"/>
          <p:cNvSpPr/>
          <p:nvPr/>
        </p:nvSpPr>
        <p:spPr>
          <a:xfrm>
            <a:off x="6174566" y="5130811"/>
            <a:ext cx="1768106" cy="362310"/>
          </a:xfrm>
          <a:prstGeom prst="roundRect">
            <a:avLst/>
          </a:prstGeom>
          <a:solidFill>
            <a:srgbClr val="F83003"/>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搬料延誤生產</a:t>
            </a:r>
          </a:p>
        </p:txBody>
      </p:sp>
      <p:sp>
        <p:nvSpPr>
          <p:cNvPr id="36" name="矩形 35"/>
          <p:cNvSpPr/>
          <p:nvPr/>
        </p:nvSpPr>
        <p:spPr>
          <a:xfrm>
            <a:off x="6176422" y="5470211"/>
            <a:ext cx="1766250" cy="1010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向右箭號 40"/>
          <p:cNvSpPr/>
          <p:nvPr/>
        </p:nvSpPr>
        <p:spPr>
          <a:xfrm>
            <a:off x="4733542" y="3140632"/>
            <a:ext cx="600926" cy="330268"/>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向右箭號 41"/>
          <p:cNvSpPr/>
          <p:nvPr/>
        </p:nvSpPr>
        <p:spPr>
          <a:xfrm>
            <a:off x="6988115" y="3120791"/>
            <a:ext cx="600926" cy="330268"/>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5" name="圖片 44"/>
          <p:cNvPicPr>
            <a:picLocks noChangeAspect="1"/>
          </p:cNvPicPr>
          <p:nvPr/>
        </p:nvPicPr>
        <p:blipFill>
          <a:blip r:embed="rId3"/>
          <a:stretch>
            <a:fillRect/>
          </a:stretch>
        </p:blipFill>
        <p:spPr>
          <a:xfrm>
            <a:off x="6232441" y="4055205"/>
            <a:ext cx="903952" cy="530028"/>
          </a:xfrm>
          <a:prstGeom prst="rect">
            <a:avLst/>
          </a:prstGeom>
        </p:spPr>
      </p:pic>
      <p:pic>
        <p:nvPicPr>
          <p:cNvPr id="47" name="圖片 46"/>
          <p:cNvPicPr>
            <a:picLocks noChangeAspect="1"/>
          </p:cNvPicPr>
          <p:nvPr/>
        </p:nvPicPr>
        <p:blipFill>
          <a:blip r:embed="rId4"/>
          <a:stretch>
            <a:fillRect/>
          </a:stretch>
        </p:blipFill>
        <p:spPr>
          <a:xfrm>
            <a:off x="5173512" y="4468931"/>
            <a:ext cx="836127" cy="507969"/>
          </a:xfrm>
          <a:prstGeom prst="rect">
            <a:avLst/>
          </a:prstGeom>
        </p:spPr>
      </p:pic>
      <p:pic>
        <p:nvPicPr>
          <p:cNvPr id="48" name="圖片 47"/>
          <p:cNvPicPr>
            <a:picLocks noChangeAspect="1"/>
          </p:cNvPicPr>
          <p:nvPr/>
        </p:nvPicPr>
        <p:blipFill>
          <a:blip r:embed="rId5"/>
          <a:stretch>
            <a:fillRect/>
          </a:stretch>
        </p:blipFill>
        <p:spPr>
          <a:xfrm>
            <a:off x="4291968" y="4459675"/>
            <a:ext cx="869866" cy="514299"/>
          </a:xfrm>
          <a:prstGeom prst="rect">
            <a:avLst/>
          </a:prstGeom>
        </p:spPr>
      </p:pic>
      <p:pic>
        <p:nvPicPr>
          <p:cNvPr id="50" name="圖片 49"/>
          <p:cNvPicPr>
            <a:picLocks noChangeAspect="1"/>
          </p:cNvPicPr>
          <p:nvPr/>
        </p:nvPicPr>
        <p:blipFill>
          <a:blip r:embed="rId6"/>
          <a:stretch>
            <a:fillRect/>
          </a:stretch>
        </p:blipFill>
        <p:spPr>
          <a:xfrm>
            <a:off x="5255699" y="5977766"/>
            <a:ext cx="795721" cy="396206"/>
          </a:xfrm>
          <a:prstGeom prst="rect">
            <a:avLst/>
          </a:prstGeom>
        </p:spPr>
      </p:pic>
      <p:sp>
        <p:nvSpPr>
          <p:cNvPr id="54" name="矩形 53"/>
          <p:cNvSpPr/>
          <p:nvPr/>
        </p:nvSpPr>
        <p:spPr>
          <a:xfrm>
            <a:off x="9420466" y="4267370"/>
            <a:ext cx="918722" cy="3853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TW" altLang="en-US" sz="1400" b="1" dirty="0">
                <a:solidFill>
                  <a:schemeClr val="tx1"/>
                </a:solidFill>
              </a:rPr>
              <a:t>焊接品檢</a:t>
            </a:r>
            <a:endParaRPr lang="en-US" altLang="zh-TW" sz="1400" b="1" dirty="0">
              <a:solidFill>
                <a:schemeClr val="tx1"/>
              </a:solidFill>
            </a:endParaRPr>
          </a:p>
          <a:p>
            <a:pPr algn="ctr"/>
            <a:r>
              <a:rPr lang="zh-TW" altLang="en-US" sz="1400" b="1" dirty="0">
                <a:solidFill>
                  <a:schemeClr val="tx1"/>
                </a:solidFill>
              </a:rPr>
              <a:t>耗時</a:t>
            </a:r>
          </a:p>
        </p:txBody>
      </p:sp>
      <p:sp>
        <p:nvSpPr>
          <p:cNvPr id="55" name="矩形 54"/>
          <p:cNvSpPr/>
          <p:nvPr/>
        </p:nvSpPr>
        <p:spPr>
          <a:xfrm>
            <a:off x="8185617" y="5635530"/>
            <a:ext cx="1114832" cy="3853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TW" altLang="en-US" sz="1400" b="1" dirty="0">
                <a:solidFill>
                  <a:schemeClr val="tx1"/>
                </a:solidFill>
              </a:rPr>
              <a:t>重工率高</a:t>
            </a:r>
            <a:endParaRPr lang="en-US" altLang="zh-TW" sz="1400" b="1" dirty="0">
              <a:solidFill>
                <a:schemeClr val="tx1"/>
              </a:solidFill>
            </a:endParaRPr>
          </a:p>
          <a:p>
            <a:pPr algn="ctr"/>
            <a:r>
              <a:rPr lang="zh-TW" altLang="en-US" sz="1400" b="1" dirty="0">
                <a:solidFill>
                  <a:schemeClr val="tx1"/>
                </a:solidFill>
              </a:rPr>
              <a:t>耗能耗料耗工</a:t>
            </a:r>
          </a:p>
        </p:txBody>
      </p:sp>
      <p:grpSp>
        <p:nvGrpSpPr>
          <p:cNvPr id="11" name="群組 10"/>
          <p:cNvGrpSpPr/>
          <p:nvPr/>
        </p:nvGrpSpPr>
        <p:grpSpPr>
          <a:xfrm>
            <a:off x="1708035" y="5107815"/>
            <a:ext cx="2370749" cy="1417528"/>
            <a:chOff x="257762" y="5152825"/>
            <a:chExt cx="2370749" cy="1417528"/>
          </a:xfrm>
        </p:grpSpPr>
        <p:sp>
          <p:nvSpPr>
            <p:cNvPr id="37" name="圓角矩形 36"/>
            <p:cNvSpPr/>
            <p:nvPr/>
          </p:nvSpPr>
          <p:spPr>
            <a:xfrm>
              <a:off x="257762" y="5152825"/>
              <a:ext cx="2342697" cy="413629"/>
            </a:xfrm>
            <a:prstGeom prst="roundRect">
              <a:avLst/>
            </a:prstGeom>
            <a:solidFill>
              <a:srgbClr val="FF9900"/>
            </a:solidFill>
          </p:spPr>
          <p:style>
            <a:lnRef idx="0">
              <a:schemeClr val="accent1"/>
            </a:lnRef>
            <a:fillRef idx="3">
              <a:schemeClr val="accent1"/>
            </a:fillRef>
            <a:effectRef idx="3">
              <a:schemeClr val="accent1"/>
            </a:effectRef>
            <a:fontRef idx="minor">
              <a:schemeClr val="lt1"/>
            </a:fontRef>
          </p:style>
          <p:txBody>
            <a:bodyPr lIns="0" rIns="0" rtlCol="0" anchor="ctr"/>
            <a:lstStyle/>
            <a:p>
              <a:pPr algn="ctr"/>
              <a:r>
                <a:rPr lang="zh-TW" altLang="en-US" b="1" dirty="0">
                  <a:latin typeface="微軟正黑體" panose="020B0604030504040204" pitchFamily="34" charset="-120"/>
                  <a:ea typeface="微軟正黑體" panose="020B0604030504040204" pitchFamily="34" charset="-120"/>
                </a:rPr>
                <a:t>原料庫存量掌握不易</a:t>
              </a:r>
            </a:p>
          </p:txBody>
        </p:sp>
        <p:sp>
          <p:nvSpPr>
            <p:cNvPr id="38" name="矩形 37"/>
            <p:cNvSpPr/>
            <p:nvPr/>
          </p:nvSpPr>
          <p:spPr>
            <a:xfrm>
              <a:off x="272330" y="5541992"/>
              <a:ext cx="2311436" cy="10283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9" name="圖片 48"/>
            <p:cNvPicPr>
              <a:picLocks noChangeAspect="1"/>
            </p:cNvPicPr>
            <p:nvPr/>
          </p:nvPicPr>
          <p:blipFill>
            <a:blip r:embed="rId7"/>
            <a:stretch>
              <a:fillRect/>
            </a:stretch>
          </p:blipFill>
          <p:spPr>
            <a:xfrm>
              <a:off x="484743" y="5963634"/>
              <a:ext cx="768826" cy="536853"/>
            </a:xfrm>
            <a:prstGeom prst="rect">
              <a:avLst/>
            </a:prstGeom>
          </p:spPr>
        </p:pic>
        <p:pic>
          <p:nvPicPr>
            <p:cNvPr id="59" name="圖片 58"/>
            <p:cNvPicPr>
              <a:picLocks noChangeAspect="1"/>
            </p:cNvPicPr>
            <p:nvPr/>
          </p:nvPicPr>
          <p:blipFill>
            <a:blip r:embed="rId8"/>
            <a:stretch>
              <a:fillRect/>
            </a:stretch>
          </p:blipFill>
          <p:spPr>
            <a:xfrm>
              <a:off x="1512997" y="6031881"/>
              <a:ext cx="557068" cy="505624"/>
            </a:xfrm>
            <a:prstGeom prst="rect">
              <a:avLst/>
            </a:prstGeom>
          </p:spPr>
        </p:pic>
        <p:sp>
          <p:nvSpPr>
            <p:cNvPr id="60" name="矩形 59"/>
            <p:cNvSpPr/>
            <p:nvPr/>
          </p:nvSpPr>
          <p:spPr>
            <a:xfrm>
              <a:off x="320570" y="5596648"/>
              <a:ext cx="2307941" cy="3128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TW" altLang="en-US" sz="1400" b="1" dirty="0">
                  <a:solidFill>
                    <a:schemeClr val="tx1"/>
                  </a:solidFill>
                </a:rPr>
                <a:t>庫存資金積累．</a:t>
              </a:r>
              <a:endParaRPr lang="en-US" altLang="zh-TW" sz="1400" b="1" dirty="0">
                <a:solidFill>
                  <a:schemeClr val="tx1"/>
                </a:solidFill>
              </a:endParaRPr>
            </a:p>
            <a:p>
              <a:pPr algn="ctr"/>
              <a:r>
                <a:rPr lang="zh-TW" altLang="en-US" sz="1400" b="1" dirty="0">
                  <a:solidFill>
                    <a:schemeClr val="tx1"/>
                  </a:solidFill>
                </a:rPr>
                <a:t>成本交期計算不易</a:t>
              </a:r>
            </a:p>
          </p:txBody>
        </p:sp>
      </p:grpSp>
      <p:grpSp>
        <p:nvGrpSpPr>
          <p:cNvPr id="8" name="群組 7"/>
          <p:cNvGrpSpPr/>
          <p:nvPr/>
        </p:nvGrpSpPr>
        <p:grpSpPr>
          <a:xfrm>
            <a:off x="1708035" y="3626176"/>
            <a:ext cx="2342697" cy="1355314"/>
            <a:chOff x="223529" y="5176684"/>
            <a:chExt cx="2342697" cy="1355314"/>
          </a:xfrm>
        </p:grpSpPr>
        <p:sp>
          <p:nvSpPr>
            <p:cNvPr id="39" name="圓角矩形 38"/>
            <p:cNvSpPr/>
            <p:nvPr/>
          </p:nvSpPr>
          <p:spPr>
            <a:xfrm>
              <a:off x="223529" y="5176684"/>
              <a:ext cx="2342697" cy="413629"/>
            </a:xfrm>
            <a:prstGeom prst="roundRect">
              <a:avLst/>
            </a:prstGeom>
          </p:spPr>
          <p:style>
            <a:lnRef idx="0">
              <a:schemeClr val="accent1"/>
            </a:lnRef>
            <a:fillRef idx="3">
              <a:schemeClr val="accent1"/>
            </a:fillRef>
            <a:effectRef idx="3">
              <a:schemeClr val="accent1"/>
            </a:effectRef>
            <a:fontRef idx="minor">
              <a:schemeClr val="lt1"/>
            </a:fontRef>
          </p:style>
          <p:txBody>
            <a:bodyPr lIns="0" rIns="0" rtlCol="0" anchor="ctr"/>
            <a:lstStyle/>
            <a:p>
              <a:pPr algn="ctr"/>
              <a:r>
                <a:rPr lang="zh-TW" altLang="en-US" b="1" dirty="0">
                  <a:latin typeface="微軟正黑體" panose="020B0604030504040204" pitchFamily="34" charset="-120"/>
                  <a:ea typeface="微軟正黑體" panose="020B0604030504040204" pitchFamily="34" charset="-120"/>
                </a:rPr>
                <a:t>委外加工品質不一</a:t>
              </a:r>
            </a:p>
          </p:txBody>
        </p:sp>
        <p:sp>
          <p:nvSpPr>
            <p:cNvPr id="40" name="矩形 39"/>
            <p:cNvSpPr/>
            <p:nvPr/>
          </p:nvSpPr>
          <p:spPr>
            <a:xfrm>
              <a:off x="225799" y="5538994"/>
              <a:ext cx="2311436" cy="993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6" name="圖片 55"/>
            <p:cNvPicPr>
              <a:picLocks noChangeAspect="1"/>
            </p:cNvPicPr>
            <p:nvPr/>
          </p:nvPicPr>
          <p:blipFill>
            <a:blip r:embed="rId9"/>
            <a:stretch>
              <a:fillRect/>
            </a:stretch>
          </p:blipFill>
          <p:spPr>
            <a:xfrm>
              <a:off x="373770" y="5676503"/>
              <a:ext cx="1014297" cy="819891"/>
            </a:xfrm>
            <a:prstGeom prst="rect">
              <a:avLst/>
            </a:prstGeom>
          </p:spPr>
        </p:pic>
        <p:pic>
          <p:nvPicPr>
            <p:cNvPr id="57" name="圖片 56"/>
            <p:cNvPicPr>
              <a:picLocks noChangeAspect="1"/>
            </p:cNvPicPr>
            <p:nvPr/>
          </p:nvPicPr>
          <p:blipFill>
            <a:blip r:embed="rId10"/>
            <a:stretch>
              <a:fillRect/>
            </a:stretch>
          </p:blipFill>
          <p:spPr>
            <a:xfrm>
              <a:off x="1467209" y="5742327"/>
              <a:ext cx="831231" cy="755665"/>
            </a:xfrm>
            <a:prstGeom prst="rect">
              <a:avLst/>
            </a:prstGeom>
          </p:spPr>
        </p:pic>
        <p:sp>
          <p:nvSpPr>
            <p:cNvPr id="61" name="矩形 60"/>
            <p:cNvSpPr/>
            <p:nvPr/>
          </p:nvSpPr>
          <p:spPr>
            <a:xfrm>
              <a:off x="258286" y="5444572"/>
              <a:ext cx="2255202" cy="3825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TW" altLang="en-US" sz="1400" b="1" dirty="0">
                  <a:solidFill>
                    <a:schemeClr val="tx1"/>
                  </a:solidFill>
                </a:rPr>
                <a:t>委外加工品檢入庫耗時</a:t>
              </a:r>
            </a:p>
          </p:txBody>
        </p:sp>
      </p:grpSp>
      <p:sp>
        <p:nvSpPr>
          <p:cNvPr id="62" name="矩形 61"/>
          <p:cNvSpPr/>
          <p:nvPr/>
        </p:nvSpPr>
        <p:spPr>
          <a:xfrm>
            <a:off x="4071000" y="5495767"/>
            <a:ext cx="2203711" cy="3825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TW" altLang="en-US" sz="1200" b="1" dirty="0">
                <a:solidFill>
                  <a:schemeClr val="tx1"/>
                </a:solidFill>
              </a:rPr>
              <a:t>相同製程、生產順序難安排</a:t>
            </a:r>
            <a:endParaRPr lang="en-US" altLang="zh-TW" sz="1200" b="1" dirty="0">
              <a:solidFill>
                <a:schemeClr val="tx1"/>
              </a:solidFill>
            </a:endParaRPr>
          </a:p>
          <a:p>
            <a:pPr algn="ctr"/>
            <a:r>
              <a:rPr lang="zh-TW" altLang="en-US" sz="1200" b="1" dirty="0">
                <a:solidFill>
                  <a:schemeClr val="tx1"/>
                </a:solidFill>
              </a:rPr>
              <a:t>製程閒置、設備利用率不佳</a:t>
            </a:r>
          </a:p>
        </p:txBody>
      </p:sp>
      <p:sp>
        <p:nvSpPr>
          <p:cNvPr id="63" name="矩形 62"/>
          <p:cNvSpPr/>
          <p:nvPr/>
        </p:nvSpPr>
        <p:spPr>
          <a:xfrm>
            <a:off x="6119113" y="5525497"/>
            <a:ext cx="1867327" cy="3825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TW" altLang="en-US" sz="1400" b="1" dirty="0">
                <a:solidFill>
                  <a:schemeClr val="tx1"/>
                </a:solidFill>
              </a:rPr>
              <a:t>鋼管材料重、人工搬料耗時費力、生產延誤</a:t>
            </a:r>
          </a:p>
        </p:txBody>
      </p:sp>
      <p:sp>
        <p:nvSpPr>
          <p:cNvPr id="70" name="矩形 69"/>
          <p:cNvSpPr/>
          <p:nvPr/>
        </p:nvSpPr>
        <p:spPr>
          <a:xfrm>
            <a:off x="4293024" y="4088750"/>
            <a:ext cx="1419831" cy="2985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zh-TW" altLang="en-US" sz="1400" b="1" dirty="0">
                <a:solidFill>
                  <a:schemeClr val="tx1"/>
                </a:solidFill>
              </a:rPr>
              <a:t>交貨時間延誤、</a:t>
            </a:r>
            <a:endParaRPr lang="en-US" altLang="zh-TW" sz="1400" b="1" dirty="0">
              <a:solidFill>
                <a:schemeClr val="tx1"/>
              </a:solidFill>
            </a:endParaRPr>
          </a:p>
          <a:p>
            <a:r>
              <a:rPr lang="zh-TW" altLang="en-US" sz="1400" b="1" dirty="0">
                <a:solidFill>
                  <a:schemeClr val="tx1"/>
                </a:solidFill>
              </a:rPr>
              <a:t>達交不準確</a:t>
            </a:r>
          </a:p>
        </p:txBody>
      </p:sp>
      <p:pic>
        <p:nvPicPr>
          <p:cNvPr id="71" name="圖片 70"/>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374493" y="4127803"/>
            <a:ext cx="1117466" cy="982490"/>
          </a:xfrm>
          <a:prstGeom prst="rect">
            <a:avLst/>
          </a:prstGeom>
          <a:noFill/>
          <a:extLst>
            <a:ext uri="{909E8E84-426E-40DD-AFC4-6F175D3DCCD1}">
              <a14:hiddenFill xmlns:a14="http://schemas.microsoft.com/office/drawing/2010/main">
                <a:solidFill>
                  <a:srgbClr val="FFFFFF"/>
                </a:solidFill>
              </a14:hiddenFill>
            </a:ext>
          </a:extLst>
        </p:spPr>
      </p:pic>
      <p:pic>
        <p:nvPicPr>
          <p:cNvPr id="72" name="圖片 71"/>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9317873" y="5484775"/>
            <a:ext cx="1064165" cy="915880"/>
          </a:xfrm>
          <a:prstGeom prst="rect">
            <a:avLst/>
          </a:prstGeom>
          <a:noFill/>
          <a:extLst>
            <a:ext uri="{909E8E84-426E-40DD-AFC4-6F175D3DCCD1}">
              <a14:hiddenFill xmlns:a14="http://schemas.microsoft.com/office/drawing/2010/main">
                <a:solidFill>
                  <a:srgbClr val="FFFFFF"/>
                </a:solidFill>
              </a14:hiddenFill>
            </a:ext>
          </a:extLst>
        </p:spPr>
      </p:pic>
      <p:pic>
        <p:nvPicPr>
          <p:cNvPr id="73" name="圖片 72"/>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7058619" y="4431587"/>
            <a:ext cx="841472" cy="574204"/>
          </a:xfrm>
          <a:prstGeom prst="rect">
            <a:avLst/>
          </a:prstGeom>
          <a:noFill/>
          <a:extLst>
            <a:ext uri="{909E8E84-426E-40DD-AFC4-6F175D3DCCD1}">
              <a14:hiddenFill xmlns:a14="http://schemas.microsoft.com/office/drawing/2010/main">
                <a:solidFill>
                  <a:srgbClr val="FFFFFF"/>
                </a:solidFill>
              </a14:hiddenFill>
            </a:ext>
          </a:extLst>
        </p:spPr>
      </p:pic>
      <p:sp>
        <p:nvSpPr>
          <p:cNvPr id="74" name="矩形 73"/>
          <p:cNvSpPr/>
          <p:nvPr/>
        </p:nvSpPr>
        <p:spPr>
          <a:xfrm>
            <a:off x="7157054" y="4058733"/>
            <a:ext cx="761896" cy="323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TW" altLang="en-US" sz="1400" b="1" dirty="0">
                <a:solidFill>
                  <a:schemeClr val="tx1"/>
                </a:solidFill>
              </a:rPr>
              <a:t>刀具損耗壽命預警</a:t>
            </a:r>
          </a:p>
        </p:txBody>
      </p:sp>
      <p:sp>
        <p:nvSpPr>
          <p:cNvPr id="84" name="弧形箭號 (左彎) 83"/>
          <p:cNvSpPr/>
          <p:nvPr/>
        </p:nvSpPr>
        <p:spPr>
          <a:xfrm rot="5400000">
            <a:off x="5936467" y="3743988"/>
            <a:ext cx="671875" cy="5321644"/>
          </a:xfrm>
          <a:prstGeom prst="curvedLef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pic>
        <p:nvPicPr>
          <p:cNvPr id="85" name="圖片 84"/>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4260818" y="5929146"/>
            <a:ext cx="657384" cy="506148"/>
          </a:xfrm>
          <a:prstGeom prst="rect">
            <a:avLst/>
          </a:prstGeom>
          <a:noFill/>
          <a:extLst>
            <a:ext uri="{909E8E84-426E-40DD-AFC4-6F175D3DCCD1}">
              <a14:hiddenFill xmlns:a14="http://schemas.microsoft.com/office/drawing/2010/main">
                <a:solidFill>
                  <a:srgbClr val="FFFFFF"/>
                </a:solidFill>
              </a14:hiddenFill>
            </a:ext>
          </a:extLst>
        </p:spPr>
      </p:pic>
      <p:pic>
        <p:nvPicPr>
          <p:cNvPr id="86" name="圖片 85"/>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rot="5400000">
            <a:off x="4916230" y="5990427"/>
            <a:ext cx="484558" cy="405180"/>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p:cNvSpPr/>
          <p:nvPr/>
        </p:nvSpPr>
        <p:spPr>
          <a:xfrm>
            <a:off x="5398574" y="3113017"/>
            <a:ext cx="1492782" cy="4326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rPr>
              <a:t>製程中</a:t>
            </a:r>
          </a:p>
        </p:txBody>
      </p:sp>
      <p:grpSp>
        <p:nvGrpSpPr>
          <p:cNvPr id="99" name="群組 98"/>
          <p:cNvGrpSpPr/>
          <p:nvPr/>
        </p:nvGrpSpPr>
        <p:grpSpPr>
          <a:xfrm>
            <a:off x="5258488" y="4047996"/>
            <a:ext cx="2115590" cy="1326630"/>
            <a:chOff x="-3726515" y="2960281"/>
            <a:chExt cx="2115590" cy="1326630"/>
          </a:xfrm>
        </p:grpSpPr>
        <p:sp>
          <p:nvSpPr>
            <p:cNvPr id="66" name="爆炸 1 65"/>
            <p:cNvSpPr/>
            <p:nvPr/>
          </p:nvSpPr>
          <p:spPr>
            <a:xfrm>
              <a:off x="-3726515" y="2960281"/>
              <a:ext cx="2115590" cy="1326630"/>
            </a:xfrm>
            <a:prstGeom prst="irregularSeal1">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TW" altLang="en-US" sz="1400" dirty="0">
                <a:solidFill>
                  <a:schemeClr val="tx1"/>
                </a:solidFill>
              </a:endParaRPr>
            </a:p>
          </p:txBody>
        </p:sp>
        <p:sp>
          <p:nvSpPr>
            <p:cNvPr id="67" name="矩形 66"/>
            <p:cNvSpPr/>
            <p:nvPr/>
          </p:nvSpPr>
          <p:spPr>
            <a:xfrm>
              <a:off x="-3499387" y="3205253"/>
              <a:ext cx="1652103" cy="6993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tx1"/>
                  </a:solidFill>
                </a:rPr>
                <a:t>生產效率低</a:t>
              </a:r>
              <a:endParaRPr lang="en-US" altLang="zh-TW" sz="1400" b="1" dirty="0">
                <a:solidFill>
                  <a:schemeClr val="tx1"/>
                </a:solidFill>
              </a:endParaRPr>
            </a:p>
            <a:p>
              <a:pPr algn="ctr"/>
              <a:r>
                <a:rPr lang="zh-TW" altLang="en-US" sz="1400" b="1" dirty="0">
                  <a:solidFill>
                    <a:schemeClr val="tx1"/>
                  </a:solidFill>
                </a:rPr>
                <a:t>浪費人力成本</a:t>
              </a:r>
            </a:p>
          </p:txBody>
        </p:sp>
      </p:grpSp>
      <p:grpSp>
        <p:nvGrpSpPr>
          <p:cNvPr id="100" name="群組 99"/>
          <p:cNvGrpSpPr/>
          <p:nvPr/>
        </p:nvGrpSpPr>
        <p:grpSpPr>
          <a:xfrm>
            <a:off x="1457087" y="2607695"/>
            <a:ext cx="2225830" cy="1290073"/>
            <a:chOff x="-3614110" y="1486970"/>
            <a:chExt cx="2225830" cy="1290073"/>
          </a:xfrm>
        </p:grpSpPr>
        <p:sp>
          <p:nvSpPr>
            <p:cNvPr id="64" name="爆炸 1 63"/>
            <p:cNvSpPr/>
            <p:nvPr/>
          </p:nvSpPr>
          <p:spPr>
            <a:xfrm>
              <a:off x="-3614110" y="1486970"/>
              <a:ext cx="2225830" cy="1290073"/>
            </a:xfrm>
            <a:prstGeom prst="irregularSeal1">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TW" altLang="en-US" sz="1400" dirty="0">
                <a:solidFill>
                  <a:schemeClr val="tx1"/>
                </a:solidFill>
              </a:endParaRPr>
            </a:p>
          </p:txBody>
        </p:sp>
        <p:sp>
          <p:nvSpPr>
            <p:cNvPr id="65" name="矩形 64"/>
            <p:cNvSpPr/>
            <p:nvPr/>
          </p:nvSpPr>
          <p:spPr>
            <a:xfrm>
              <a:off x="-3362037" y="1737715"/>
              <a:ext cx="1647507" cy="6993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tx1"/>
                  </a:solidFill>
                </a:rPr>
                <a:t>市場變動導致</a:t>
              </a:r>
              <a:endParaRPr lang="en-US" altLang="zh-TW" sz="1400" b="1" dirty="0">
                <a:solidFill>
                  <a:schemeClr val="tx1"/>
                </a:solidFill>
              </a:endParaRPr>
            </a:p>
            <a:p>
              <a:pPr algn="ctr"/>
              <a:r>
                <a:rPr lang="zh-TW" altLang="en-US" sz="1400" b="1" dirty="0">
                  <a:solidFill>
                    <a:schemeClr val="tx1"/>
                  </a:solidFill>
                </a:rPr>
                <a:t>原料庫存無法預估</a:t>
              </a:r>
            </a:p>
          </p:txBody>
        </p:sp>
      </p:grpSp>
      <p:pic>
        <p:nvPicPr>
          <p:cNvPr id="101" name="圖片 100"/>
          <p:cNvPicPr>
            <a:picLocks noChangeAspect="1"/>
          </p:cNvPicPr>
          <p:nvPr/>
        </p:nvPicPr>
        <p:blipFill rotWithShape="1">
          <a:blip r:embed="rId16" cstate="print">
            <a:extLst>
              <a:ext uri="{28A0092B-C50C-407E-A947-70E740481C1C}">
                <a14:useLocalDpi xmlns:a14="http://schemas.microsoft.com/office/drawing/2010/main" val="0"/>
              </a:ext>
            </a:extLst>
          </a:blip>
          <a:srcRect l="8940" t="15555" r="5317" b="10116"/>
          <a:stretch/>
        </p:blipFill>
        <p:spPr>
          <a:xfrm>
            <a:off x="6924883" y="5908387"/>
            <a:ext cx="887344" cy="512410"/>
          </a:xfrm>
          <a:prstGeom prst="rect">
            <a:avLst/>
          </a:prstGeom>
        </p:spPr>
      </p:pic>
      <p:pic>
        <p:nvPicPr>
          <p:cNvPr id="103" name="圖片 102"/>
          <p:cNvPicPr>
            <a:picLocks noChangeAspect="1"/>
          </p:cNvPicPr>
          <p:nvPr/>
        </p:nvPicPr>
        <p:blipFill>
          <a:blip r:embed="rId17"/>
          <a:stretch>
            <a:fillRect/>
          </a:stretch>
        </p:blipFill>
        <p:spPr>
          <a:xfrm>
            <a:off x="6351198" y="5912496"/>
            <a:ext cx="449270" cy="545542"/>
          </a:xfrm>
          <a:prstGeom prst="rect">
            <a:avLst/>
          </a:prstGeom>
        </p:spPr>
      </p:pic>
      <p:pic>
        <p:nvPicPr>
          <p:cNvPr id="105" name="圖片 104"/>
          <p:cNvPicPr>
            <a:picLocks noChangeAspect="1"/>
          </p:cNvPicPr>
          <p:nvPr/>
        </p:nvPicPr>
        <p:blipFill>
          <a:blip r:embed="rId18"/>
          <a:stretch>
            <a:fillRect/>
          </a:stretch>
        </p:blipFill>
        <p:spPr>
          <a:xfrm>
            <a:off x="9616833" y="4801534"/>
            <a:ext cx="708118" cy="600361"/>
          </a:xfrm>
          <a:prstGeom prst="rect">
            <a:avLst/>
          </a:prstGeom>
        </p:spPr>
      </p:pic>
      <p:cxnSp>
        <p:nvCxnSpPr>
          <p:cNvPr id="107" name="肘形接點 106"/>
          <p:cNvCxnSpPr/>
          <p:nvPr/>
        </p:nvCxnSpPr>
        <p:spPr>
          <a:xfrm rot="10800000" flipV="1">
            <a:off x="9074172" y="5201508"/>
            <a:ext cx="525239" cy="434021"/>
          </a:xfrm>
          <a:prstGeom prst="bentConnector3">
            <a:avLst>
              <a:gd name="adj1" fmla="val 68570"/>
            </a:avLst>
          </a:prstGeom>
          <a:ln w="12700">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30" name="群組 129"/>
          <p:cNvGrpSpPr/>
          <p:nvPr/>
        </p:nvGrpSpPr>
        <p:grpSpPr>
          <a:xfrm>
            <a:off x="3105808" y="2542124"/>
            <a:ext cx="902722" cy="500486"/>
            <a:chOff x="-1712770" y="1984319"/>
            <a:chExt cx="902722" cy="546931"/>
          </a:xfrm>
        </p:grpSpPr>
        <p:pic>
          <p:nvPicPr>
            <p:cNvPr id="116" name="圖片 115"/>
            <p:cNvPicPr>
              <a:picLocks noChangeAspect="1"/>
            </p:cNvPicPr>
            <p:nvPr/>
          </p:nvPicPr>
          <p:blipFill rotWithShape="1">
            <a:blip r:embed="rId19" cstate="print">
              <a:extLst>
                <a:ext uri="{28A0092B-C50C-407E-A947-70E740481C1C}">
                  <a14:useLocalDpi xmlns:a14="http://schemas.microsoft.com/office/drawing/2010/main" val="0"/>
                </a:ext>
              </a:extLst>
            </a:blip>
            <a:srcRect l="10247" t="10247" r="10247" b="10247"/>
            <a:stretch/>
          </p:blipFill>
          <p:spPr>
            <a:xfrm>
              <a:off x="-1457511" y="1984319"/>
              <a:ext cx="392203" cy="392203"/>
            </a:xfrm>
            <a:prstGeom prst="rect">
              <a:avLst/>
            </a:prstGeom>
          </p:spPr>
        </p:pic>
        <p:sp>
          <p:nvSpPr>
            <p:cNvPr id="118" name="矩形 117"/>
            <p:cNvSpPr/>
            <p:nvPr/>
          </p:nvSpPr>
          <p:spPr>
            <a:xfrm>
              <a:off x="-1712770" y="2376522"/>
              <a:ext cx="902722" cy="15472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altLang="zh-TW" sz="1200" dirty="0">
                  <a:solidFill>
                    <a:schemeClr val="tx1"/>
                  </a:solidFill>
                </a:rPr>
                <a:t>COVID 19</a:t>
              </a:r>
              <a:endParaRPr lang="zh-TW" altLang="en-US" sz="1200" dirty="0">
                <a:solidFill>
                  <a:schemeClr val="tx1"/>
                </a:solidFill>
              </a:endParaRPr>
            </a:p>
          </p:txBody>
        </p:sp>
      </p:grpSp>
      <p:sp>
        <p:nvSpPr>
          <p:cNvPr id="127" name="爆炸 1 126"/>
          <p:cNvSpPr/>
          <p:nvPr/>
        </p:nvSpPr>
        <p:spPr>
          <a:xfrm>
            <a:off x="7799355" y="4274148"/>
            <a:ext cx="2115590" cy="1326630"/>
          </a:xfrm>
          <a:prstGeom prst="irregularSeal1">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TW" altLang="en-US" sz="1400" dirty="0">
              <a:solidFill>
                <a:schemeClr val="tx1"/>
              </a:solidFill>
            </a:endParaRPr>
          </a:p>
        </p:txBody>
      </p:sp>
      <p:sp>
        <p:nvSpPr>
          <p:cNvPr id="129" name="矩形 128"/>
          <p:cNvSpPr/>
          <p:nvPr/>
        </p:nvSpPr>
        <p:spPr>
          <a:xfrm>
            <a:off x="2135561" y="995114"/>
            <a:ext cx="8199505" cy="152147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Arial" panose="020B0604020202020204" pitchFamily="34" charset="0"/>
              <a:buChar char="•"/>
            </a:pPr>
            <a:r>
              <a:rPr lang="zh-TW" altLang="en-US" dirty="0">
                <a:solidFill>
                  <a:schemeClr val="tx1"/>
                </a:solidFill>
              </a:rPr>
              <a:t>金屬製品以外銷為主，</a:t>
            </a:r>
            <a:r>
              <a:rPr lang="zh-TW" altLang="en-US" b="1" u="sng" dirty="0">
                <a:solidFill>
                  <a:srgbClr val="0033CC"/>
                </a:solidFill>
              </a:rPr>
              <a:t>國外市場景氣容易影響產線</a:t>
            </a:r>
            <a:r>
              <a:rPr lang="zh-TW" altLang="en-US" dirty="0">
                <a:solidFill>
                  <a:schemeClr val="tx1"/>
                </a:solidFill>
              </a:rPr>
              <a:t>。</a:t>
            </a:r>
          </a:p>
          <a:p>
            <a:pPr marL="342900" indent="-342900">
              <a:buFont typeface="Arial" panose="020B0604020202020204" pitchFamily="34" charset="0"/>
              <a:buChar char="•"/>
            </a:pPr>
            <a:r>
              <a:rPr lang="zh-TW" altLang="en-US" b="1" u="sng" dirty="0">
                <a:solidFill>
                  <a:srgbClr val="0033CC"/>
                </a:solidFill>
              </a:rPr>
              <a:t>數據蒐集不足，無法有效進行製程分析</a:t>
            </a:r>
            <a:r>
              <a:rPr lang="zh-TW" altLang="en-US" dirty="0">
                <a:solidFill>
                  <a:schemeClr val="tx1"/>
                </a:solidFill>
              </a:rPr>
              <a:t>，以取得問題真因。</a:t>
            </a:r>
            <a:endParaRPr lang="en-US" altLang="zh-TW" dirty="0">
              <a:solidFill>
                <a:schemeClr val="tx1"/>
              </a:solidFill>
            </a:endParaRPr>
          </a:p>
          <a:p>
            <a:pPr marL="342900" indent="-342900">
              <a:buFont typeface="Arial" panose="020B0604020202020204" pitchFamily="34" charset="0"/>
              <a:buChar char="•"/>
            </a:pPr>
            <a:r>
              <a:rPr lang="zh-TW" altLang="en-US" dirty="0">
                <a:solidFill>
                  <a:schemeClr val="tx1"/>
                </a:solidFill>
              </a:rPr>
              <a:t>設備故障無法預知，導致突發性停機之產能損失。</a:t>
            </a:r>
          </a:p>
          <a:p>
            <a:pPr marL="342900" indent="-342900">
              <a:buFont typeface="Arial" panose="020B0604020202020204" pitchFamily="34" charset="0"/>
              <a:buChar char="•"/>
            </a:pPr>
            <a:r>
              <a:rPr lang="zh-TW" altLang="en-US" dirty="0">
                <a:solidFill>
                  <a:schemeClr val="tx1"/>
                </a:solidFill>
              </a:rPr>
              <a:t>刀具損耗程度無法預知，導致不良品之產生或重工時間增加。</a:t>
            </a:r>
          </a:p>
          <a:p>
            <a:pPr marL="342900" indent="-342900">
              <a:buFont typeface="Arial" panose="020B0604020202020204" pitchFamily="34" charset="0"/>
              <a:buChar char="•"/>
            </a:pPr>
            <a:r>
              <a:rPr lang="zh-TW" altLang="en-US" b="1" u="sng" dirty="0">
                <a:solidFill>
                  <a:srgbClr val="0033CC"/>
                </a:solidFill>
              </a:rPr>
              <a:t>人力取得不易、工時使用率低</a:t>
            </a:r>
            <a:r>
              <a:rPr lang="zh-TW" altLang="en-US" dirty="0">
                <a:solidFill>
                  <a:schemeClr val="tx1"/>
                </a:solidFill>
              </a:rPr>
              <a:t>，無人在崗被迫停機。</a:t>
            </a:r>
          </a:p>
        </p:txBody>
      </p:sp>
      <p:sp>
        <p:nvSpPr>
          <p:cNvPr id="128" name="矩形 127"/>
          <p:cNvSpPr/>
          <p:nvPr/>
        </p:nvSpPr>
        <p:spPr>
          <a:xfrm>
            <a:off x="8028160" y="4506446"/>
            <a:ext cx="1652103" cy="6993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tx1"/>
                </a:solidFill>
              </a:rPr>
              <a:t>不良率高</a:t>
            </a:r>
            <a:endParaRPr lang="en-US" altLang="zh-TW" sz="1400" b="1" dirty="0">
              <a:solidFill>
                <a:schemeClr val="tx1"/>
              </a:solidFill>
            </a:endParaRPr>
          </a:p>
          <a:p>
            <a:pPr algn="ctr"/>
            <a:r>
              <a:rPr lang="zh-TW" altLang="en-US" sz="1400" b="1" dirty="0">
                <a:solidFill>
                  <a:schemeClr val="tx1"/>
                </a:solidFill>
              </a:rPr>
              <a:t>重工導致原料浪費</a:t>
            </a:r>
          </a:p>
        </p:txBody>
      </p:sp>
      <p:sp>
        <p:nvSpPr>
          <p:cNvPr id="113" name="矩形 112"/>
          <p:cNvSpPr/>
          <p:nvPr/>
        </p:nvSpPr>
        <p:spPr>
          <a:xfrm rot="20717984">
            <a:off x="1553425" y="696392"/>
            <a:ext cx="1348572" cy="35377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AS IS</a:t>
            </a:r>
            <a:endParaRPr lang="zh-TW" altLang="en-US" dirty="0"/>
          </a:p>
        </p:txBody>
      </p:sp>
      <p:grpSp>
        <p:nvGrpSpPr>
          <p:cNvPr id="131" name="群組 130"/>
          <p:cNvGrpSpPr/>
          <p:nvPr/>
        </p:nvGrpSpPr>
        <p:grpSpPr>
          <a:xfrm>
            <a:off x="3901392" y="2566856"/>
            <a:ext cx="710678" cy="495301"/>
            <a:chOff x="-1935548" y="2550930"/>
            <a:chExt cx="710678" cy="495301"/>
          </a:xfrm>
        </p:grpSpPr>
        <p:pic>
          <p:nvPicPr>
            <p:cNvPr id="115" name="圖片 114"/>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841201" y="2550930"/>
              <a:ext cx="528103" cy="369406"/>
            </a:xfrm>
            <a:prstGeom prst="rect">
              <a:avLst/>
            </a:prstGeom>
          </p:spPr>
        </p:pic>
        <p:sp>
          <p:nvSpPr>
            <p:cNvPr id="119" name="矩形 118"/>
            <p:cNvSpPr/>
            <p:nvPr/>
          </p:nvSpPr>
          <p:spPr>
            <a:xfrm>
              <a:off x="-1935548" y="2836259"/>
              <a:ext cx="710678" cy="209972"/>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TW" altLang="en-US" sz="1200" dirty="0">
                  <a:solidFill>
                    <a:schemeClr val="tx1"/>
                  </a:solidFill>
                </a:rPr>
                <a:t>物流塞港</a:t>
              </a:r>
            </a:p>
          </p:txBody>
        </p:sp>
      </p:grpSp>
      <p:grpSp>
        <p:nvGrpSpPr>
          <p:cNvPr id="132" name="群組 131"/>
          <p:cNvGrpSpPr/>
          <p:nvPr/>
        </p:nvGrpSpPr>
        <p:grpSpPr>
          <a:xfrm>
            <a:off x="4482435" y="2556886"/>
            <a:ext cx="839399" cy="495789"/>
            <a:chOff x="-1346712" y="2548754"/>
            <a:chExt cx="839399" cy="495789"/>
          </a:xfrm>
        </p:grpSpPr>
        <p:pic>
          <p:nvPicPr>
            <p:cNvPr id="114" name="圖片 11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177191" y="2548754"/>
              <a:ext cx="506305" cy="379730"/>
            </a:xfrm>
            <a:prstGeom prst="rect">
              <a:avLst/>
            </a:prstGeom>
          </p:spPr>
        </p:pic>
        <p:sp>
          <p:nvSpPr>
            <p:cNvPr id="120" name="矩形 119"/>
            <p:cNvSpPr/>
            <p:nvPr/>
          </p:nvSpPr>
          <p:spPr>
            <a:xfrm>
              <a:off x="-1346712" y="2856516"/>
              <a:ext cx="839399" cy="188027"/>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TW" altLang="en-US" sz="1200" dirty="0">
                  <a:solidFill>
                    <a:schemeClr val="tx1"/>
                  </a:solidFill>
                </a:rPr>
                <a:t>烏俄戰爭</a:t>
              </a:r>
            </a:p>
          </p:txBody>
        </p:sp>
      </p:grpSp>
      <p:pic>
        <p:nvPicPr>
          <p:cNvPr id="133" name="Picture 2" descr="ç¸éåç"/>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9480557" y="986326"/>
            <a:ext cx="838463" cy="52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 name="Picture 4" descr="\\Ntsvr\全公司共用\22202\政府輔助案申請資料\照片\IMG_9735.jpg"/>
          <p:cNvPicPr>
            <a:picLocks noChangeAspect="1" noChangeArrowheads="1"/>
          </p:cNvPicPr>
          <p:nvPr/>
        </p:nvPicPr>
        <p:blipFill>
          <a:blip r:embed="rId23" cstate="print">
            <a:extLst>
              <a:ext uri="{28A0092B-C50C-407E-A947-70E740481C1C}">
                <a14:useLocalDpi xmlns:a14="http://schemas.microsoft.com/office/drawing/2010/main" val="0"/>
              </a:ext>
            </a:extLst>
          </a:blip>
          <a:srcRect r="9790"/>
          <a:stretch>
            <a:fillRect/>
          </a:stretch>
        </p:blipFill>
        <p:spPr bwMode="auto">
          <a:xfrm>
            <a:off x="9483650" y="2001440"/>
            <a:ext cx="844416" cy="525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 name="圖片 9"/>
          <p:cNvPicPr>
            <a:picLocks noChangeAspect="1" noChangeArrowheads="1"/>
          </p:cNvPicPr>
          <p:nvPr/>
        </p:nvPicPr>
        <p:blipFill>
          <a:blip r:embed="rId24" cstate="print">
            <a:extLst>
              <a:ext uri="{28A0092B-C50C-407E-A947-70E740481C1C}">
                <a14:useLocalDpi xmlns:a14="http://schemas.microsoft.com/office/drawing/2010/main" val="0"/>
              </a:ext>
            </a:extLst>
          </a:blip>
          <a:srcRect r="3410"/>
          <a:stretch>
            <a:fillRect/>
          </a:stretch>
        </p:blipFill>
        <p:spPr bwMode="auto">
          <a:xfrm>
            <a:off x="9483650" y="1490491"/>
            <a:ext cx="839210" cy="522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5877049" y="6572163"/>
            <a:ext cx="595035" cy="338554"/>
          </a:xfrm>
          <a:prstGeom prst="rect">
            <a:avLst/>
          </a:prstGeom>
        </p:spPr>
        <p:txBody>
          <a:bodyPr wrap="none">
            <a:spAutoFit/>
          </a:bodyPr>
          <a:lstStyle/>
          <a:p>
            <a:r>
              <a:rPr lang="zh-TW" altLang="en-US" sz="1600" b="1" dirty="0">
                <a:solidFill>
                  <a:schemeClr val="bg1">
                    <a:lumMod val="50000"/>
                  </a:schemeClr>
                </a:solidFill>
                <a:latin typeface="+mn-ea"/>
              </a:rPr>
              <a:t>耗料</a:t>
            </a:r>
            <a:endParaRPr lang="zh-TW" altLang="en-US" sz="1600" dirty="0">
              <a:solidFill>
                <a:schemeClr val="bg1">
                  <a:lumMod val="50000"/>
                </a:schemeClr>
              </a:solidFill>
              <a:latin typeface="+mn-ea"/>
            </a:endParaRPr>
          </a:p>
        </p:txBody>
      </p:sp>
    </p:spTree>
    <p:extLst>
      <p:ext uri="{BB962C8B-B14F-4D97-AF65-F5344CB8AC3E}">
        <p14:creationId xmlns:p14="http://schemas.microsoft.com/office/powerpoint/2010/main" val="29376309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圓角矩形 74"/>
          <p:cNvSpPr/>
          <p:nvPr/>
        </p:nvSpPr>
        <p:spPr>
          <a:xfrm>
            <a:off x="3018753" y="5027824"/>
            <a:ext cx="5817498" cy="1480600"/>
          </a:xfrm>
          <a:prstGeom prst="roundRect">
            <a:avLst/>
          </a:prstGeom>
          <a:solidFill>
            <a:schemeClr val="accent4">
              <a:lumMod val="40000"/>
              <a:lumOff val="60000"/>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4" name="圖片 13"/>
          <p:cNvPicPr>
            <a:picLocks noChangeAspect="1" noChangeArrowheads="1"/>
          </p:cNvPicPr>
          <p:nvPr/>
        </p:nvPicPr>
        <p:blipFill>
          <a:blip r:embed="rId2" cstate="screen"/>
          <a:srcRect/>
          <a:stretch>
            <a:fillRect/>
          </a:stretch>
        </p:blipFill>
        <p:spPr bwMode="auto">
          <a:xfrm>
            <a:off x="3209293" y="5224047"/>
            <a:ext cx="905240" cy="6341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圖片 14"/>
          <p:cNvPicPr>
            <a:picLocks noChangeAspect="1" noChangeArrowheads="1"/>
          </p:cNvPicPr>
          <p:nvPr/>
        </p:nvPicPr>
        <p:blipFill>
          <a:blip r:embed="rId3" cstate="screen"/>
          <a:srcRect/>
          <a:stretch>
            <a:fillRect/>
          </a:stretch>
        </p:blipFill>
        <p:spPr bwMode="auto">
          <a:xfrm>
            <a:off x="4404102" y="5227170"/>
            <a:ext cx="927765" cy="6341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圖片 15"/>
          <p:cNvPicPr>
            <a:picLocks noChangeAspect="1" noChangeArrowheads="1"/>
          </p:cNvPicPr>
          <p:nvPr/>
        </p:nvPicPr>
        <p:blipFill>
          <a:blip r:embed="rId4" cstate="screen"/>
          <a:srcRect/>
          <a:stretch>
            <a:fillRect/>
          </a:stretch>
        </p:blipFill>
        <p:spPr bwMode="auto">
          <a:xfrm rot="5400000">
            <a:off x="5718841" y="5144938"/>
            <a:ext cx="671435" cy="8599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圖片 16"/>
          <p:cNvPicPr>
            <a:picLocks noChangeAspect="1" noChangeArrowheads="1"/>
          </p:cNvPicPr>
          <p:nvPr/>
        </p:nvPicPr>
        <p:blipFill>
          <a:blip r:embed="rId5" cstate="screen"/>
          <a:srcRect/>
          <a:stretch>
            <a:fillRect/>
          </a:stretch>
        </p:blipFill>
        <p:spPr bwMode="auto">
          <a:xfrm>
            <a:off x="6749639" y="5214344"/>
            <a:ext cx="845152" cy="6447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圖片 17"/>
          <p:cNvPicPr>
            <a:picLocks noChangeAspect="1" noChangeArrowheads="1"/>
          </p:cNvPicPr>
          <p:nvPr/>
        </p:nvPicPr>
        <p:blipFill>
          <a:blip r:embed="rId6" cstate="screen"/>
          <a:srcRect/>
          <a:stretch>
            <a:fillRect/>
          </a:stretch>
        </p:blipFill>
        <p:spPr bwMode="auto">
          <a:xfrm rot="5400000">
            <a:off x="7956481" y="5115477"/>
            <a:ext cx="653536" cy="8512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圖片 18"/>
          <p:cNvPicPr>
            <a:picLocks noChangeAspect="1" noChangeArrowheads="1"/>
          </p:cNvPicPr>
          <p:nvPr/>
        </p:nvPicPr>
        <p:blipFill>
          <a:blip r:embed="rId7" cstate="screen"/>
          <a:srcRect/>
          <a:stretch>
            <a:fillRect/>
          </a:stretch>
        </p:blipFill>
        <p:spPr bwMode="auto">
          <a:xfrm>
            <a:off x="1881889" y="5227813"/>
            <a:ext cx="886745" cy="6303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圓角矩形 2"/>
          <p:cNvSpPr/>
          <p:nvPr/>
        </p:nvSpPr>
        <p:spPr>
          <a:xfrm>
            <a:off x="3200319" y="5851912"/>
            <a:ext cx="930966" cy="246491"/>
          </a:xfrm>
          <a:prstGeom prst="roundRect">
            <a:avLst/>
          </a:prstGeom>
          <a:solidFill>
            <a:schemeClr val="dk1">
              <a:alpha val="3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1600" b="1" dirty="0">
                <a:latin typeface="微軟正黑體" panose="020B0604030504040204" pitchFamily="34" charset="-120"/>
                <a:ea typeface="微軟正黑體" panose="020B0604030504040204" pitchFamily="34" charset="-120"/>
              </a:rPr>
              <a:t>裁管機</a:t>
            </a:r>
          </a:p>
        </p:txBody>
      </p:sp>
      <p:sp>
        <p:nvSpPr>
          <p:cNvPr id="20" name="圓角矩形 19"/>
          <p:cNvSpPr/>
          <p:nvPr/>
        </p:nvSpPr>
        <p:spPr>
          <a:xfrm>
            <a:off x="4412974" y="5851912"/>
            <a:ext cx="933737" cy="246491"/>
          </a:xfrm>
          <a:prstGeom prst="roundRect">
            <a:avLst/>
          </a:prstGeom>
          <a:solidFill>
            <a:schemeClr val="dk1">
              <a:alpha val="3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1600" b="1" dirty="0">
                <a:latin typeface="微軟正黑體" panose="020B0604030504040204" pitchFamily="34" charset="-120"/>
                <a:ea typeface="微軟正黑體" panose="020B0604030504040204" pitchFamily="34" charset="-120"/>
              </a:rPr>
              <a:t>倒角機</a:t>
            </a:r>
          </a:p>
        </p:txBody>
      </p:sp>
      <p:sp>
        <p:nvSpPr>
          <p:cNvPr id="21" name="圓角矩形 20"/>
          <p:cNvSpPr/>
          <p:nvPr/>
        </p:nvSpPr>
        <p:spPr>
          <a:xfrm>
            <a:off x="5640345" y="5869939"/>
            <a:ext cx="840464" cy="246491"/>
          </a:xfrm>
          <a:prstGeom prst="roundRect">
            <a:avLst/>
          </a:prstGeom>
          <a:solidFill>
            <a:schemeClr val="dk1">
              <a:alpha val="30000"/>
            </a:schemeClr>
          </a:solidFill>
          <a:ln>
            <a:noFill/>
          </a:ln>
        </p:spPr>
        <p:style>
          <a:lnRef idx="0">
            <a:scrgbClr r="0" g="0" b="0"/>
          </a:lnRef>
          <a:fillRef idx="0">
            <a:scrgbClr r="0" g="0" b="0"/>
          </a:fillRef>
          <a:effectRef idx="0">
            <a:scrgbClr r="0" g="0" b="0"/>
          </a:effectRef>
          <a:fontRef idx="minor">
            <a:schemeClr val="lt1"/>
          </a:fontRef>
        </p:style>
        <p:txBody>
          <a:bodyPr lIns="0" rIns="0" rtlCol="0" anchor="ctr"/>
          <a:lstStyle/>
          <a:p>
            <a:pPr algn="ctr"/>
            <a:r>
              <a:rPr lang="zh-TW" altLang="en-US" sz="1600" b="1" dirty="0">
                <a:latin typeface="微軟正黑體" panose="020B0604030504040204" pitchFamily="34" charset="-120"/>
                <a:ea typeface="微軟正黑體" panose="020B0604030504040204" pitchFamily="34" charset="-120"/>
              </a:rPr>
              <a:t>滾溝機</a:t>
            </a:r>
          </a:p>
        </p:txBody>
      </p:sp>
      <p:sp>
        <p:nvSpPr>
          <p:cNvPr id="22" name="圓角矩形 21"/>
          <p:cNvSpPr/>
          <p:nvPr/>
        </p:nvSpPr>
        <p:spPr>
          <a:xfrm>
            <a:off x="6760412" y="5851911"/>
            <a:ext cx="823606" cy="264518"/>
          </a:xfrm>
          <a:prstGeom prst="roundRect">
            <a:avLst/>
          </a:prstGeom>
          <a:solidFill>
            <a:schemeClr val="dk1">
              <a:alpha val="30000"/>
            </a:schemeClr>
          </a:solidFill>
          <a:ln>
            <a:noFill/>
          </a:ln>
        </p:spPr>
        <p:style>
          <a:lnRef idx="0">
            <a:scrgbClr r="0" g="0" b="0"/>
          </a:lnRef>
          <a:fillRef idx="0">
            <a:scrgbClr r="0" g="0" b="0"/>
          </a:fillRef>
          <a:effectRef idx="0">
            <a:scrgbClr r="0" g="0" b="0"/>
          </a:effectRef>
          <a:fontRef idx="minor">
            <a:schemeClr val="lt1"/>
          </a:fontRef>
        </p:style>
        <p:txBody>
          <a:bodyPr lIns="0" rIns="0" rtlCol="0" anchor="ctr"/>
          <a:lstStyle/>
          <a:p>
            <a:pPr algn="ctr"/>
            <a:r>
              <a:rPr lang="zh-TW" altLang="en-US" sz="1600" b="1" dirty="0">
                <a:latin typeface="微軟正黑體" panose="020B0604030504040204" pitchFamily="34" charset="-120"/>
                <a:ea typeface="微軟正黑體" panose="020B0604030504040204" pitchFamily="34" charset="-120"/>
              </a:rPr>
              <a:t>攻牙機</a:t>
            </a:r>
          </a:p>
        </p:txBody>
      </p:sp>
      <p:sp>
        <p:nvSpPr>
          <p:cNvPr id="23" name="圓角矩形 22"/>
          <p:cNvSpPr/>
          <p:nvPr/>
        </p:nvSpPr>
        <p:spPr>
          <a:xfrm>
            <a:off x="7857614" y="5850143"/>
            <a:ext cx="851273" cy="246491"/>
          </a:xfrm>
          <a:prstGeom prst="roundRect">
            <a:avLst/>
          </a:prstGeom>
          <a:solidFill>
            <a:schemeClr val="dk1">
              <a:alpha val="30000"/>
            </a:schemeClr>
          </a:solidFill>
          <a:ln>
            <a:noFill/>
          </a:ln>
        </p:spPr>
        <p:style>
          <a:lnRef idx="0">
            <a:scrgbClr r="0" g="0" b="0"/>
          </a:lnRef>
          <a:fillRef idx="0">
            <a:scrgbClr r="0" g="0" b="0"/>
          </a:fillRef>
          <a:effectRef idx="0">
            <a:scrgbClr r="0" g="0" b="0"/>
          </a:effectRef>
          <a:fontRef idx="minor">
            <a:schemeClr val="lt1"/>
          </a:fontRef>
        </p:style>
        <p:txBody>
          <a:bodyPr lIns="0" rIns="0" rtlCol="0" anchor="ctr"/>
          <a:lstStyle/>
          <a:p>
            <a:pPr algn="ctr"/>
            <a:r>
              <a:rPr lang="zh-TW" altLang="en-US" sz="1600" b="1" dirty="0">
                <a:latin typeface="微軟正黑體" panose="020B0604030504040204" pitchFamily="34" charset="-120"/>
                <a:ea typeface="微軟正黑體" panose="020B0604030504040204" pitchFamily="34" charset="-120"/>
              </a:rPr>
              <a:t>管塞機</a:t>
            </a:r>
          </a:p>
        </p:txBody>
      </p:sp>
      <p:sp>
        <p:nvSpPr>
          <p:cNvPr id="24" name="圓角矩形 23"/>
          <p:cNvSpPr/>
          <p:nvPr/>
        </p:nvSpPr>
        <p:spPr>
          <a:xfrm>
            <a:off x="1881890" y="5851912"/>
            <a:ext cx="916029" cy="246491"/>
          </a:xfrm>
          <a:prstGeom prst="roundRect">
            <a:avLst/>
          </a:prstGeom>
          <a:solidFill>
            <a:schemeClr val="dk1">
              <a:alpha val="3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1600" b="1" dirty="0">
                <a:latin typeface="微軟正黑體" panose="020B0604030504040204" pitchFamily="34" charset="-120"/>
                <a:ea typeface="微軟正黑體" panose="020B0604030504040204" pitchFamily="34" charset="-120"/>
              </a:rPr>
              <a:t>進料</a:t>
            </a:r>
          </a:p>
        </p:txBody>
      </p:sp>
      <p:pic>
        <p:nvPicPr>
          <p:cNvPr id="27" name="圖片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429836" y="2283181"/>
            <a:ext cx="599888" cy="599888"/>
          </a:xfrm>
          <a:prstGeom prst="rect">
            <a:avLst/>
          </a:prstGeom>
        </p:spPr>
      </p:pic>
      <p:pic>
        <p:nvPicPr>
          <p:cNvPr id="29" name="圖片 28"/>
          <p:cNvPicPr>
            <a:picLocks noChangeAspect="1"/>
          </p:cNvPicPr>
          <p:nvPr/>
        </p:nvPicPr>
        <p:blipFill rotWithShape="1">
          <a:blip r:embed="rId9" cstate="print">
            <a:extLst>
              <a:ext uri="{28A0092B-C50C-407E-A947-70E740481C1C}">
                <a14:useLocalDpi xmlns:a14="http://schemas.microsoft.com/office/drawing/2010/main" val="0"/>
              </a:ext>
            </a:extLst>
          </a:blip>
          <a:srcRect l="13516" t="10028" r="13069" b="9107"/>
          <a:stretch>
            <a:fillRect/>
          </a:stretch>
        </p:blipFill>
        <p:spPr>
          <a:xfrm>
            <a:off x="7640808" y="2324075"/>
            <a:ext cx="471099" cy="476675"/>
          </a:xfrm>
          <a:prstGeom prst="rect">
            <a:avLst/>
          </a:prstGeom>
        </p:spPr>
      </p:pic>
      <p:sp>
        <p:nvSpPr>
          <p:cNvPr id="38" name="圓角矩形 37"/>
          <p:cNvSpPr/>
          <p:nvPr/>
        </p:nvSpPr>
        <p:spPr>
          <a:xfrm>
            <a:off x="3034894" y="3116898"/>
            <a:ext cx="939560" cy="360000"/>
          </a:xfrm>
          <a:prstGeom prst="roundRect">
            <a:avLst/>
          </a:prstGeom>
          <a:solidFill>
            <a:srgbClr val="FF9900"/>
          </a:solidFill>
        </p:spPr>
        <p:style>
          <a:lnRef idx="0">
            <a:schemeClr val="accent1"/>
          </a:lnRef>
          <a:fillRef idx="3">
            <a:schemeClr val="accent1"/>
          </a:fillRef>
          <a:effectRef idx="3">
            <a:schemeClr val="accent1"/>
          </a:effectRef>
          <a:fontRef idx="minor">
            <a:schemeClr val="lt1"/>
          </a:fontRef>
        </p:style>
        <p:txBody>
          <a:bodyPr lIns="0" rIns="0" rtlCol="0" anchor="ctr"/>
          <a:lstStyle/>
          <a:p>
            <a:pPr algn="ctr"/>
            <a:r>
              <a:rPr lang="zh-TW" altLang="en-US" sz="1600" b="1" dirty="0">
                <a:latin typeface="微軟正黑體" panose="020B0604030504040204" pitchFamily="34" charset="-120"/>
                <a:ea typeface="微軟正黑體" panose="020B0604030504040204" pitchFamily="34" charset="-120"/>
              </a:rPr>
              <a:t>自主補料</a:t>
            </a:r>
            <a:endParaRPr lang="en-US" altLang="zh-TW" sz="1600" b="1" dirty="0">
              <a:latin typeface="微軟正黑體" panose="020B0604030504040204" pitchFamily="34" charset="-120"/>
              <a:ea typeface="微軟正黑體" panose="020B0604030504040204" pitchFamily="34" charset="-120"/>
            </a:endParaRPr>
          </a:p>
          <a:p>
            <a:pPr algn="ctr"/>
            <a:r>
              <a:rPr lang="en-US" altLang="zh-TW" sz="900" b="1" dirty="0">
                <a:latin typeface="微軟正黑體" panose="020B0604030504040204" pitchFamily="34" charset="-120"/>
                <a:ea typeface="微軟正黑體" panose="020B0604030504040204" pitchFamily="34" charset="-120"/>
              </a:rPr>
              <a:t>(</a:t>
            </a:r>
            <a:r>
              <a:rPr lang="zh-TW" altLang="en-US" sz="900" b="1" dirty="0">
                <a:latin typeface="微軟正黑體" panose="020B0604030504040204" pitchFamily="34" charset="-120"/>
                <a:ea typeface="微軟正黑體" panose="020B0604030504040204" pitchFamily="34" charset="-120"/>
              </a:rPr>
              <a:t>資</a:t>
            </a:r>
            <a:r>
              <a:rPr lang="en-US" altLang="zh-TW" sz="900" b="1" dirty="0">
                <a:latin typeface="微軟正黑體" panose="020B0604030504040204" pitchFamily="34" charset="-120"/>
                <a:ea typeface="微軟正黑體" panose="020B0604030504040204" pitchFamily="34" charset="-120"/>
              </a:rPr>
              <a:t>1-1)</a:t>
            </a:r>
            <a:endParaRPr lang="zh-TW" altLang="en-US" sz="900" b="1" dirty="0">
              <a:latin typeface="微軟正黑體" panose="020B0604030504040204" pitchFamily="34" charset="-120"/>
              <a:ea typeface="微軟正黑體" panose="020B0604030504040204" pitchFamily="34" charset="-120"/>
            </a:endParaRPr>
          </a:p>
        </p:txBody>
      </p:sp>
      <p:sp>
        <p:nvSpPr>
          <p:cNvPr id="39" name="圓角矩形 38"/>
          <p:cNvSpPr/>
          <p:nvPr/>
        </p:nvSpPr>
        <p:spPr>
          <a:xfrm>
            <a:off x="3022764" y="3695349"/>
            <a:ext cx="939560" cy="360000"/>
          </a:xfrm>
          <a:prstGeom prst="roundRect">
            <a:avLst/>
          </a:prstGeom>
          <a:solidFill>
            <a:srgbClr val="7030A0"/>
          </a:solidFill>
        </p:spPr>
        <p:style>
          <a:lnRef idx="0">
            <a:schemeClr val="accent1"/>
          </a:lnRef>
          <a:fillRef idx="3">
            <a:schemeClr val="accent1"/>
          </a:fillRef>
          <a:effectRef idx="3">
            <a:schemeClr val="accent1"/>
          </a:effectRef>
          <a:fontRef idx="minor">
            <a:schemeClr val="lt1"/>
          </a:fontRef>
        </p:style>
        <p:txBody>
          <a:bodyPr lIns="0" rIns="0" rtlCol="0" anchor="ctr"/>
          <a:lstStyle/>
          <a:p>
            <a:pPr algn="ctr"/>
            <a:r>
              <a:rPr lang="zh-TW" altLang="en-US" sz="1600" b="1" dirty="0">
                <a:latin typeface="微軟正黑體" panose="020B0604030504040204" pitchFamily="34" charset="-120"/>
                <a:ea typeface="微軟正黑體" panose="020B0604030504040204" pitchFamily="34" charset="-120"/>
              </a:rPr>
              <a:t>智慧排程</a:t>
            </a:r>
            <a:endParaRPr lang="en-US" altLang="zh-TW" sz="1600" b="1" dirty="0">
              <a:latin typeface="微軟正黑體" panose="020B0604030504040204" pitchFamily="34" charset="-120"/>
              <a:ea typeface="微軟正黑體" panose="020B0604030504040204" pitchFamily="34" charset="-120"/>
            </a:endParaRPr>
          </a:p>
          <a:p>
            <a:pPr algn="ctr"/>
            <a:r>
              <a:rPr lang="en-US" altLang="zh-TW" sz="900" b="1" dirty="0">
                <a:latin typeface="微軟正黑體" panose="020B0604030504040204" pitchFamily="34" charset="-120"/>
                <a:ea typeface="微軟正黑體" panose="020B0604030504040204" pitchFamily="34" charset="-120"/>
              </a:rPr>
              <a:t>(</a:t>
            </a:r>
            <a:r>
              <a:rPr lang="zh-TW" altLang="en-US" sz="900" b="1" dirty="0">
                <a:latin typeface="微軟正黑體" panose="020B0604030504040204" pitchFamily="34" charset="-120"/>
                <a:ea typeface="微軟正黑體" panose="020B0604030504040204" pitchFamily="34" charset="-120"/>
              </a:rPr>
              <a:t>金工</a:t>
            </a:r>
            <a:r>
              <a:rPr lang="en-US" altLang="zh-TW" sz="900" b="1" dirty="0">
                <a:latin typeface="微軟正黑體" panose="020B0604030504040204" pitchFamily="34" charset="-120"/>
                <a:ea typeface="微軟正黑體" panose="020B0604030504040204" pitchFamily="34" charset="-120"/>
              </a:rPr>
              <a:t>2-1)</a:t>
            </a:r>
            <a:endParaRPr lang="zh-TW" altLang="en-US" sz="900" b="1" dirty="0">
              <a:latin typeface="微軟正黑體" panose="020B0604030504040204" pitchFamily="34" charset="-120"/>
              <a:ea typeface="微軟正黑體" panose="020B0604030504040204" pitchFamily="34" charset="-120"/>
            </a:endParaRPr>
          </a:p>
        </p:txBody>
      </p:sp>
      <p:sp>
        <p:nvSpPr>
          <p:cNvPr id="40" name="圓角矩形 39"/>
          <p:cNvSpPr/>
          <p:nvPr/>
        </p:nvSpPr>
        <p:spPr>
          <a:xfrm>
            <a:off x="7244672" y="2789059"/>
            <a:ext cx="939560" cy="360000"/>
          </a:xfrm>
          <a:prstGeom prst="roundRect">
            <a:avLst/>
          </a:prstGeom>
        </p:spPr>
        <p:style>
          <a:lnRef idx="0">
            <a:schemeClr val="accent1"/>
          </a:lnRef>
          <a:fillRef idx="3">
            <a:schemeClr val="accent1"/>
          </a:fillRef>
          <a:effectRef idx="3">
            <a:schemeClr val="accent1"/>
          </a:effectRef>
          <a:fontRef idx="minor">
            <a:schemeClr val="lt1"/>
          </a:fontRef>
        </p:style>
        <p:txBody>
          <a:bodyPr lIns="0" rIns="0" rtlCol="0" anchor="ctr"/>
          <a:lstStyle/>
          <a:p>
            <a:pPr algn="ctr"/>
            <a:r>
              <a:rPr lang="zh-TW" altLang="en-US" sz="1600" b="1" dirty="0">
                <a:latin typeface="微軟正黑體" panose="020B0604030504040204" pitchFamily="34" charset="-120"/>
                <a:ea typeface="微軟正黑體" panose="020B0604030504040204" pitchFamily="34" charset="-120"/>
              </a:rPr>
              <a:t>供應鏈</a:t>
            </a:r>
            <a:endParaRPr lang="en-US" altLang="zh-TW" sz="1600" b="1" dirty="0">
              <a:latin typeface="微軟正黑體" panose="020B0604030504040204" pitchFamily="34" charset="-120"/>
              <a:ea typeface="微軟正黑體" panose="020B0604030504040204" pitchFamily="34" charset="-120"/>
            </a:endParaRPr>
          </a:p>
          <a:p>
            <a:pPr algn="ctr"/>
            <a:r>
              <a:rPr lang="en-US" altLang="zh-TW" sz="900" b="1" dirty="0">
                <a:latin typeface="微軟正黑體" panose="020B0604030504040204" pitchFamily="34" charset="-120"/>
                <a:ea typeface="微軟正黑體" panose="020B0604030504040204" pitchFamily="34" charset="-120"/>
              </a:rPr>
              <a:t>(</a:t>
            </a:r>
            <a:r>
              <a:rPr lang="zh-TW" altLang="en-US" sz="900" b="1" dirty="0">
                <a:latin typeface="微軟正黑體" panose="020B0604030504040204" pitchFamily="34" charset="-120"/>
                <a:ea typeface="微軟正黑體" panose="020B0604030504040204" pitchFamily="34" charset="-120"/>
              </a:rPr>
              <a:t>金工</a:t>
            </a:r>
            <a:r>
              <a:rPr lang="en-US" altLang="zh-TW" sz="900" b="1" dirty="0">
                <a:latin typeface="微軟正黑體" panose="020B0604030504040204" pitchFamily="34" charset="-120"/>
                <a:ea typeface="微軟正黑體" panose="020B0604030504040204" pitchFamily="34" charset="-120"/>
              </a:rPr>
              <a:t>1-2)</a:t>
            </a:r>
            <a:endParaRPr lang="zh-TW" altLang="en-US" sz="900" b="1" dirty="0">
              <a:latin typeface="微軟正黑體" panose="020B0604030504040204" pitchFamily="34" charset="-120"/>
              <a:ea typeface="微軟正黑體" panose="020B0604030504040204" pitchFamily="34" charset="-120"/>
            </a:endParaRPr>
          </a:p>
        </p:txBody>
      </p:sp>
      <p:sp>
        <p:nvSpPr>
          <p:cNvPr id="41" name="圓角矩形 40"/>
          <p:cNvSpPr/>
          <p:nvPr/>
        </p:nvSpPr>
        <p:spPr>
          <a:xfrm>
            <a:off x="3200319" y="6175422"/>
            <a:ext cx="3275107" cy="246491"/>
          </a:xfrm>
          <a:prstGeom prst="roundRect">
            <a:avLst/>
          </a:prstGeom>
          <a:solidFill>
            <a:srgbClr val="F83003"/>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AMR</a:t>
            </a:r>
            <a:r>
              <a:rPr lang="en-US" altLang="zh-TW" sz="900" b="1" dirty="0">
                <a:latin typeface="微軟正黑體" panose="020B0604030504040204" pitchFamily="34" charset="-120"/>
                <a:ea typeface="微軟正黑體" panose="020B0604030504040204" pitchFamily="34" charset="-120"/>
              </a:rPr>
              <a:t>(</a:t>
            </a:r>
            <a:r>
              <a:rPr lang="zh-TW" altLang="en-US" sz="900" b="1" dirty="0">
                <a:latin typeface="微軟正黑體" panose="020B0604030504040204" pitchFamily="34" charset="-120"/>
                <a:ea typeface="微軟正黑體" panose="020B0604030504040204" pitchFamily="34" charset="-120"/>
              </a:rPr>
              <a:t>工</a:t>
            </a:r>
            <a:r>
              <a:rPr lang="en-US" altLang="zh-TW" sz="900" b="1" dirty="0">
                <a:latin typeface="微軟正黑體" panose="020B0604030504040204" pitchFamily="34" charset="-120"/>
                <a:ea typeface="微軟正黑體" panose="020B0604030504040204" pitchFamily="34" charset="-120"/>
              </a:rPr>
              <a:t>1-3)</a:t>
            </a:r>
            <a:endParaRPr lang="zh-TW" altLang="en-US" sz="900" b="1" dirty="0">
              <a:latin typeface="微軟正黑體" panose="020B0604030504040204" pitchFamily="34" charset="-120"/>
              <a:ea typeface="微軟正黑體" panose="020B0604030504040204" pitchFamily="34" charset="-120"/>
            </a:endParaRPr>
          </a:p>
        </p:txBody>
      </p:sp>
      <p:sp>
        <p:nvSpPr>
          <p:cNvPr id="42" name="圓角矩形 41"/>
          <p:cNvSpPr/>
          <p:nvPr/>
        </p:nvSpPr>
        <p:spPr>
          <a:xfrm>
            <a:off x="3204156" y="4728917"/>
            <a:ext cx="939560" cy="360000"/>
          </a:xfrm>
          <a:prstGeom prst="roundRect">
            <a:avLst/>
          </a:prstGeom>
          <a:solidFill>
            <a:srgbClr val="00B050"/>
          </a:solidFill>
        </p:spPr>
        <p:style>
          <a:lnRef idx="0">
            <a:schemeClr val="accent1"/>
          </a:lnRef>
          <a:fillRef idx="3">
            <a:schemeClr val="accent1"/>
          </a:fillRef>
          <a:effectRef idx="3">
            <a:schemeClr val="accent1"/>
          </a:effectRef>
          <a:fontRef idx="minor">
            <a:schemeClr val="lt1"/>
          </a:fontRef>
        </p:style>
        <p:txBody>
          <a:bodyPr lIns="0" rIns="0" rtlCol="0" anchor="ctr"/>
          <a:lstStyle/>
          <a:p>
            <a:pPr algn="ctr"/>
            <a:r>
              <a:rPr lang="zh-TW" altLang="en-US" sz="1600" b="1" dirty="0">
                <a:latin typeface="微軟正黑體" panose="020B0604030504040204" pitchFamily="34" charset="-120"/>
                <a:ea typeface="微軟正黑體" panose="020B0604030504040204" pitchFamily="34" charset="-120"/>
              </a:rPr>
              <a:t>刀具診斷</a:t>
            </a:r>
            <a:endParaRPr lang="en-US" altLang="zh-TW" sz="1600" b="1" dirty="0">
              <a:latin typeface="微軟正黑體" panose="020B0604030504040204" pitchFamily="34" charset="-120"/>
              <a:ea typeface="微軟正黑體" panose="020B0604030504040204" pitchFamily="34" charset="-120"/>
            </a:endParaRPr>
          </a:p>
          <a:p>
            <a:pPr algn="ctr"/>
            <a:r>
              <a:rPr lang="en-US" altLang="zh-TW" sz="900" b="1" dirty="0">
                <a:latin typeface="微軟正黑體" panose="020B0604030504040204" pitchFamily="34" charset="-120"/>
                <a:ea typeface="微軟正黑體" panose="020B0604030504040204" pitchFamily="34" charset="-120"/>
              </a:rPr>
              <a:t>(</a:t>
            </a:r>
            <a:r>
              <a:rPr lang="zh-TW" altLang="en-US" sz="900" b="1" dirty="0">
                <a:latin typeface="微軟正黑體" panose="020B0604030504040204" pitchFamily="34" charset="-120"/>
                <a:ea typeface="微軟正黑體" panose="020B0604030504040204" pitchFamily="34" charset="-120"/>
              </a:rPr>
              <a:t>資</a:t>
            </a:r>
            <a:r>
              <a:rPr lang="en-US" altLang="zh-TW" sz="900" b="1" dirty="0">
                <a:latin typeface="微軟正黑體" panose="020B0604030504040204" pitchFamily="34" charset="-120"/>
                <a:ea typeface="微軟正黑體" panose="020B0604030504040204" pitchFamily="34" charset="-120"/>
              </a:rPr>
              <a:t>2-2)</a:t>
            </a:r>
            <a:endParaRPr lang="zh-TW" altLang="en-US" sz="900" b="1" dirty="0">
              <a:latin typeface="微軟正黑體" panose="020B0604030504040204" pitchFamily="34" charset="-120"/>
              <a:ea typeface="微軟正黑體" panose="020B0604030504040204" pitchFamily="34" charset="-120"/>
            </a:endParaRPr>
          </a:p>
        </p:txBody>
      </p:sp>
      <p:sp>
        <p:nvSpPr>
          <p:cNvPr id="43" name="圓角矩形 42"/>
          <p:cNvSpPr/>
          <p:nvPr/>
        </p:nvSpPr>
        <p:spPr>
          <a:xfrm>
            <a:off x="4584154" y="4324972"/>
            <a:ext cx="1867711" cy="400173"/>
          </a:xfrm>
          <a:prstGeom prst="roundRect">
            <a:avLst/>
          </a:prstGeom>
          <a:solidFill>
            <a:schemeClr val="bg1">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sz="1600" b="1" dirty="0">
                <a:latin typeface="微軟正黑體" panose="020B0604030504040204" pitchFamily="34" charset="-120"/>
                <a:ea typeface="微軟正黑體" panose="020B0604030504040204" pitchFamily="34" charset="-120"/>
              </a:rPr>
              <a:t>IOT Server</a:t>
            </a:r>
          </a:p>
          <a:p>
            <a:pPr algn="ctr"/>
            <a:r>
              <a:rPr lang="en-US" altLang="zh-TW" sz="900" b="1" dirty="0">
                <a:latin typeface="微軟正黑體" panose="020B0604030504040204" pitchFamily="34" charset="-120"/>
                <a:ea typeface="微軟正黑體" panose="020B0604030504040204" pitchFamily="34" charset="-120"/>
              </a:rPr>
              <a:t>(</a:t>
            </a:r>
            <a:r>
              <a:rPr lang="zh-TW" altLang="en-US" sz="900" b="1" dirty="0">
                <a:latin typeface="微軟正黑體" panose="020B0604030504040204" pitchFamily="34" charset="-120"/>
                <a:ea typeface="微軟正黑體" panose="020B0604030504040204" pitchFamily="34" charset="-120"/>
              </a:rPr>
              <a:t>資策會</a:t>
            </a:r>
            <a:r>
              <a:rPr lang="en-US" altLang="zh-TW" sz="900" b="1" dirty="0">
                <a:latin typeface="微軟正黑體" panose="020B0604030504040204" pitchFamily="34" charset="-120"/>
                <a:ea typeface="微軟正黑體" panose="020B0604030504040204" pitchFamily="34" charset="-120"/>
              </a:rPr>
              <a:t>+</a:t>
            </a:r>
            <a:r>
              <a:rPr lang="zh-TW" altLang="en-US" sz="900" b="1" dirty="0">
                <a:latin typeface="微軟正黑體" panose="020B0604030504040204" pitchFamily="34" charset="-120"/>
                <a:ea typeface="微軟正黑體" panose="020B0604030504040204" pitchFamily="34" charset="-120"/>
              </a:rPr>
              <a:t>智炬</a:t>
            </a:r>
            <a:r>
              <a:rPr lang="en-US" altLang="zh-TW" sz="900" b="1" dirty="0">
                <a:latin typeface="微軟正黑體" panose="020B0604030504040204" pitchFamily="34" charset="-120"/>
                <a:ea typeface="微軟正黑體" panose="020B0604030504040204" pitchFamily="34" charset="-120"/>
              </a:rPr>
              <a:t>)</a:t>
            </a:r>
            <a:endParaRPr lang="zh-TW" altLang="en-US" sz="900" b="1" dirty="0">
              <a:latin typeface="微軟正黑體" panose="020B0604030504040204" pitchFamily="34" charset="-120"/>
              <a:ea typeface="微軟正黑體" panose="020B0604030504040204" pitchFamily="34" charset="-120"/>
            </a:endParaRPr>
          </a:p>
        </p:txBody>
      </p:sp>
      <p:sp>
        <p:nvSpPr>
          <p:cNvPr id="44" name="圓角矩形 43"/>
          <p:cNvSpPr/>
          <p:nvPr/>
        </p:nvSpPr>
        <p:spPr>
          <a:xfrm>
            <a:off x="4852003" y="2735135"/>
            <a:ext cx="1338309" cy="401503"/>
          </a:xfrm>
          <a:prstGeom prst="roundRect">
            <a:avLst/>
          </a:prstGeom>
          <a:solidFill>
            <a:schemeClr val="bg1">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sz="1600" b="1" dirty="0">
                <a:latin typeface="微軟正黑體" panose="020B0604030504040204" pitchFamily="34" charset="-120"/>
                <a:ea typeface="微軟正黑體" panose="020B0604030504040204" pitchFamily="34" charset="-120"/>
              </a:rPr>
              <a:t>ERP</a:t>
            </a:r>
          </a:p>
        </p:txBody>
      </p:sp>
      <p:sp>
        <p:nvSpPr>
          <p:cNvPr id="45" name="圓角矩形 44"/>
          <p:cNvSpPr/>
          <p:nvPr/>
        </p:nvSpPr>
        <p:spPr>
          <a:xfrm>
            <a:off x="7696004" y="3579923"/>
            <a:ext cx="1185748" cy="360000"/>
          </a:xfrm>
          <a:prstGeom prst="roundRect">
            <a:avLst/>
          </a:prstGeom>
          <a:solidFill>
            <a:schemeClr val="bg1">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TW" altLang="en-US" sz="1600" b="1" dirty="0">
                <a:latin typeface="微軟正黑體" panose="020B0604030504040204" pitchFamily="34" charset="-120"/>
                <a:ea typeface="微軟正黑體" panose="020B0604030504040204" pitchFamily="34" charset="-120"/>
              </a:rPr>
              <a:t>智慧戰情</a:t>
            </a:r>
            <a:endParaRPr lang="en-US" altLang="zh-TW" sz="1600" b="1" dirty="0">
              <a:latin typeface="微軟正黑體" panose="020B0604030504040204" pitchFamily="34" charset="-120"/>
              <a:ea typeface="微軟正黑體" panose="020B0604030504040204" pitchFamily="34" charset="-120"/>
            </a:endParaRPr>
          </a:p>
        </p:txBody>
      </p:sp>
      <p:cxnSp>
        <p:nvCxnSpPr>
          <p:cNvPr id="88" name="直線單箭頭接點 87"/>
          <p:cNvCxnSpPr>
            <a:stCxn id="38" idx="2"/>
            <a:endCxn id="39" idx="0"/>
          </p:cNvCxnSpPr>
          <p:nvPr/>
        </p:nvCxnSpPr>
        <p:spPr>
          <a:xfrm flipH="1">
            <a:off x="3492544" y="3483309"/>
            <a:ext cx="12131" cy="212040"/>
          </a:xfrm>
          <a:prstGeom prst="straightConnector1">
            <a:avLst/>
          </a:prstGeom>
          <a:ln w="28575">
            <a:solidFill>
              <a:srgbClr val="0070C0"/>
            </a:solidFill>
            <a:prstDash val="sysDot"/>
            <a:headEnd type="none" w="med" len="med"/>
            <a:tailEnd type="arrow" w="med" len="med"/>
          </a:ln>
        </p:spPr>
        <p:style>
          <a:lnRef idx="1">
            <a:schemeClr val="accent6"/>
          </a:lnRef>
          <a:fillRef idx="0">
            <a:schemeClr val="accent6"/>
          </a:fillRef>
          <a:effectRef idx="0">
            <a:schemeClr val="accent6"/>
          </a:effectRef>
          <a:fontRef idx="minor">
            <a:schemeClr val="tx1"/>
          </a:fontRef>
        </p:style>
      </p:cxnSp>
      <p:sp>
        <p:nvSpPr>
          <p:cNvPr id="82" name="圓角矩形 81"/>
          <p:cNvSpPr/>
          <p:nvPr/>
        </p:nvSpPr>
        <p:spPr>
          <a:xfrm>
            <a:off x="9645060" y="5306027"/>
            <a:ext cx="939560" cy="360000"/>
          </a:xfrm>
          <a:prstGeom prst="roundRect">
            <a:avLst/>
          </a:prstGeom>
          <a:solidFill>
            <a:srgbClr val="CC6600"/>
          </a:solidFill>
        </p:spPr>
        <p:style>
          <a:lnRef idx="0">
            <a:schemeClr val="accent1"/>
          </a:lnRef>
          <a:fillRef idx="3">
            <a:schemeClr val="accent1"/>
          </a:fillRef>
          <a:effectRef idx="3">
            <a:schemeClr val="accent1"/>
          </a:effectRef>
          <a:fontRef idx="minor">
            <a:schemeClr val="lt1"/>
          </a:fontRef>
        </p:style>
        <p:txBody>
          <a:bodyPr lIns="0" rIns="0" rtlCol="0" anchor="ctr"/>
          <a:lstStyle/>
          <a:p>
            <a:pPr algn="ctr"/>
            <a:r>
              <a:rPr lang="zh-TW" altLang="en-US" sz="1600" b="1" dirty="0">
                <a:latin typeface="微軟正黑體" panose="020B0604030504040204" pitchFamily="34" charset="-120"/>
                <a:ea typeface="微軟正黑體" panose="020B0604030504040204" pitchFamily="34" charset="-120"/>
              </a:rPr>
              <a:t>自主檢測</a:t>
            </a:r>
            <a:endParaRPr lang="en-US" altLang="zh-TW" sz="1600" b="1" dirty="0">
              <a:latin typeface="微軟正黑體" panose="020B0604030504040204" pitchFamily="34" charset="-120"/>
              <a:ea typeface="微軟正黑體" panose="020B0604030504040204" pitchFamily="34" charset="-120"/>
            </a:endParaRPr>
          </a:p>
          <a:p>
            <a:pPr algn="ctr"/>
            <a:r>
              <a:rPr lang="en-US" altLang="zh-TW" sz="900" b="1" dirty="0">
                <a:latin typeface="微軟正黑體" panose="020B0604030504040204" pitchFamily="34" charset="-120"/>
                <a:ea typeface="微軟正黑體" panose="020B0604030504040204" pitchFamily="34" charset="-120"/>
              </a:rPr>
              <a:t>(</a:t>
            </a:r>
            <a:r>
              <a:rPr lang="zh-TW" altLang="en-US" sz="900" b="1" dirty="0">
                <a:latin typeface="微軟正黑體" panose="020B0604030504040204" pitchFamily="34" charset="-120"/>
                <a:ea typeface="微軟正黑體" panose="020B0604030504040204" pitchFamily="34" charset="-120"/>
              </a:rPr>
              <a:t>資</a:t>
            </a:r>
            <a:r>
              <a:rPr lang="en-US" altLang="zh-TW" sz="900" b="1" dirty="0">
                <a:latin typeface="微軟正黑體" panose="020B0604030504040204" pitchFamily="34" charset="-120"/>
                <a:ea typeface="微軟正黑體" panose="020B0604030504040204" pitchFamily="34" charset="-120"/>
              </a:rPr>
              <a:t>2-3)</a:t>
            </a:r>
            <a:endParaRPr lang="zh-TW" altLang="en-US" sz="900" b="1" dirty="0">
              <a:latin typeface="微軟正黑體" panose="020B0604030504040204" pitchFamily="34" charset="-120"/>
              <a:ea typeface="微軟正黑體" panose="020B0604030504040204" pitchFamily="34" charset="-120"/>
            </a:endParaRPr>
          </a:p>
        </p:txBody>
      </p:sp>
      <p:pic>
        <p:nvPicPr>
          <p:cNvPr id="79" name="圖片 78"/>
          <p:cNvPicPr>
            <a:picLocks noChangeAspect="1"/>
          </p:cNvPicPr>
          <p:nvPr/>
        </p:nvPicPr>
        <p:blipFill>
          <a:blip r:embed="rId10"/>
          <a:stretch>
            <a:fillRect/>
          </a:stretch>
        </p:blipFill>
        <p:spPr>
          <a:xfrm>
            <a:off x="9695263" y="5795149"/>
            <a:ext cx="857315" cy="6572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4" name="圓角矩形 83"/>
          <p:cNvSpPr/>
          <p:nvPr/>
        </p:nvSpPr>
        <p:spPr>
          <a:xfrm>
            <a:off x="9656243" y="6422870"/>
            <a:ext cx="972737" cy="246491"/>
          </a:xfrm>
          <a:prstGeom prst="roundRect">
            <a:avLst/>
          </a:prstGeom>
          <a:solidFill>
            <a:schemeClr val="dk1">
              <a:alpha val="30000"/>
            </a:schemeClr>
          </a:solidFill>
          <a:ln>
            <a:noFill/>
          </a:ln>
        </p:spPr>
        <p:style>
          <a:lnRef idx="0">
            <a:scrgbClr r="0" g="0" b="0"/>
          </a:lnRef>
          <a:fillRef idx="0">
            <a:scrgbClr r="0" g="0" b="0"/>
          </a:fillRef>
          <a:effectRef idx="0">
            <a:scrgbClr r="0" g="0" b="0"/>
          </a:effectRef>
          <a:fontRef idx="minor">
            <a:schemeClr val="lt1"/>
          </a:fontRef>
        </p:style>
        <p:txBody>
          <a:bodyPr lIns="0" rIns="0" rtlCol="0" anchor="ctr"/>
          <a:lstStyle/>
          <a:p>
            <a:pPr algn="ctr"/>
            <a:r>
              <a:rPr lang="zh-TW" altLang="en-US" sz="1600" b="1" dirty="0">
                <a:latin typeface="微軟正黑體" panose="020B0604030504040204" pitchFamily="34" charset="-120"/>
                <a:ea typeface="微軟正黑體" panose="020B0604030504040204" pitchFamily="34" charset="-120"/>
              </a:rPr>
              <a:t>水平焊接</a:t>
            </a:r>
          </a:p>
        </p:txBody>
      </p:sp>
      <p:sp>
        <p:nvSpPr>
          <p:cNvPr id="87" name="圓角矩形 86"/>
          <p:cNvSpPr/>
          <p:nvPr/>
        </p:nvSpPr>
        <p:spPr>
          <a:xfrm>
            <a:off x="9062295" y="5850143"/>
            <a:ext cx="566032" cy="246491"/>
          </a:xfrm>
          <a:prstGeom prst="roundRect">
            <a:avLst/>
          </a:prstGeom>
          <a:solidFill>
            <a:schemeClr val="dk1">
              <a:alpha val="30000"/>
            </a:schemeClr>
          </a:solidFill>
          <a:ln>
            <a:noFill/>
          </a:ln>
        </p:spPr>
        <p:style>
          <a:lnRef idx="0">
            <a:scrgbClr r="0" g="0" b="0"/>
          </a:lnRef>
          <a:fillRef idx="0">
            <a:scrgbClr r="0" g="0" b="0"/>
          </a:fillRef>
          <a:effectRef idx="0">
            <a:scrgbClr r="0" g="0" b="0"/>
          </a:effectRef>
          <a:fontRef idx="minor">
            <a:schemeClr val="lt1"/>
          </a:fontRef>
        </p:style>
        <p:txBody>
          <a:bodyPr lIns="0" rIns="0" rtlCol="0" anchor="ctr"/>
          <a:lstStyle/>
          <a:p>
            <a:pPr algn="ctr"/>
            <a:r>
              <a:rPr lang="zh-TW" altLang="en-US" sz="1600" b="1" dirty="0">
                <a:latin typeface="微軟正黑體" panose="020B0604030504040204" pitchFamily="34" charset="-120"/>
                <a:ea typeface="微軟正黑體" panose="020B0604030504040204" pitchFamily="34" charset="-120"/>
              </a:rPr>
              <a:t>組裝</a:t>
            </a:r>
          </a:p>
        </p:txBody>
      </p:sp>
      <p:sp>
        <p:nvSpPr>
          <p:cNvPr id="170" name="矩形 169"/>
          <p:cNvSpPr/>
          <p:nvPr/>
        </p:nvSpPr>
        <p:spPr>
          <a:xfrm>
            <a:off x="3999604" y="3626639"/>
            <a:ext cx="464879" cy="964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70C0"/>
                </a:solidFill>
                <a:latin typeface="微軟正黑體" panose="020B0604030504040204" pitchFamily="34" charset="-120"/>
                <a:ea typeface="微軟正黑體" panose="020B0604030504040204" pitchFamily="34" charset="-120"/>
              </a:rPr>
              <a:t>派工</a:t>
            </a:r>
          </a:p>
        </p:txBody>
      </p:sp>
      <p:sp>
        <p:nvSpPr>
          <p:cNvPr id="239" name="矩形 238"/>
          <p:cNvSpPr/>
          <p:nvPr/>
        </p:nvSpPr>
        <p:spPr>
          <a:xfrm>
            <a:off x="3519384" y="3532749"/>
            <a:ext cx="653756" cy="864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70C0"/>
                </a:solidFill>
                <a:latin typeface="微軟正黑體" panose="020B0604030504040204" pitchFamily="34" charset="-120"/>
                <a:ea typeface="微軟正黑體" panose="020B0604030504040204" pitchFamily="34" charset="-120"/>
              </a:rPr>
              <a:t>備料通知</a:t>
            </a:r>
          </a:p>
        </p:txBody>
      </p:sp>
      <p:sp>
        <p:nvSpPr>
          <p:cNvPr id="240" name="矩形 239"/>
          <p:cNvSpPr/>
          <p:nvPr/>
        </p:nvSpPr>
        <p:spPr>
          <a:xfrm>
            <a:off x="3952795" y="4008930"/>
            <a:ext cx="600914" cy="1287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FFC000"/>
                </a:solidFill>
                <a:latin typeface="微軟正黑體" panose="020B0604030504040204" pitchFamily="34" charset="-120"/>
                <a:ea typeface="微軟正黑體" panose="020B0604030504040204" pitchFamily="34" charset="-120"/>
              </a:rPr>
              <a:t>報工</a:t>
            </a:r>
          </a:p>
        </p:txBody>
      </p:sp>
      <p:sp>
        <p:nvSpPr>
          <p:cNvPr id="241" name="矩形 240"/>
          <p:cNvSpPr/>
          <p:nvPr/>
        </p:nvSpPr>
        <p:spPr>
          <a:xfrm>
            <a:off x="6694247" y="3840940"/>
            <a:ext cx="767521" cy="1790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70C0"/>
                </a:solidFill>
                <a:latin typeface="微軟正黑體" panose="020B0604030504040204" pitchFamily="34" charset="-120"/>
                <a:ea typeface="微軟正黑體" panose="020B0604030504040204" pitchFamily="34" charset="-120"/>
              </a:rPr>
              <a:t>完工比率</a:t>
            </a:r>
          </a:p>
        </p:txBody>
      </p:sp>
      <p:sp>
        <p:nvSpPr>
          <p:cNvPr id="247" name="矩形 246"/>
          <p:cNvSpPr/>
          <p:nvPr/>
        </p:nvSpPr>
        <p:spPr>
          <a:xfrm>
            <a:off x="9130182" y="3826488"/>
            <a:ext cx="926701" cy="143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70C0"/>
                </a:solidFill>
                <a:latin typeface="微軟正黑體" panose="020B0604030504040204" pitchFamily="34" charset="-120"/>
                <a:ea typeface="微軟正黑體" panose="020B0604030504040204" pitchFamily="34" charset="-120"/>
              </a:rPr>
              <a:t>品檢狀況回饋</a:t>
            </a:r>
          </a:p>
        </p:txBody>
      </p:sp>
      <p:sp>
        <p:nvSpPr>
          <p:cNvPr id="249" name="矩形 248"/>
          <p:cNvSpPr/>
          <p:nvPr/>
        </p:nvSpPr>
        <p:spPr>
          <a:xfrm>
            <a:off x="7326470" y="3308910"/>
            <a:ext cx="922986" cy="207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70C0"/>
                </a:solidFill>
                <a:latin typeface="微軟正黑體" panose="020B0604030504040204" pitchFamily="34" charset="-120"/>
                <a:ea typeface="微軟正黑體" panose="020B0604030504040204" pitchFamily="34" charset="-120"/>
              </a:rPr>
              <a:t>通知原料採購</a:t>
            </a:r>
          </a:p>
        </p:txBody>
      </p:sp>
      <p:cxnSp>
        <p:nvCxnSpPr>
          <p:cNvPr id="251" name="直線單箭頭接點 250"/>
          <p:cNvCxnSpPr/>
          <p:nvPr/>
        </p:nvCxnSpPr>
        <p:spPr>
          <a:xfrm>
            <a:off x="9616110" y="2462559"/>
            <a:ext cx="481520" cy="0"/>
          </a:xfrm>
          <a:prstGeom prst="straightConnector1">
            <a:avLst/>
          </a:prstGeom>
          <a:ln w="28575">
            <a:solidFill>
              <a:schemeClr val="bg1">
                <a:lumMod val="50000"/>
              </a:schemeClr>
            </a:solidFill>
            <a:prstDash val="sysDot"/>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252" name="直線單箭頭接點 251"/>
          <p:cNvCxnSpPr/>
          <p:nvPr/>
        </p:nvCxnSpPr>
        <p:spPr>
          <a:xfrm>
            <a:off x="9616110" y="2676767"/>
            <a:ext cx="481520" cy="0"/>
          </a:xfrm>
          <a:prstGeom prst="straightConnector1">
            <a:avLst/>
          </a:prstGeom>
          <a:ln w="28575" cap="flat" cmpd="sng" algn="ctr">
            <a:solidFill>
              <a:schemeClr val="accent4"/>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53" name="矩形 252"/>
          <p:cNvSpPr/>
          <p:nvPr/>
        </p:nvSpPr>
        <p:spPr>
          <a:xfrm>
            <a:off x="10050788" y="2385753"/>
            <a:ext cx="483951" cy="1750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微軟正黑體" panose="020B0604030504040204" pitchFamily="34" charset="-120"/>
                <a:ea typeface="微軟正黑體" panose="020B0604030504040204" pitchFamily="34" charset="-120"/>
              </a:rPr>
              <a:t>ERP</a:t>
            </a:r>
            <a:endParaRPr lang="zh-TW" altLang="en-US" sz="1200" dirty="0">
              <a:solidFill>
                <a:schemeClr val="tx1"/>
              </a:solidFill>
              <a:latin typeface="微軟正黑體" panose="020B0604030504040204" pitchFamily="34" charset="-120"/>
              <a:ea typeface="微軟正黑體" panose="020B0604030504040204" pitchFamily="34" charset="-120"/>
            </a:endParaRPr>
          </a:p>
        </p:txBody>
      </p:sp>
      <p:sp>
        <p:nvSpPr>
          <p:cNvPr id="254" name="矩形 253"/>
          <p:cNvSpPr/>
          <p:nvPr/>
        </p:nvSpPr>
        <p:spPr>
          <a:xfrm>
            <a:off x="9956547" y="2594195"/>
            <a:ext cx="672432" cy="2113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微軟正黑體" panose="020B0604030504040204" pitchFamily="34" charset="-120"/>
                <a:ea typeface="微軟正黑體" panose="020B0604030504040204" pitchFamily="34" charset="-120"/>
              </a:rPr>
              <a:t>MES</a:t>
            </a:r>
            <a:endParaRPr lang="zh-TW" altLang="en-US" sz="1200" dirty="0">
              <a:solidFill>
                <a:schemeClr val="tx1"/>
              </a:solidFill>
              <a:latin typeface="微軟正黑體" panose="020B0604030504040204" pitchFamily="34" charset="-120"/>
              <a:ea typeface="微軟正黑體" panose="020B0604030504040204" pitchFamily="34" charset="-120"/>
            </a:endParaRPr>
          </a:p>
        </p:txBody>
      </p:sp>
      <p:sp>
        <p:nvSpPr>
          <p:cNvPr id="256" name="矩形 255"/>
          <p:cNvSpPr/>
          <p:nvPr/>
        </p:nvSpPr>
        <p:spPr>
          <a:xfrm>
            <a:off x="6608183" y="2944085"/>
            <a:ext cx="659359" cy="1813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70C0"/>
                </a:solidFill>
                <a:latin typeface="微軟正黑體" panose="020B0604030504040204" pitchFamily="34" charset="-120"/>
                <a:ea typeface="微軟正黑體" panose="020B0604030504040204" pitchFamily="34" charset="-120"/>
              </a:rPr>
              <a:t>進料允收</a:t>
            </a:r>
          </a:p>
        </p:txBody>
      </p:sp>
      <p:sp>
        <p:nvSpPr>
          <p:cNvPr id="263" name="圓角矩形 262"/>
          <p:cNvSpPr/>
          <p:nvPr/>
        </p:nvSpPr>
        <p:spPr>
          <a:xfrm>
            <a:off x="8688062" y="2869245"/>
            <a:ext cx="864322" cy="288037"/>
          </a:xfrm>
          <a:prstGeom prst="roundRect">
            <a:avLst/>
          </a:prstGeom>
          <a:solidFill>
            <a:schemeClr val="bg1">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TW" altLang="en-US" sz="1600" b="1" dirty="0">
                <a:latin typeface="微軟正黑體" panose="020B0604030504040204" pitchFamily="34" charset="-120"/>
                <a:ea typeface="微軟正黑體" panose="020B0604030504040204" pitchFamily="34" charset="-120"/>
              </a:rPr>
              <a:t>供應商</a:t>
            </a:r>
          </a:p>
        </p:txBody>
      </p:sp>
      <p:sp>
        <p:nvSpPr>
          <p:cNvPr id="265" name="矩形 264"/>
          <p:cNvSpPr/>
          <p:nvPr/>
        </p:nvSpPr>
        <p:spPr>
          <a:xfrm>
            <a:off x="8079069" y="2815572"/>
            <a:ext cx="757182" cy="1325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70C0"/>
                </a:solidFill>
                <a:latin typeface="微軟正黑體" panose="020B0604030504040204" pitchFamily="34" charset="-120"/>
                <a:ea typeface="微軟正黑體" panose="020B0604030504040204" pitchFamily="34" charset="-120"/>
              </a:rPr>
              <a:t>生產報工</a:t>
            </a:r>
          </a:p>
        </p:txBody>
      </p:sp>
      <p:sp>
        <p:nvSpPr>
          <p:cNvPr id="266" name="矩形 265"/>
          <p:cNvSpPr/>
          <p:nvPr/>
        </p:nvSpPr>
        <p:spPr>
          <a:xfrm>
            <a:off x="6046193" y="4352764"/>
            <a:ext cx="427040"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zh-TW" altLang="en-US" sz="750" dirty="0">
                <a:solidFill>
                  <a:schemeClr val="tx1"/>
                </a:solidFill>
                <a:latin typeface="微軟正黑體" panose="020B0604030504040204" pitchFamily="34" charset="-120"/>
                <a:ea typeface="微軟正黑體" panose="020B0604030504040204" pitchFamily="34" charset="-120"/>
              </a:rPr>
              <a:t>設備層</a:t>
            </a:r>
          </a:p>
        </p:txBody>
      </p:sp>
      <p:sp>
        <p:nvSpPr>
          <p:cNvPr id="267" name="矩形 266"/>
          <p:cNvSpPr/>
          <p:nvPr/>
        </p:nvSpPr>
        <p:spPr>
          <a:xfrm>
            <a:off x="5791476" y="2771550"/>
            <a:ext cx="427040"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zh-TW" altLang="en-US" sz="750" dirty="0">
                <a:solidFill>
                  <a:schemeClr val="tx1"/>
                </a:solidFill>
                <a:latin typeface="微軟正黑體" panose="020B0604030504040204" pitchFamily="34" charset="-120"/>
                <a:ea typeface="微軟正黑體" panose="020B0604030504040204" pitchFamily="34" charset="-120"/>
              </a:rPr>
              <a:t>管理層</a:t>
            </a:r>
          </a:p>
        </p:txBody>
      </p:sp>
      <p:sp>
        <p:nvSpPr>
          <p:cNvPr id="278" name="矩形 277"/>
          <p:cNvSpPr/>
          <p:nvPr/>
        </p:nvSpPr>
        <p:spPr>
          <a:xfrm>
            <a:off x="6722731" y="3612136"/>
            <a:ext cx="877163" cy="230832"/>
          </a:xfrm>
          <a:prstGeom prst="rect">
            <a:avLst/>
          </a:prstGeom>
        </p:spPr>
        <p:txBody>
          <a:bodyPr wrap="none">
            <a:spAutoFit/>
          </a:bodyPr>
          <a:lstStyle/>
          <a:p>
            <a:pPr algn="ctr"/>
            <a:r>
              <a:rPr lang="zh-TW" altLang="en-US" sz="900" dirty="0">
                <a:solidFill>
                  <a:srgbClr val="0070C0"/>
                </a:solidFill>
                <a:latin typeface="微軟正黑體" panose="020B0604030504040204" pitchFamily="34" charset="-120"/>
                <a:ea typeface="微軟正黑體" panose="020B0604030504040204" pitchFamily="34" charset="-120"/>
              </a:rPr>
              <a:t>生產狀況回饋</a:t>
            </a:r>
          </a:p>
        </p:txBody>
      </p:sp>
      <p:sp>
        <p:nvSpPr>
          <p:cNvPr id="73" name="圓角矩形 42"/>
          <p:cNvSpPr/>
          <p:nvPr/>
        </p:nvSpPr>
        <p:spPr>
          <a:xfrm>
            <a:off x="4615097" y="3665629"/>
            <a:ext cx="1867711" cy="413228"/>
          </a:xfrm>
          <a:prstGeom prst="roundRect">
            <a:avLst/>
          </a:prstGeom>
          <a:solidFill>
            <a:srgbClr val="FF99CC"/>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sz="1600" b="1" dirty="0">
                <a:latin typeface="微軟正黑體" panose="020B0604030504040204" pitchFamily="34" charset="-120"/>
                <a:ea typeface="微軟正黑體" panose="020B0604030504040204" pitchFamily="34" charset="-120"/>
              </a:rPr>
              <a:t>MES</a:t>
            </a:r>
          </a:p>
          <a:p>
            <a:pPr algn="ctr"/>
            <a:r>
              <a:rPr lang="en-US" altLang="zh-TW" sz="900" b="1" dirty="0">
                <a:latin typeface="微軟正黑體" panose="020B0604030504040204" pitchFamily="34" charset="-120"/>
                <a:ea typeface="微軟正黑體" panose="020B0604030504040204" pitchFamily="34" charset="-120"/>
              </a:rPr>
              <a:t>(</a:t>
            </a:r>
            <a:r>
              <a:rPr lang="zh-TW" altLang="en-US" sz="900" b="1" dirty="0">
                <a:latin typeface="微軟正黑體" panose="020B0604030504040204" pitchFamily="34" charset="-120"/>
                <a:ea typeface="微軟正黑體" panose="020B0604030504040204" pitchFamily="34" charset="-120"/>
              </a:rPr>
              <a:t>資策會</a:t>
            </a:r>
            <a:r>
              <a:rPr lang="en-US" altLang="zh-TW" sz="900" b="1" dirty="0">
                <a:latin typeface="微軟正黑體" panose="020B0604030504040204" pitchFamily="34" charset="-120"/>
                <a:ea typeface="微軟正黑體" panose="020B0604030504040204" pitchFamily="34" charset="-120"/>
              </a:rPr>
              <a:t>+</a:t>
            </a:r>
            <a:r>
              <a:rPr lang="zh-TW" altLang="en-US" sz="900" b="1" dirty="0">
                <a:latin typeface="微軟正黑體" panose="020B0604030504040204" pitchFamily="34" charset="-120"/>
                <a:ea typeface="微軟正黑體" panose="020B0604030504040204" pitchFamily="34" charset="-120"/>
              </a:rPr>
              <a:t>智炬</a:t>
            </a:r>
            <a:r>
              <a:rPr lang="en-US" altLang="zh-TW" sz="900" b="1" dirty="0">
                <a:latin typeface="微軟正黑體" panose="020B0604030504040204" pitchFamily="34" charset="-120"/>
                <a:ea typeface="微軟正黑體" panose="020B0604030504040204" pitchFamily="34" charset="-120"/>
              </a:rPr>
              <a:t>)</a:t>
            </a:r>
            <a:endParaRPr lang="zh-TW" altLang="en-US" sz="900" b="1" dirty="0">
              <a:latin typeface="微軟正黑體" panose="020B0604030504040204" pitchFamily="34" charset="-120"/>
              <a:ea typeface="微軟正黑體" panose="020B0604030504040204" pitchFamily="34" charset="-120"/>
            </a:endParaRPr>
          </a:p>
        </p:txBody>
      </p:sp>
      <p:sp>
        <p:nvSpPr>
          <p:cNvPr id="77" name="矩形 76"/>
          <p:cNvSpPr/>
          <p:nvPr/>
        </p:nvSpPr>
        <p:spPr>
          <a:xfrm>
            <a:off x="6037885" y="3707326"/>
            <a:ext cx="427040"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zh-TW" altLang="en-US" sz="750" dirty="0">
                <a:solidFill>
                  <a:schemeClr val="tx1"/>
                </a:solidFill>
                <a:latin typeface="微軟正黑體" panose="020B0604030504040204" pitchFamily="34" charset="-120"/>
                <a:ea typeface="微軟正黑體" panose="020B0604030504040204" pitchFamily="34" charset="-120"/>
              </a:rPr>
              <a:t>執行層</a:t>
            </a:r>
          </a:p>
        </p:txBody>
      </p:sp>
      <p:cxnSp>
        <p:nvCxnSpPr>
          <p:cNvPr id="6" name="直線單箭頭接點 5"/>
          <p:cNvCxnSpPr>
            <a:stCxn id="24" idx="3"/>
            <a:endCxn id="3" idx="1"/>
          </p:cNvCxnSpPr>
          <p:nvPr/>
        </p:nvCxnSpPr>
        <p:spPr>
          <a:xfrm>
            <a:off x="2797919" y="5975157"/>
            <a:ext cx="40240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a:endCxn id="20" idx="1"/>
          </p:cNvCxnSpPr>
          <p:nvPr/>
        </p:nvCxnSpPr>
        <p:spPr>
          <a:xfrm>
            <a:off x="4079777" y="5975157"/>
            <a:ext cx="33319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a:stCxn id="22" idx="3"/>
            <a:endCxn id="23" idx="1"/>
          </p:cNvCxnSpPr>
          <p:nvPr/>
        </p:nvCxnSpPr>
        <p:spPr>
          <a:xfrm flipV="1">
            <a:off x="7584018" y="5973389"/>
            <a:ext cx="273596" cy="17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a:stCxn id="23" idx="3"/>
            <a:endCxn id="87" idx="1"/>
          </p:cNvCxnSpPr>
          <p:nvPr/>
        </p:nvCxnSpPr>
        <p:spPr>
          <a:xfrm>
            <a:off x="8708887" y="5973388"/>
            <a:ext cx="3534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a:off x="5346711" y="5973387"/>
            <a:ext cx="3183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a:stCxn id="21" idx="3"/>
            <a:endCxn id="22" idx="1"/>
          </p:cNvCxnSpPr>
          <p:nvPr/>
        </p:nvCxnSpPr>
        <p:spPr>
          <a:xfrm>
            <a:off x="6492412" y="5975157"/>
            <a:ext cx="26800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肘形接點 57"/>
          <p:cNvCxnSpPr>
            <a:stCxn id="84" idx="1"/>
            <a:endCxn id="87" idx="2"/>
          </p:cNvCxnSpPr>
          <p:nvPr/>
        </p:nvCxnSpPr>
        <p:spPr>
          <a:xfrm rot="10800000">
            <a:off x="9345311" y="6096633"/>
            <a:ext cx="349952" cy="47903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肘形接點 61"/>
          <p:cNvCxnSpPr>
            <a:stCxn id="44" idx="1"/>
            <a:endCxn id="38" idx="3"/>
          </p:cNvCxnSpPr>
          <p:nvPr/>
        </p:nvCxnSpPr>
        <p:spPr>
          <a:xfrm rot="10800000" flipV="1">
            <a:off x="3974454" y="2825576"/>
            <a:ext cx="877548" cy="434231"/>
          </a:xfrm>
          <a:prstGeom prst="bentConnector3">
            <a:avLst/>
          </a:prstGeom>
          <a:ln w="28575">
            <a:solidFill>
              <a:schemeClr val="bg1">
                <a:lumMod val="50000"/>
              </a:schemeClr>
            </a:solidFill>
            <a:prstDash val="sysDot"/>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64" name="直線單箭頭接點 63"/>
          <p:cNvCxnSpPr/>
          <p:nvPr/>
        </p:nvCxnSpPr>
        <p:spPr>
          <a:xfrm>
            <a:off x="9626635" y="2937210"/>
            <a:ext cx="430249" cy="6761"/>
          </a:xfrm>
          <a:prstGeom prst="straightConnector1">
            <a:avLst/>
          </a:prstGeom>
          <a:ln w="28575">
            <a:solidFill>
              <a:srgbClr val="0070C0"/>
            </a:solidFill>
            <a:prstDash val="sysDot"/>
            <a:headEnd type="none" w="med" len="med"/>
            <a:tailEnd type="arrow" w="med" len="med"/>
          </a:ln>
        </p:spPr>
        <p:style>
          <a:lnRef idx="1">
            <a:schemeClr val="accent6"/>
          </a:lnRef>
          <a:fillRef idx="0">
            <a:schemeClr val="accent6"/>
          </a:fillRef>
          <a:effectRef idx="0">
            <a:schemeClr val="accent6"/>
          </a:effectRef>
          <a:fontRef idx="minor">
            <a:schemeClr val="tx1"/>
          </a:fontRef>
        </p:style>
      </p:cxnSp>
      <p:sp>
        <p:nvSpPr>
          <p:cNvPr id="65" name="文字方塊 64"/>
          <p:cNvSpPr txBox="1"/>
          <p:nvPr/>
        </p:nvSpPr>
        <p:spPr>
          <a:xfrm>
            <a:off x="9897104" y="2805575"/>
            <a:ext cx="899248" cy="276999"/>
          </a:xfrm>
          <a:prstGeom prst="rect">
            <a:avLst/>
          </a:prstGeom>
          <a:noFill/>
        </p:spPr>
        <p:txBody>
          <a:bodyPr wrap="square" rtlCol="0">
            <a:spAutoFit/>
          </a:bodyPr>
          <a:lstStyle/>
          <a:p>
            <a:pPr algn="ctr"/>
            <a:r>
              <a:rPr lang="zh-TW" altLang="en-US" sz="1200" dirty="0">
                <a:latin typeface="微軟正黑體" panose="020B0604030504040204" pitchFamily="34" charset="-120"/>
                <a:ea typeface="微軟正黑體" panose="020B0604030504040204" pitchFamily="34" charset="-120"/>
              </a:rPr>
              <a:t>資訊流</a:t>
            </a:r>
          </a:p>
        </p:txBody>
      </p:sp>
      <p:sp>
        <p:nvSpPr>
          <p:cNvPr id="115" name="圓角矩形 114"/>
          <p:cNvSpPr/>
          <p:nvPr/>
        </p:nvSpPr>
        <p:spPr>
          <a:xfrm>
            <a:off x="9060602" y="5111407"/>
            <a:ext cx="566032" cy="246491"/>
          </a:xfrm>
          <a:prstGeom prst="roundRect">
            <a:avLst/>
          </a:prstGeom>
          <a:solidFill>
            <a:schemeClr val="dk1">
              <a:alpha val="30000"/>
            </a:schemeClr>
          </a:solidFill>
          <a:ln>
            <a:noFill/>
          </a:ln>
        </p:spPr>
        <p:style>
          <a:lnRef idx="0">
            <a:scrgbClr r="0" g="0" b="0"/>
          </a:lnRef>
          <a:fillRef idx="0">
            <a:scrgbClr r="0" g="0" b="0"/>
          </a:fillRef>
          <a:effectRef idx="0">
            <a:scrgbClr r="0" g="0" b="0"/>
          </a:effectRef>
          <a:fontRef idx="minor">
            <a:schemeClr val="lt1"/>
          </a:fontRef>
        </p:style>
        <p:txBody>
          <a:bodyPr lIns="0" rIns="0" rtlCol="0" anchor="ctr"/>
          <a:lstStyle/>
          <a:p>
            <a:pPr algn="ctr"/>
            <a:r>
              <a:rPr lang="zh-TW" altLang="en-US" sz="1600" b="1" dirty="0">
                <a:latin typeface="微軟正黑體" panose="020B0604030504040204" pitchFamily="34" charset="-120"/>
                <a:ea typeface="微軟正黑體" panose="020B0604030504040204" pitchFamily="34" charset="-120"/>
              </a:rPr>
              <a:t>出貨</a:t>
            </a:r>
          </a:p>
        </p:txBody>
      </p:sp>
      <p:cxnSp>
        <p:nvCxnSpPr>
          <p:cNvPr id="83" name="直線單箭頭接點 82"/>
          <p:cNvCxnSpPr>
            <a:stCxn id="87" idx="0"/>
            <a:endCxn id="115" idx="2"/>
          </p:cNvCxnSpPr>
          <p:nvPr/>
        </p:nvCxnSpPr>
        <p:spPr>
          <a:xfrm flipH="1" flipV="1">
            <a:off x="9343620" y="5357896"/>
            <a:ext cx="1693" cy="4922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矩形 117"/>
          <p:cNvSpPr/>
          <p:nvPr/>
        </p:nvSpPr>
        <p:spPr>
          <a:xfrm>
            <a:off x="6569288" y="2797608"/>
            <a:ext cx="757182" cy="1325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70C0"/>
                </a:solidFill>
                <a:latin typeface="微軟正黑體" panose="020B0604030504040204" pitchFamily="34" charset="-120"/>
                <a:ea typeface="微軟正黑體" panose="020B0604030504040204" pitchFamily="34" charset="-120"/>
              </a:rPr>
              <a:t>品質預測</a:t>
            </a:r>
          </a:p>
        </p:txBody>
      </p:sp>
      <p:cxnSp>
        <p:nvCxnSpPr>
          <p:cNvPr id="89" name="直線單箭頭接點 88"/>
          <p:cNvCxnSpPr/>
          <p:nvPr/>
        </p:nvCxnSpPr>
        <p:spPr>
          <a:xfrm flipH="1" flipV="1">
            <a:off x="8160463" y="3012012"/>
            <a:ext cx="485105" cy="701"/>
          </a:xfrm>
          <a:prstGeom prst="straightConnector1">
            <a:avLst/>
          </a:prstGeom>
          <a:ln w="28575">
            <a:solidFill>
              <a:srgbClr val="0070C0"/>
            </a:solidFill>
            <a:prstDash val="sysDot"/>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02" name="肘形接點 101"/>
          <p:cNvCxnSpPr>
            <a:stCxn id="75" idx="0"/>
            <a:endCxn id="43" idx="2"/>
          </p:cNvCxnSpPr>
          <p:nvPr/>
        </p:nvCxnSpPr>
        <p:spPr>
          <a:xfrm rot="16200000" flipV="1">
            <a:off x="5586289" y="4607795"/>
            <a:ext cx="244448" cy="381008"/>
          </a:xfrm>
          <a:prstGeom prst="bentConnector3">
            <a:avLst/>
          </a:prstGeom>
          <a:ln w="28575" cap="flat" cmpd="sng" algn="ctr">
            <a:solidFill>
              <a:schemeClr val="accent4"/>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5" name="肘形接點 104"/>
          <p:cNvCxnSpPr>
            <a:stCxn id="43" idx="1"/>
          </p:cNvCxnSpPr>
          <p:nvPr/>
        </p:nvCxnSpPr>
        <p:spPr>
          <a:xfrm rot="10800000">
            <a:off x="3492546" y="4143525"/>
            <a:ext cx="1091609" cy="371532"/>
          </a:xfrm>
          <a:prstGeom prst="bentConnector2">
            <a:avLst/>
          </a:prstGeom>
          <a:ln w="28575">
            <a:solidFill>
              <a:srgbClr val="0070C0"/>
            </a:solidFill>
            <a:prstDash val="sysDot"/>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14" name="直線單箭頭接點 113"/>
          <p:cNvCxnSpPr>
            <a:stCxn id="73" idx="3"/>
            <a:endCxn id="45" idx="1"/>
          </p:cNvCxnSpPr>
          <p:nvPr/>
        </p:nvCxnSpPr>
        <p:spPr>
          <a:xfrm flipV="1">
            <a:off x="6454322" y="3803425"/>
            <a:ext cx="1241682" cy="6470"/>
          </a:xfrm>
          <a:prstGeom prst="straightConnector1">
            <a:avLst/>
          </a:prstGeom>
          <a:ln w="28575">
            <a:solidFill>
              <a:srgbClr val="0070C0"/>
            </a:solidFill>
            <a:prstDash val="sysDot"/>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21" name="直線單箭頭接點 120"/>
          <p:cNvCxnSpPr>
            <a:stCxn id="44" idx="2"/>
          </p:cNvCxnSpPr>
          <p:nvPr/>
        </p:nvCxnSpPr>
        <p:spPr>
          <a:xfrm flipH="1">
            <a:off x="5520635" y="3136638"/>
            <a:ext cx="523" cy="542475"/>
          </a:xfrm>
          <a:prstGeom prst="straightConnector1">
            <a:avLst/>
          </a:prstGeom>
          <a:ln w="28575">
            <a:solidFill>
              <a:schemeClr val="bg1">
                <a:lumMod val="50000"/>
              </a:schemeClr>
            </a:solidFill>
            <a:prstDash val="sysDot"/>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48" name="直線單箭頭接點 147"/>
          <p:cNvCxnSpPr/>
          <p:nvPr/>
        </p:nvCxnSpPr>
        <p:spPr>
          <a:xfrm>
            <a:off x="9616111" y="3211275"/>
            <a:ext cx="440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文字方塊 148"/>
          <p:cNvSpPr txBox="1"/>
          <p:nvPr/>
        </p:nvSpPr>
        <p:spPr>
          <a:xfrm>
            <a:off x="9916271" y="3071663"/>
            <a:ext cx="899248" cy="276999"/>
          </a:xfrm>
          <a:prstGeom prst="rect">
            <a:avLst/>
          </a:prstGeom>
          <a:noFill/>
        </p:spPr>
        <p:txBody>
          <a:bodyPr wrap="square" rtlCol="0">
            <a:spAutoFit/>
          </a:bodyPr>
          <a:lstStyle/>
          <a:p>
            <a:pPr algn="ctr"/>
            <a:r>
              <a:rPr lang="zh-TW" altLang="en-US" sz="1200" dirty="0">
                <a:latin typeface="微軟正黑體" panose="020B0604030504040204" pitchFamily="34" charset="-120"/>
                <a:ea typeface="微軟正黑體" panose="020B0604030504040204" pitchFamily="34" charset="-120"/>
              </a:rPr>
              <a:t>主流程</a:t>
            </a:r>
          </a:p>
        </p:txBody>
      </p:sp>
      <p:sp>
        <p:nvSpPr>
          <p:cNvPr id="135" name="文字方塊 134"/>
          <p:cNvSpPr txBox="1"/>
          <p:nvPr/>
        </p:nvSpPr>
        <p:spPr>
          <a:xfrm>
            <a:off x="3731940" y="2738468"/>
            <a:ext cx="799523" cy="369332"/>
          </a:xfrm>
          <a:prstGeom prst="rect">
            <a:avLst/>
          </a:prstGeom>
          <a:noFill/>
        </p:spPr>
        <p:txBody>
          <a:bodyPr wrap="square" rtlCol="0">
            <a:spAutoFit/>
          </a:bodyPr>
          <a:lstStyle/>
          <a:p>
            <a:pPr algn="ctr"/>
            <a:r>
              <a:rPr lang="zh-TW" altLang="en-US" sz="900" dirty="0">
                <a:solidFill>
                  <a:schemeClr val="bg2">
                    <a:lumMod val="50000"/>
                  </a:schemeClr>
                </a:solidFill>
                <a:latin typeface="微軟正黑體" panose="020B0604030504040204" pitchFamily="34" charset="-120"/>
                <a:ea typeface="微軟正黑體" panose="020B0604030504040204" pitchFamily="34" charset="-120"/>
              </a:rPr>
              <a:t>取得歷史出入庫資料</a:t>
            </a:r>
          </a:p>
        </p:txBody>
      </p:sp>
      <p:cxnSp>
        <p:nvCxnSpPr>
          <p:cNvPr id="137" name="肘形接點 136"/>
          <p:cNvCxnSpPr>
            <a:stCxn id="38" idx="3"/>
            <a:endCxn id="45" idx="0"/>
          </p:cNvCxnSpPr>
          <p:nvPr/>
        </p:nvCxnSpPr>
        <p:spPr>
          <a:xfrm>
            <a:off x="3974455" y="3259807"/>
            <a:ext cx="4314425" cy="320116"/>
          </a:xfrm>
          <a:prstGeom prst="bentConnector2">
            <a:avLst/>
          </a:prstGeom>
          <a:ln w="28575">
            <a:solidFill>
              <a:srgbClr val="0070C0"/>
            </a:solidFill>
            <a:prstDash val="sysDot"/>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39" name="直線單箭頭接點 138"/>
          <p:cNvCxnSpPr/>
          <p:nvPr/>
        </p:nvCxnSpPr>
        <p:spPr>
          <a:xfrm>
            <a:off x="4029476" y="3774993"/>
            <a:ext cx="426134" cy="0"/>
          </a:xfrm>
          <a:prstGeom prst="straightConnector1">
            <a:avLst/>
          </a:prstGeom>
          <a:ln w="28575">
            <a:solidFill>
              <a:srgbClr val="0070C0"/>
            </a:solidFill>
            <a:prstDash val="sysDot"/>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41" name="直線單箭頭接點 140"/>
          <p:cNvCxnSpPr/>
          <p:nvPr/>
        </p:nvCxnSpPr>
        <p:spPr>
          <a:xfrm flipH="1">
            <a:off x="4038348" y="3969697"/>
            <a:ext cx="426134" cy="0"/>
          </a:xfrm>
          <a:prstGeom prst="straightConnector1">
            <a:avLst/>
          </a:prstGeom>
          <a:ln w="28575" cap="flat" cmpd="sng" algn="ctr">
            <a:solidFill>
              <a:schemeClr val="accent4"/>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4" name="肘形接點 143"/>
          <p:cNvCxnSpPr>
            <a:stCxn id="82" idx="0"/>
            <a:endCxn id="45" idx="3"/>
          </p:cNvCxnSpPr>
          <p:nvPr/>
        </p:nvCxnSpPr>
        <p:spPr>
          <a:xfrm rot="16200000" flipV="1">
            <a:off x="8723048" y="3914233"/>
            <a:ext cx="1550499" cy="1233089"/>
          </a:xfrm>
          <a:prstGeom prst="bentConnector2">
            <a:avLst/>
          </a:prstGeom>
          <a:ln w="28575">
            <a:solidFill>
              <a:srgbClr val="0070C0"/>
            </a:solidFill>
            <a:prstDash val="sysDot"/>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51" name="肘形接點 150"/>
          <p:cNvCxnSpPr>
            <a:stCxn id="42" idx="3"/>
            <a:endCxn id="45" idx="2"/>
          </p:cNvCxnSpPr>
          <p:nvPr/>
        </p:nvCxnSpPr>
        <p:spPr>
          <a:xfrm flipV="1">
            <a:off x="4143717" y="3979030"/>
            <a:ext cx="4145162" cy="973390"/>
          </a:xfrm>
          <a:prstGeom prst="bentConnector2">
            <a:avLst/>
          </a:prstGeom>
          <a:ln w="28575">
            <a:solidFill>
              <a:srgbClr val="0070C0"/>
            </a:solidFill>
            <a:prstDash val="sysDot"/>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5" name="肘形接點 4"/>
          <p:cNvCxnSpPr/>
          <p:nvPr/>
        </p:nvCxnSpPr>
        <p:spPr>
          <a:xfrm rot="10800000" flipV="1">
            <a:off x="3974454" y="2926026"/>
            <a:ext cx="3270218" cy="333234"/>
          </a:xfrm>
          <a:prstGeom prst="bentConnector3">
            <a:avLst>
              <a:gd name="adj1" fmla="val 26500"/>
            </a:avLst>
          </a:prstGeom>
          <a:ln w="28575">
            <a:solidFill>
              <a:srgbClr val="0070C0"/>
            </a:solidFill>
            <a:prstDash val="sysDot"/>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1" name="肘形接點 10"/>
          <p:cNvCxnSpPr>
            <a:stCxn id="39" idx="1"/>
            <a:endCxn id="41" idx="1"/>
          </p:cNvCxnSpPr>
          <p:nvPr/>
        </p:nvCxnSpPr>
        <p:spPr>
          <a:xfrm rot="10800000" flipH="1" flipV="1">
            <a:off x="3022764" y="3870955"/>
            <a:ext cx="177554" cy="2427713"/>
          </a:xfrm>
          <a:prstGeom prst="bentConnector3">
            <a:avLst>
              <a:gd name="adj1" fmla="val -59777"/>
            </a:avLst>
          </a:prstGeom>
          <a:ln w="28575">
            <a:solidFill>
              <a:srgbClr val="0070C0"/>
            </a:solidFill>
            <a:prstDash val="sysDot"/>
            <a:headEnd type="none" w="med" len="med"/>
            <a:tailEnd type="arrow" w="med" len="med"/>
          </a:ln>
        </p:spPr>
        <p:style>
          <a:lnRef idx="1">
            <a:schemeClr val="accent6"/>
          </a:lnRef>
          <a:fillRef idx="0">
            <a:schemeClr val="accent6"/>
          </a:fillRef>
          <a:effectRef idx="0">
            <a:schemeClr val="accent6"/>
          </a:effectRef>
          <a:fontRef idx="minor">
            <a:schemeClr val="tx1"/>
          </a:fontRef>
        </p:style>
      </p:cxnSp>
      <p:sp>
        <p:nvSpPr>
          <p:cNvPr id="90" name="矩形 89"/>
          <p:cNvSpPr/>
          <p:nvPr/>
        </p:nvSpPr>
        <p:spPr>
          <a:xfrm>
            <a:off x="2288465" y="4431749"/>
            <a:ext cx="714357" cy="83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70C0"/>
                </a:solidFill>
                <a:latin typeface="微軟正黑體" panose="020B0604030504040204" pitchFamily="34" charset="-120"/>
                <a:ea typeface="微軟正黑體" panose="020B0604030504040204" pitchFamily="34" charset="-120"/>
              </a:rPr>
              <a:t>派車指令</a:t>
            </a:r>
          </a:p>
        </p:txBody>
      </p:sp>
      <p:sp>
        <p:nvSpPr>
          <p:cNvPr id="91" name="矩形 90"/>
          <p:cNvSpPr/>
          <p:nvPr/>
        </p:nvSpPr>
        <p:spPr>
          <a:xfrm>
            <a:off x="3712815" y="4316049"/>
            <a:ext cx="835767" cy="141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70C0"/>
                </a:solidFill>
                <a:latin typeface="微軟正黑體" panose="020B0604030504040204" pitchFamily="34" charset="-120"/>
                <a:ea typeface="微軟正黑體" panose="020B0604030504040204" pitchFamily="34" charset="-120"/>
              </a:rPr>
              <a:t>設備狀態</a:t>
            </a:r>
            <a:endParaRPr lang="en-US" altLang="zh-TW" sz="900" dirty="0">
              <a:solidFill>
                <a:srgbClr val="0070C0"/>
              </a:solidFill>
              <a:latin typeface="微軟正黑體" panose="020B0604030504040204" pitchFamily="34" charset="-120"/>
              <a:ea typeface="微軟正黑體" panose="020B0604030504040204" pitchFamily="34" charset="-120"/>
            </a:endParaRPr>
          </a:p>
          <a:p>
            <a:pPr algn="ctr"/>
            <a:r>
              <a:rPr lang="zh-TW" altLang="en-US" sz="900" dirty="0">
                <a:solidFill>
                  <a:srgbClr val="0070C0"/>
                </a:solidFill>
                <a:latin typeface="微軟正黑體" panose="020B0604030504040204" pitchFamily="34" charset="-120"/>
                <a:ea typeface="微軟正黑體" panose="020B0604030504040204" pitchFamily="34" charset="-120"/>
              </a:rPr>
              <a:t>產能利用</a:t>
            </a:r>
          </a:p>
        </p:txBody>
      </p:sp>
      <p:sp>
        <p:nvSpPr>
          <p:cNvPr id="93" name="矩形 92"/>
          <p:cNvSpPr/>
          <p:nvPr/>
        </p:nvSpPr>
        <p:spPr>
          <a:xfrm>
            <a:off x="5889854" y="4747186"/>
            <a:ext cx="660336" cy="2052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FFC000"/>
                </a:solidFill>
                <a:latin typeface="微軟正黑體" panose="020B0604030504040204" pitchFamily="34" charset="-120"/>
                <a:ea typeface="微軟正黑體" panose="020B0604030504040204" pitchFamily="34" charset="-120"/>
              </a:rPr>
              <a:t>設備聯網</a:t>
            </a:r>
          </a:p>
        </p:txBody>
      </p:sp>
      <p:sp>
        <p:nvSpPr>
          <p:cNvPr id="94" name="矩形 93"/>
          <p:cNvSpPr/>
          <p:nvPr/>
        </p:nvSpPr>
        <p:spPr>
          <a:xfrm>
            <a:off x="6829329" y="4810760"/>
            <a:ext cx="913511" cy="96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70C0"/>
                </a:solidFill>
                <a:latin typeface="微軟正黑體" panose="020B0604030504040204" pitchFamily="34" charset="-120"/>
                <a:ea typeface="微軟正黑體" panose="020B0604030504040204" pitchFamily="34" charset="-120"/>
              </a:rPr>
              <a:t>刀具壽命回饋</a:t>
            </a:r>
          </a:p>
        </p:txBody>
      </p:sp>
      <p:cxnSp>
        <p:nvCxnSpPr>
          <p:cNvPr id="7" name="直線單箭頭接點 6"/>
          <p:cNvCxnSpPr/>
          <p:nvPr/>
        </p:nvCxnSpPr>
        <p:spPr>
          <a:xfrm flipV="1">
            <a:off x="5508328" y="4052537"/>
            <a:ext cx="2459" cy="283817"/>
          </a:xfrm>
          <a:prstGeom prst="straightConnector1">
            <a:avLst/>
          </a:prstGeom>
          <a:ln w="28575" cap="flat" cmpd="sng" algn="ctr">
            <a:solidFill>
              <a:schemeClr val="accent4"/>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矩形 94"/>
          <p:cNvSpPr/>
          <p:nvPr/>
        </p:nvSpPr>
        <p:spPr>
          <a:xfrm>
            <a:off x="5521028" y="4187058"/>
            <a:ext cx="893979" cy="118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FFC000"/>
                </a:solidFill>
                <a:latin typeface="微軟正黑體" panose="020B0604030504040204" pitchFamily="34" charset="-120"/>
                <a:ea typeface="微軟正黑體" panose="020B0604030504040204" pitchFamily="34" charset="-120"/>
              </a:rPr>
              <a:t>設備狀態資訊</a:t>
            </a:r>
          </a:p>
        </p:txBody>
      </p:sp>
      <p:sp>
        <p:nvSpPr>
          <p:cNvPr id="96" name="文字方塊 95"/>
          <p:cNvSpPr txBox="1"/>
          <p:nvPr/>
        </p:nvSpPr>
        <p:spPr>
          <a:xfrm>
            <a:off x="5508328" y="3327532"/>
            <a:ext cx="799523" cy="230832"/>
          </a:xfrm>
          <a:prstGeom prst="rect">
            <a:avLst/>
          </a:prstGeom>
          <a:noFill/>
        </p:spPr>
        <p:txBody>
          <a:bodyPr wrap="square" rtlCol="0">
            <a:spAutoFit/>
          </a:bodyPr>
          <a:lstStyle/>
          <a:p>
            <a:pPr algn="ctr"/>
            <a:r>
              <a:rPr lang="zh-TW" altLang="en-US" sz="900" dirty="0">
                <a:solidFill>
                  <a:schemeClr val="bg2">
                    <a:lumMod val="50000"/>
                  </a:schemeClr>
                </a:solidFill>
                <a:latin typeface="微軟正黑體" panose="020B0604030504040204" pitchFamily="34" charset="-120"/>
                <a:ea typeface="微軟正黑體" panose="020B0604030504040204" pitchFamily="34" charset="-120"/>
              </a:rPr>
              <a:t>工單資訊</a:t>
            </a:r>
          </a:p>
        </p:txBody>
      </p:sp>
      <p:pic>
        <p:nvPicPr>
          <p:cNvPr id="25" name="圖片 2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84085" y="2360613"/>
            <a:ext cx="507442" cy="507442"/>
          </a:xfrm>
          <a:prstGeom prst="rect">
            <a:avLst/>
          </a:prstGeom>
        </p:spPr>
      </p:pic>
      <p:sp>
        <p:nvSpPr>
          <p:cNvPr id="2" name="矩形 1"/>
          <p:cNvSpPr/>
          <p:nvPr/>
        </p:nvSpPr>
        <p:spPr>
          <a:xfrm>
            <a:off x="1559496" y="3000019"/>
            <a:ext cx="1340175" cy="483291"/>
          </a:xfrm>
          <a:prstGeom prst="rect">
            <a:avLst/>
          </a:prstGeom>
          <a:ln>
            <a:solidFill>
              <a:schemeClr val="bg1">
                <a:lumMod val="75000"/>
              </a:schemeClr>
            </a:solidFill>
            <a:prstDash val="sysDot"/>
          </a:ln>
        </p:spPr>
        <p:style>
          <a:lnRef idx="2">
            <a:schemeClr val="accent5"/>
          </a:lnRef>
          <a:fillRef idx="1">
            <a:schemeClr val="lt1"/>
          </a:fillRef>
          <a:effectRef idx="0">
            <a:schemeClr val="accent5"/>
          </a:effectRef>
          <a:fontRef idx="minor">
            <a:schemeClr val="dk1"/>
          </a:fontRef>
        </p:style>
        <p:txBody>
          <a:bodyPr lIns="36000" rIns="36000" rtlCol="0" anchor="ctr"/>
          <a:lstStyle/>
          <a:p>
            <a:r>
              <a:rPr lang="zh-TW" altLang="en-US" sz="1200" dirty="0">
                <a:latin typeface="+mj-ea"/>
                <a:ea typeface="+mj-ea"/>
              </a:rPr>
              <a:t>導入盤勢資訊，關鍵料庫存水位預測準確率</a:t>
            </a:r>
            <a:r>
              <a:rPr lang="en-US" altLang="zh-TW" sz="1200" dirty="0">
                <a:latin typeface="+mj-ea"/>
                <a:ea typeface="+mj-ea"/>
              </a:rPr>
              <a:t>&gt;80%</a:t>
            </a:r>
            <a:endParaRPr lang="zh-TW" altLang="en-US" sz="1200" dirty="0">
              <a:latin typeface="+mj-ea"/>
              <a:ea typeface="+mj-ea"/>
            </a:endParaRPr>
          </a:p>
        </p:txBody>
      </p:sp>
      <p:sp>
        <p:nvSpPr>
          <p:cNvPr id="86" name="矩形 85"/>
          <p:cNvSpPr/>
          <p:nvPr/>
        </p:nvSpPr>
        <p:spPr>
          <a:xfrm>
            <a:off x="1557714" y="3660398"/>
            <a:ext cx="1334049" cy="560690"/>
          </a:xfrm>
          <a:prstGeom prst="rect">
            <a:avLst/>
          </a:prstGeom>
          <a:ln>
            <a:solidFill>
              <a:schemeClr val="bg1">
                <a:lumMod val="75000"/>
              </a:schemeClr>
            </a:solidFill>
            <a:prstDash val="sysDot"/>
          </a:ln>
        </p:spPr>
        <p:style>
          <a:lnRef idx="2">
            <a:schemeClr val="accent5"/>
          </a:lnRef>
          <a:fillRef idx="1">
            <a:schemeClr val="lt1"/>
          </a:fillRef>
          <a:effectRef idx="0">
            <a:schemeClr val="accent5"/>
          </a:effectRef>
          <a:fontRef idx="minor">
            <a:schemeClr val="dk1"/>
          </a:fontRef>
        </p:style>
        <p:txBody>
          <a:bodyPr lIns="36000" rIns="36000" rtlCol="0" anchor="ctr"/>
          <a:lstStyle/>
          <a:p>
            <a:r>
              <a:rPr lang="zh-TW" altLang="en-US" sz="1200" dirty="0">
                <a:latin typeface="+mj-ea"/>
                <a:ea typeface="+mj-ea"/>
              </a:rPr>
              <a:t>依零件進度</a:t>
            </a:r>
            <a:r>
              <a:rPr lang="en-US" altLang="zh-TW" sz="1200" dirty="0">
                <a:latin typeface="+mj-ea"/>
                <a:ea typeface="+mj-ea"/>
              </a:rPr>
              <a:t>/</a:t>
            </a:r>
            <a:r>
              <a:rPr lang="zh-TW" altLang="en-US" sz="1200" dirty="0">
                <a:latin typeface="+mj-ea"/>
                <a:ea typeface="+mj-ea"/>
              </a:rPr>
              <a:t>交期經驗建置廠內工站排程</a:t>
            </a:r>
            <a:endParaRPr lang="en-US" altLang="zh-TW" sz="1200" dirty="0">
              <a:latin typeface="+mj-ea"/>
              <a:ea typeface="+mj-ea"/>
            </a:endParaRPr>
          </a:p>
        </p:txBody>
      </p:sp>
      <p:sp>
        <p:nvSpPr>
          <p:cNvPr id="92" name="矩形 91"/>
          <p:cNvSpPr/>
          <p:nvPr/>
        </p:nvSpPr>
        <p:spPr>
          <a:xfrm>
            <a:off x="6526888" y="6277839"/>
            <a:ext cx="2542122" cy="483291"/>
          </a:xfrm>
          <a:prstGeom prst="rect">
            <a:avLst/>
          </a:prstGeom>
          <a:ln>
            <a:solidFill>
              <a:schemeClr val="bg1">
                <a:lumMod val="75000"/>
              </a:schemeClr>
            </a:solidFill>
            <a:prstDash val="sysDot"/>
          </a:ln>
        </p:spPr>
        <p:style>
          <a:lnRef idx="2">
            <a:schemeClr val="accent5"/>
          </a:lnRef>
          <a:fillRef idx="1">
            <a:schemeClr val="lt1"/>
          </a:fillRef>
          <a:effectRef idx="0">
            <a:schemeClr val="accent5"/>
          </a:effectRef>
          <a:fontRef idx="minor">
            <a:schemeClr val="dk1"/>
          </a:fontRef>
        </p:style>
        <p:txBody>
          <a:bodyPr rtlCol="0" anchor="ctr"/>
          <a:lstStyle/>
          <a:p>
            <a:r>
              <a:rPr lang="zh-TW" altLang="en-US" sz="1200" dirty="0">
                <a:latin typeface="+mj-ea"/>
                <a:ea typeface="+mj-ea"/>
              </a:rPr>
              <a:t>即時補料運載，時間縮短為原本逐步設定的</a:t>
            </a:r>
            <a:r>
              <a:rPr lang="en-US" altLang="zh-TW" sz="1200" dirty="0">
                <a:latin typeface="+mj-ea"/>
                <a:ea typeface="+mj-ea"/>
              </a:rPr>
              <a:t>1/2</a:t>
            </a:r>
            <a:r>
              <a:rPr lang="zh-TW" altLang="en-US" sz="1200" dirty="0">
                <a:latin typeface="+mj-ea"/>
                <a:ea typeface="+mj-ea"/>
              </a:rPr>
              <a:t>，或至少小於</a:t>
            </a:r>
            <a:r>
              <a:rPr lang="en-US" altLang="zh-TW" sz="1200" dirty="0">
                <a:latin typeface="+mj-ea"/>
                <a:ea typeface="+mj-ea"/>
              </a:rPr>
              <a:t>30</a:t>
            </a:r>
            <a:r>
              <a:rPr lang="zh-TW" altLang="en-US" sz="1200" dirty="0">
                <a:latin typeface="+mj-ea"/>
                <a:ea typeface="+mj-ea"/>
              </a:rPr>
              <a:t>分鐘</a:t>
            </a:r>
          </a:p>
        </p:txBody>
      </p:sp>
      <p:sp>
        <p:nvSpPr>
          <p:cNvPr id="97" name="矩形 96"/>
          <p:cNvSpPr/>
          <p:nvPr/>
        </p:nvSpPr>
        <p:spPr>
          <a:xfrm>
            <a:off x="1597054" y="4597024"/>
            <a:ext cx="1310666" cy="614561"/>
          </a:xfrm>
          <a:prstGeom prst="rect">
            <a:avLst/>
          </a:prstGeom>
          <a:ln>
            <a:solidFill>
              <a:schemeClr val="bg1">
                <a:lumMod val="75000"/>
              </a:schemeClr>
            </a:solidFill>
            <a:prstDash val="sysDot"/>
          </a:ln>
        </p:spPr>
        <p:style>
          <a:lnRef idx="2">
            <a:schemeClr val="accent5"/>
          </a:lnRef>
          <a:fillRef idx="1">
            <a:schemeClr val="lt1"/>
          </a:fillRef>
          <a:effectRef idx="0">
            <a:schemeClr val="accent5"/>
          </a:effectRef>
          <a:fontRef idx="minor">
            <a:schemeClr val="dk1"/>
          </a:fontRef>
        </p:style>
        <p:txBody>
          <a:bodyPr lIns="36000" rIns="36000" rtlCol="0" anchor="ctr"/>
          <a:lstStyle/>
          <a:p>
            <a:r>
              <a:rPr lang="zh-TW" altLang="en-US" sz="1200" dirty="0">
                <a:latin typeface="+mj-ea"/>
                <a:ea typeface="+mj-ea"/>
              </a:rPr>
              <a:t>刀具壽命診斷能達到提前預警功能，故障預測率</a:t>
            </a:r>
            <a:r>
              <a:rPr lang="en-US" altLang="zh-TW" sz="1200" dirty="0">
                <a:latin typeface="+mj-ea"/>
                <a:ea typeface="+mj-ea"/>
              </a:rPr>
              <a:t>&gt;80%</a:t>
            </a:r>
          </a:p>
        </p:txBody>
      </p:sp>
      <p:sp>
        <p:nvSpPr>
          <p:cNvPr id="98" name="矩形 97"/>
          <p:cNvSpPr/>
          <p:nvPr/>
        </p:nvSpPr>
        <p:spPr>
          <a:xfrm>
            <a:off x="9069010" y="4474412"/>
            <a:ext cx="1188218" cy="548326"/>
          </a:xfrm>
          <a:prstGeom prst="rect">
            <a:avLst/>
          </a:prstGeom>
          <a:ln>
            <a:solidFill>
              <a:schemeClr val="bg1">
                <a:lumMod val="75000"/>
              </a:schemeClr>
            </a:solidFill>
            <a:prstDash val="sysDot"/>
          </a:ln>
        </p:spPr>
        <p:style>
          <a:lnRef idx="2">
            <a:schemeClr val="accent5"/>
          </a:lnRef>
          <a:fillRef idx="1">
            <a:schemeClr val="lt1"/>
          </a:fillRef>
          <a:effectRef idx="0">
            <a:schemeClr val="accent5"/>
          </a:effectRef>
          <a:fontRef idx="minor">
            <a:schemeClr val="dk1"/>
          </a:fontRef>
        </p:style>
        <p:txBody>
          <a:bodyPr lIns="18000" rIns="18000" rtlCol="0" anchor="ctr"/>
          <a:lstStyle/>
          <a:p>
            <a:r>
              <a:rPr lang="zh-TW" altLang="en-US" sz="1200" dirty="0">
                <a:latin typeface="+mj-ea"/>
                <a:ea typeface="+mj-ea"/>
              </a:rPr>
              <a:t>焊接品質缺陷瑕疵解釋力</a:t>
            </a:r>
            <a:r>
              <a:rPr lang="en-US" altLang="zh-TW" sz="1200" dirty="0">
                <a:latin typeface="+mj-ea"/>
                <a:ea typeface="+mj-ea"/>
              </a:rPr>
              <a:t>&gt;90%</a:t>
            </a:r>
            <a:endParaRPr lang="zh-TW" altLang="en-US" sz="1200" dirty="0">
              <a:latin typeface="+mj-ea"/>
              <a:ea typeface="+mj-ea"/>
            </a:endParaRPr>
          </a:p>
        </p:txBody>
      </p:sp>
      <p:sp>
        <p:nvSpPr>
          <p:cNvPr id="99" name="矩形 98"/>
          <p:cNvSpPr/>
          <p:nvPr/>
        </p:nvSpPr>
        <p:spPr>
          <a:xfrm>
            <a:off x="5962572" y="2348311"/>
            <a:ext cx="1648111" cy="390523"/>
          </a:xfrm>
          <a:prstGeom prst="rect">
            <a:avLst/>
          </a:prstGeom>
          <a:ln>
            <a:solidFill>
              <a:schemeClr val="bg1">
                <a:lumMod val="75000"/>
              </a:schemeClr>
            </a:solidFill>
            <a:prstDash val="sysDot"/>
          </a:ln>
        </p:spPr>
        <p:style>
          <a:lnRef idx="2">
            <a:schemeClr val="accent5"/>
          </a:lnRef>
          <a:fillRef idx="1">
            <a:schemeClr val="lt1"/>
          </a:fillRef>
          <a:effectRef idx="0">
            <a:schemeClr val="accent5"/>
          </a:effectRef>
          <a:fontRef idx="minor">
            <a:schemeClr val="dk1"/>
          </a:fontRef>
        </p:style>
        <p:txBody>
          <a:bodyPr rtlCol="0" anchor="ctr"/>
          <a:lstStyle/>
          <a:p>
            <a:r>
              <a:rPr lang="zh-TW" altLang="en-US" sz="1200" dirty="0">
                <a:solidFill>
                  <a:schemeClr val="bg1">
                    <a:lumMod val="50000"/>
                  </a:schemeClr>
                </a:solidFill>
                <a:latin typeface="+mj-ea"/>
                <a:ea typeface="+mj-ea"/>
              </a:rPr>
              <a:t>縮短跨廠區</a:t>
            </a:r>
            <a:r>
              <a:rPr lang="en-US" altLang="zh-TW" sz="1200" dirty="0">
                <a:solidFill>
                  <a:schemeClr val="bg1">
                    <a:lumMod val="50000"/>
                  </a:schemeClr>
                </a:solidFill>
                <a:latin typeface="+mj-ea"/>
                <a:ea typeface="+mj-ea"/>
              </a:rPr>
              <a:t>/</a:t>
            </a:r>
            <a:r>
              <a:rPr lang="zh-TW" altLang="en-US" sz="1200" dirty="0">
                <a:solidFill>
                  <a:schemeClr val="bg1">
                    <a:lumMod val="50000"/>
                  </a:schemeClr>
                </a:solidFill>
                <a:latin typeface="+mj-ea"/>
                <a:ea typeface="+mj-ea"/>
              </a:rPr>
              <a:t>委外生產資訊時間</a:t>
            </a:r>
            <a:r>
              <a:rPr lang="en-US" altLang="zh-TW" sz="1200" dirty="0">
                <a:solidFill>
                  <a:schemeClr val="bg1">
                    <a:lumMod val="50000"/>
                  </a:schemeClr>
                </a:solidFill>
                <a:latin typeface="+mj-ea"/>
                <a:ea typeface="+mj-ea"/>
              </a:rPr>
              <a:t>&gt;85%(</a:t>
            </a:r>
            <a:r>
              <a:rPr lang="zh-TW" altLang="en-US" sz="1200" dirty="0">
                <a:solidFill>
                  <a:schemeClr val="bg1">
                    <a:lumMod val="50000"/>
                  </a:schemeClr>
                </a:solidFill>
                <a:latin typeface="+mj-ea"/>
                <a:ea typeface="+mj-ea"/>
              </a:rPr>
              <a:t>建豐</a:t>
            </a:r>
            <a:r>
              <a:rPr lang="en-US" altLang="zh-TW" sz="1200" dirty="0">
                <a:solidFill>
                  <a:schemeClr val="bg1">
                    <a:lumMod val="50000"/>
                  </a:schemeClr>
                </a:solidFill>
                <a:latin typeface="+mj-ea"/>
                <a:ea typeface="+mj-ea"/>
              </a:rPr>
              <a:t>)</a:t>
            </a:r>
          </a:p>
        </p:txBody>
      </p:sp>
      <p:sp>
        <p:nvSpPr>
          <p:cNvPr id="12" name="矩形 11"/>
          <p:cNvSpPr/>
          <p:nvPr/>
        </p:nvSpPr>
        <p:spPr>
          <a:xfrm>
            <a:off x="2252388" y="864095"/>
            <a:ext cx="8253707" cy="70712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pPr marL="342900" indent="-342900">
              <a:buFont typeface="Arial" panose="020B0604020202020204" pitchFamily="34" charset="0"/>
              <a:buChar char="•"/>
            </a:pPr>
            <a:r>
              <a:rPr lang="en-US" altLang="zh-TW" sz="1400" dirty="0">
                <a:solidFill>
                  <a:schemeClr val="tx1"/>
                </a:solidFill>
              </a:rPr>
              <a:t>IT</a:t>
            </a:r>
            <a:r>
              <a:rPr lang="zh-TW" altLang="en-US" sz="1400" dirty="0">
                <a:solidFill>
                  <a:schemeClr val="tx1"/>
                </a:solidFill>
              </a:rPr>
              <a:t>與</a:t>
            </a:r>
            <a:r>
              <a:rPr lang="en-US" altLang="zh-TW" sz="1400" dirty="0">
                <a:solidFill>
                  <a:schemeClr val="tx1"/>
                </a:solidFill>
              </a:rPr>
              <a:t>OT</a:t>
            </a:r>
            <a:r>
              <a:rPr lang="zh-TW" altLang="en-US" sz="1400" dirty="0">
                <a:solidFill>
                  <a:schemeClr val="tx1"/>
                </a:solidFill>
              </a:rPr>
              <a:t>數據整合打造生產調度中心、以</a:t>
            </a:r>
            <a:r>
              <a:rPr lang="en-US" altLang="zh-TW" sz="1400" b="1" u="sng" dirty="0">
                <a:solidFill>
                  <a:srgbClr val="0033CC"/>
                </a:solidFill>
              </a:rPr>
              <a:t>AI</a:t>
            </a:r>
            <a:r>
              <a:rPr lang="zh-TW" altLang="en-US" sz="1400" b="1" u="sng" dirty="0">
                <a:solidFill>
                  <a:srgbClr val="0033CC"/>
                </a:solidFill>
              </a:rPr>
              <a:t>模組賦能</a:t>
            </a:r>
            <a:r>
              <a:rPr lang="en-US" altLang="zh-TW" sz="1400" b="1" u="sng" dirty="0">
                <a:solidFill>
                  <a:srgbClr val="0033CC"/>
                </a:solidFill>
              </a:rPr>
              <a:t>MES</a:t>
            </a:r>
            <a:r>
              <a:rPr lang="zh-TW" altLang="en-US" sz="1400" b="1" u="sng" dirty="0">
                <a:solidFill>
                  <a:srgbClr val="0033CC"/>
                </a:solidFill>
              </a:rPr>
              <a:t>決策力</a:t>
            </a:r>
            <a:r>
              <a:rPr lang="zh-TW" altLang="en-US" sz="1400" dirty="0">
                <a:solidFill>
                  <a:schemeClr val="tx1"/>
                </a:solidFill>
              </a:rPr>
              <a:t>。</a:t>
            </a:r>
            <a:endParaRPr lang="en-US" altLang="zh-TW" sz="1400" dirty="0">
              <a:solidFill>
                <a:schemeClr val="tx1"/>
              </a:solidFill>
            </a:endParaRPr>
          </a:p>
          <a:p>
            <a:pPr marL="342900" indent="-342900">
              <a:buFont typeface="Arial" panose="020B0604020202020204" pitchFamily="34" charset="0"/>
              <a:buChar char="•"/>
            </a:pPr>
            <a:r>
              <a:rPr lang="en-US" altLang="zh-TW" sz="1400" dirty="0">
                <a:solidFill>
                  <a:schemeClr val="tx1"/>
                </a:solidFill>
              </a:rPr>
              <a:t>AI</a:t>
            </a:r>
            <a:r>
              <a:rPr lang="zh-TW" altLang="en-US" sz="1400" dirty="0">
                <a:solidFill>
                  <a:schemeClr val="tx1"/>
                </a:solidFill>
              </a:rPr>
              <a:t>預測關鍵料庫存、</a:t>
            </a:r>
            <a:r>
              <a:rPr lang="en-US" altLang="zh-TW" sz="1400" dirty="0">
                <a:solidFill>
                  <a:schemeClr val="tx1"/>
                </a:solidFill>
              </a:rPr>
              <a:t>AMR</a:t>
            </a:r>
            <a:r>
              <a:rPr lang="zh-TW" altLang="en-US" sz="1400" dirty="0">
                <a:solidFill>
                  <a:schemeClr val="tx1"/>
                </a:solidFill>
              </a:rPr>
              <a:t>取代人力即時產線原料運補，</a:t>
            </a:r>
            <a:r>
              <a:rPr lang="zh-TW" altLang="en-US" sz="1400" b="1" u="sng" dirty="0">
                <a:solidFill>
                  <a:srgbClr val="0033CC"/>
                </a:solidFill>
              </a:rPr>
              <a:t>等料時間</a:t>
            </a:r>
            <a:r>
              <a:rPr lang="zh-TW" altLang="en-US" sz="1400" b="1" u="sng" dirty="0">
                <a:solidFill>
                  <a:srgbClr val="0033CC"/>
                </a:solidFill>
                <a:latin typeface="Times New Roman" panose="02020603050405020304" pitchFamily="18" charset="0"/>
                <a:cs typeface="Times New Roman" panose="02020603050405020304" pitchFamily="18" charset="0"/>
              </a:rPr>
              <a:t>↓</a:t>
            </a:r>
            <a:r>
              <a:rPr lang="en-US" altLang="zh-TW" sz="1400" b="1" u="sng" dirty="0">
                <a:solidFill>
                  <a:srgbClr val="0033CC"/>
                </a:solidFill>
              </a:rPr>
              <a:t>30%</a:t>
            </a:r>
          </a:p>
          <a:p>
            <a:pPr marL="342900" indent="-342900">
              <a:buFont typeface="Arial" panose="020B0604020202020204" pitchFamily="34" charset="0"/>
              <a:buChar char="•"/>
            </a:pPr>
            <a:r>
              <a:rPr lang="en-US" altLang="zh-TW" sz="1400" dirty="0">
                <a:solidFill>
                  <a:schemeClr val="tx1"/>
                </a:solidFill>
              </a:rPr>
              <a:t>AI</a:t>
            </a:r>
            <a:r>
              <a:rPr lang="zh-TW" altLang="en-US" sz="1400" dirty="0">
                <a:solidFill>
                  <a:schemeClr val="tx1"/>
                </a:solidFill>
              </a:rPr>
              <a:t>加速品檢準確性、零組件故障提前示警、經驗排程智慧化，及時進行產線排程調配，</a:t>
            </a:r>
            <a:r>
              <a:rPr lang="zh-TW" altLang="en-US" sz="1400" b="1" u="sng" dirty="0">
                <a:solidFill>
                  <a:srgbClr val="0033CC"/>
                </a:solidFill>
              </a:rPr>
              <a:t>稼動率</a:t>
            </a:r>
            <a:r>
              <a:rPr lang="zh-TW" altLang="en-US" sz="1400" b="1" u="sng" dirty="0">
                <a:solidFill>
                  <a:srgbClr val="0033CC"/>
                </a:solidFill>
                <a:latin typeface="Times New Roman" panose="02020603050405020304" pitchFamily="18" charset="0"/>
                <a:cs typeface="Times New Roman" panose="02020603050405020304" pitchFamily="18" charset="0"/>
              </a:rPr>
              <a:t>↑</a:t>
            </a:r>
            <a:r>
              <a:rPr lang="en-US" altLang="zh-TW" sz="1400" b="1" u="sng" dirty="0">
                <a:solidFill>
                  <a:srgbClr val="0033CC"/>
                </a:solidFill>
              </a:rPr>
              <a:t>15%</a:t>
            </a:r>
          </a:p>
        </p:txBody>
      </p:sp>
      <p:sp>
        <p:nvSpPr>
          <p:cNvPr id="109" name="標題 1"/>
          <p:cNvSpPr>
            <a:spLocks noGrp="1"/>
          </p:cNvSpPr>
          <p:nvPr>
            <p:ph type="title"/>
          </p:nvPr>
        </p:nvSpPr>
        <p:spPr>
          <a:xfrm>
            <a:off x="3038430" y="44624"/>
            <a:ext cx="7162026" cy="778098"/>
          </a:xfrm>
        </p:spPr>
        <p:txBody>
          <a:bodyPr/>
          <a:lstStyle/>
          <a:p>
            <a:r>
              <a:rPr lang="en-US" altLang="zh-TW" dirty="0" smtClean="0"/>
              <a:t>FY111</a:t>
            </a:r>
            <a:r>
              <a:rPr lang="zh-TW" altLang="en-US" dirty="0" smtClean="0"/>
              <a:t>益張場域執行效益</a:t>
            </a:r>
            <a:endParaRPr lang="zh-TW" altLang="en-US" dirty="0"/>
          </a:p>
        </p:txBody>
      </p:sp>
      <p:sp>
        <p:nvSpPr>
          <p:cNvPr id="100" name="矩形 99"/>
          <p:cNvSpPr/>
          <p:nvPr/>
        </p:nvSpPr>
        <p:spPr>
          <a:xfrm>
            <a:off x="2240732" y="1600985"/>
            <a:ext cx="8253707" cy="707129"/>
          </a:xfrm>
          <a:prstGeom prst="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pPr marL="342900" indent="-342900">
              <a:buFont typeface="Arial" panose="020B0604020202020204" pitchFamily="34" charset="0"/>
              <a:buChar char="•"/>
            </a:pPr>
            <a:r>
              <a:rPr lang="zh-TW" altLang="en-US" sz="1400" b="1" u="sng" dirty="0">
                <a:solidFill>
                  <a:srgbClr val="C00000"/>
                </a:solidFill>
              </a:rPr>
              <a:t>補足中小型</a:t>
            </a:r>
            <a:r>
              <a:rPr lang="en-US" altLang="zh-TW" sz="1400" b="1" u="sng" dirty="0">
                <a:solidFill>
                  <a:srgbClr val="C00000"/>
                </a:solidFill>
              </a:rPr>
              <a:t>SI</a:t>
            </a:r>
            <a:r>
              <a:rPr lang="zh-TW" altLang="en-US" sz="1400" b="1" u="sng" dirty="0">
                <a:solidFill>
                  <a:srgbClr val="C00000"/>
                </a:solidFill>
              </a:rPr>
              <a:t>業者於</a:t>
            </a:r>
            <a:r>
              <a:rPr lang="en-US" altLang="zh-TW" sz="1400" b="1" u="sng" dirty="0">
                <a:solidFill>
                  <a:srgbClr val="C00000"/>
                </a:solidFill>
              </a:rPr>
              <a:t>AI</a:t>
            </a:r>
            <a:r>
              <a:rPr lang="zh-TW" altLang="en-US" sz="1400" b="1" u="sng" dirty="0">
                <a:solidFill>
                  <a:srgbClr val="C00000"/>
                </a:solidFill>
              </a:rPr>
              <a:t>數據分析與多種知識領域的不足。</a:t>
            </a:r>
            <a:endParaRPr lang="en-US" altLang="zh-TW" sz="1400" b="1" u="sng" dirty="0">
              <a:solidFill>
                <a:srgbClr val="C00000"/>
              </a:solidFill>
            </a:endParaRPr>
          </a:p>
          <a:p>
            <a:pPr marL="342900" indent="-342900">
              <a:buFont typeface="Arial" panose="020B0604020202020204" pitchFamily="34" charset="0"/>
              <a:buChar char="•"/>
            </a:pPr>
            <a:r>
              <a:rPr lang="zh-TW" altLang="en-US" sz="1400" b="1" u="sng" dirty="0">
                <a:solidFill>
                  <a:srgbClr val="C00000"/>
                </a:solidFill>
              </a:rPr>
              <a:t>智能化技術共通模組設計</a:t>
            </a:r>
            <a:r>
              <a:rPr lang="zh-TW" altLang="en-US" sz="1400" dirty="0">
                <a:solidFill>
                  <a:schemeClr val="tx1"/>
                </a:solidFill>
              </a:rPr>
              <a:t>，讓</a:t>
            </a:r>
            <a:r>
              <a:rPr lang="en-US" altLang="zh-TW" sz="1400" dirty="0">
                <a:solidFill>
                  <a:schemeClr val="tx1"/>
                </a:solidFill>
              </a:rPr>
              <a:t>SI</a:t>
            </a:r>
            <a:r>
              <a:rPr lang="zh-TW" altLang="en-US" sz="1400" dirty="0">
                <a:solidFill>
                  <a:schemeClr val="tx1"/>
                </a:solidFill>
              </a:rPr>
              <a:t>業者不需費時研究或開發，能</a:t>
            </a:r>
            <a:r>
              <a:rPr lang="zh-TW" altLang="en-US" sz="1400" b="1" u="sng" dirty="0">
                <a:solidFill>
                  <a:srgbClr val="C00000"/>
                </a:solidFill>
              </a:rPr>
              <a:t>加速</a:t>
            </a:r>
            <a:r>
              <a:rPr lang="en-US" altLang="zh-TW" sz="1400" b="1" u="sng" dirty="0">
                <a:solidFill>
                  <a:srgbClr val="C00000"/>
                </a:solidFill>
              </a:rPr>
              <a:t>SI</a:t>
            </a:r>
            <a:r>
              <a:rPr lang="zh-TW" altLang="en-US" sz="1400" b="1" u="sng" dirty="0">
                <a:solidFill>
                  <a:srgbClr val="C00000"/>
                </a:solidFill>
              </a:rPr>
              <a:t>填平系統開發與整合能力缺口</a:t>
            </a:r>
            <a:r>
              <a:rPr lang="zh-TW" altLang="en-US" sz="1400" dirty="0">
                <a:solidFill>
                  <a:schemeClr val="tx1"/>
                </a:solidFill>
              </a:rPr>
              <a:t>。</a:t>
            </a:r>
            <a:endParaRPr lang="en-US" altLang="zh-TW" sz="1400" dirty="0">
              <a:solidFill>
                <a:schemeClr val="tx1"/>
              </a:solidFill>
            </a:endParaRPr>
          </a:p>
          <a:p>
            <a:pPr marL="342900" indent="-342900">
              <a:buFont typeface="Arial" panose="020B0604020202020204" pitchFamily="34" charset="0"/>
              <a:buChar char="•"/>
            </a:pPr>
            <a:r>
              <a:rPr lang="zh-TW" altLang="en-US" sz="1400" dirty="0">
                <a:solidFill>
                  <a:schemeClr val="tx1"/>
                </a:solidFill>
              </a:rPr>
              <a:t>場域實地技術驗證，可</a:t>
            </a:r>
            <a:r>
              <a:rPr lang="zh-TW" altLang="en-US" sz="1400" b="1" u="sng" dirty="0">
                <a:solidFill>
                  <a:srgbClr val="C00000"/>
                </a:solidFill>
              </a:rPr>
              <a:t>大幅降低</a:t>
            </a:r>
            <a:r>
              <a:rPr lang="en-US" altLang="zh-TW" sz="1400" b="1" u="sng" dirty="0">
                <a:solidFill>
                  <a:srgbClr val="C00000"/>
                </a:solidFill>
              </a:rPr>
              <a:t>SI</a:t>
            </a:r>
            <a:r>
              <a:rPr lang="zh-TW" altLang="en-US" sz="1400" b="1" u="sng" dirty="0">
                <a:solidFill>
                  <a:srgbClr val="C00000"/>
                </a:solidFill>
              </a:rPr>
              <a:t>業者初期開發與設計成本</a:t>
            </a:r>
            <a:r>
              <a:rPr lang="zh-TW" altLang="en-US" sz="1400" dirty="0">
                <a:solidFill>
                  <a:schemeClr val="tx1"/>
                </a:solidFill>
              </a:rPr>
              <a:t>，加速落地應用。</a:t>
            </a:r>
            <a:endParaRPr lang="en-US" altLang="zh-TW" sz="1400" dirty="0">
              <a:solidFill>
                <a:schemeClr val="tx1"/>
              </a:solidFill>
            </a:endParaRPr>
          </a:p>
        </p:txBody>
      </p:sp>
      <p:sp>
        <p:nvSpPr>
          <p:cNvPr id="8" name="圓角矩形 7"/>
          <p:cNvSpPr/>
          <p:nvPr/>
        </p:nvSpPr>
        <p:spPr>
          <a:xfrm>
            <a:off x="9616111" y="702347"/>
            <a:ext cx="862231" cy="283147"/>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TW" altLang="en-US" sz="1200" b="1" dirty="0">
                <a:effectLst>
                  <a:outerShdw blurRad="38100" dist="38100" dir="2700000" algn="tl">
                    <a:srgbClr val="000000">
                      <a:alpha val="43137"/>
                    </a:srgbClr>
                  </a:outerShdw>
                </a:effectLst>
                <a:latin typeface="+mn-ea"/>
              </a:rPr>
              <a:t>助數位</a:t>
            </a:r>
          </a:p>
        </p:txBody>
      </p:sp>
      <p:sp>
        <p:nvSpPr>
          <p:cNvPr id="101" name="圓角矩形 100"/>
          <p:cNvSpPr/>
          <p:nvPr/>
        </p:nvSpPr>
        <p:spPr>
          <a:xfrm>
            <a:off x="9616110" y="1564346"/>
            <a:ext cx="887774" cy="261761"/>
          </a:xfrm>
          <a:prstGeom prst="roundRect">
            <a:avLst/>
          </a:prstGeom>
          <a:solidFill>
            <a:srgbClr val="FFFF99"/>
          </a:solidFill>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TW" altLang="en-US" sz="1200" b="1" dirty="0">
                <a:solidFill>
                  <a:srgbClr val="C00000"/>
                </a:solidFill>
              </a:rPr>
              <a:t>補缺口</a:t>
            </a:r>
          </a:p>
        </p:txBody>
      </p:sp>
      <p:sp>
        <p:nvSpPr>
          <p:cNvPr id="108" name="矩形 107"/>
          <p:cNvSpPr/>
          <p:nvPr/>
        </p:nvSpPr>
        <p:spPr>
          <a:xfrm rot="20717984">
            <a:off x="1536044" y="718883"/>
            <a:ext cx="1348572" cy="35377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TO BE</a:t>
            </a:r>
            <a:endParaRPr lang="zh-TW" altLang="en-US" dirty="0"/>
          </a:p>
        </p:txBody>
      </p:sp>
      <p:sp>
        <p:nvSpPr>
          <p:cNvPr id="26" name="向右箭號 25"/>
          <p:cNvSpPr/>
          <p:nvPr/>
        </p:nvSpPr>
        <p:spPr>
          <a:xfrm>
            <a:off x="1613891" y="1113975"/>
            <a:ext cx="683018" cy="457249"/>
          </a:xfrm>
          <a:prstGeom prst="rightArrow">
            <a:avLst/>
          </a:prstGeom>
        </p:spPr>
        <p:style>
          <a:lnRef idx="0">
            <a:schemeClr val="accent1"/>
          </a:lnRef>
          <a:fillRef idx="3">
            <a:schemeClr val="accent1"/>
          </a:fillRef>
          <a:effectRef idx="3">
            <a:schemeClr val="accent1"/>
          </a:effectRef>
          <a:fontRef idx="minor">
            <a:schemeClr val="lt1"/>
          </a:fontRef>
        </p:style>
        <p:txBody>
          <a:bodyPr lIns="0" rIns="0" rtlCol="0" anchor="ctr"/>
          <a:lstStyle/>
          <a:p>
            <a:pPr algn="ctr"/>
            <a:r>
              <a:rPr lang="zh-TW" altLang="en-US" sz="1200" b="1" dirty="0">
                <a:effectLst>
                  <a:outerShdw blurRad="38100" dist="38100" dir="2700000" algn="tl">
                    <a:srgbClr val="000000">
                      <a:alpha val="43137"/>
                    </a:srgbClr>
                  </a:outerShdw>
                </a:effectLst>
                <a:latin typeface="+mn-ea"/>
              </a:rPr>
              <a:t>製造業</a:t>
            </a:r>
          </a:p>
        </p:txBody>
      </p:sp>
      <p:sp>
        <p:nvSpPr>
          <p:cNvPr id="104" name="向右箭號 103"/>
          <p:cNvSpPr/>
          <p:nvPr/>
        </p:nvSpPr>
        <p:spPr>
          <a:xfrm>
            <a:off x="1600142" y="1743040"/>
            <a:ext cx="683018" cy="457249"/>
          </a:xfrm>
          <a:prstGeom prst="rightArrow">
            <a:avLst/>
          </a:prstGeom>
          <a:solidFill>
            <a:srgbClr val="FFFF99"/>
          </a:solidFill>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altLang="zh-TW" sz="1200" b="1" dirty="0">
                <a:solidFill>
                  <a:srgbClr val="C00000"/>
                </a:solidFill>
              </a:rPr>
              <a:t>SI</a:t>
            </a:r>
            <a:r>
              <a:rPr lang="zh-TW" altLang="en-US" sz="1200" b="1" dirty="0">
                <a:solidFill>
                  <a:srgbClr val="C00000"/>
                </a:solidFill>
              </a:rPr>
              <a:t>業者</a:t>
            </a:r>
          </a:p>
        </p:txBody>
      </p:sp>
    </p:spTree>
    <p:extLst>
      <p:ext uri="{BB962C8B-B14F-4D97-AF65-F5344CB8AC3E}">
        <p14:creationId xmlns:p14="http://schemas.microsoft.com/office/powerpoint/2010/main" val="8054481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28562E0-AE09-4D11-92BC-5850C0B2AD0D}" type="slidenum">
              <a:rPr lang="zh-TW" altLang="en-US" smtClean="0"/>
              <a:pPr/>
              <a:t>13</a:t>
            </a:fld>
            <a:endParaRPr lang="zh-TW" altLang="en-US" dirty="0"/>
          </a:p>
        </p:txBody>
      </p:sp>
      <p:sp>
        <p:nvSpPr>
          <p:cNvPr id="17" name="Rounded Rectangle 33"/>
          <p:cNvSpPr/>
          <p:nvPr/>
        </p:nvSpPr>
        <p:spPr>
          <a:xfrm>
            <a:off x="677759" y="771196"/>
            <a:ext cx="11267140" cy="1433668"/>
          </a:xfrm>
          <a:prstGeom prst="roundRect">
            <a:avLst>
              <a:gd name="adj" fmla="val 13077"/>
            </a:avLst>
          </a:prstGeom>
          <a:solidFill>
            <a:srgbClr val="266983">
              <a:lumMod val="20000"/>
              <a:lumOff val="80000"/>
            </a:srgbClr>
          </a:solidFill>
          <a:ln w="6350" cap="flat" cmpd="sng" algn="ctr">
            <a:noFill/>
            <a:prstDash val="solid"/>
            <a:miter lim="800000"/>
          </a:ln>
          <a:effectLst/>
        </p:spPr>
        <p:txBody>
          <a:bodyPr rtlCol="0" anchor="ctr"/>
          <a:lstStyle/>
          <a:p>
            <a:pPr algn="ctr" defTabSz="844083">
              <a:defRPr/>
            </a:pPr>
            <a:endParaRPr lang="en-US" sz="1662" kern="0">
              <a:solidFill>
                <a:prstClr val="black"/>
              </a:solidFill>
              <a:latin typeface="Calibri" panose="020F0502020204030204"/>
            </a:endParaRPr>
          </a:p>
        </p:txBody>
      </p:sp>
      <p:grpSp>
        <p:nvGrpSpPr>
          <p:cNvPr id="18" name="Group 41"/>
          <p:cNvGrpSpPr>
            <a:grpSpLocks noChangeAspect="1"/>
          </p:cNvGrpSpPr>
          <p:nvPr/>
        </p:nvGrpSpPr>
        <p:grpSpPr>
          <a:xfrm>
            <a:off x="623392" y="729390"/>
            <a:ext cx="1466725" cy="1203570"/>
            <a:chOff x="1713406" y="1280068"/>
            <a:chExt cx="2687144" cy="2706830"/>
          </a:xfrm>
        </p:grpSpPr>
        <p:sp>
          <p:nvSpPr>
            <p:cNvPr id="19" name="Freeform 6"/>
            <p:cNvSpPr>
              <a:spLocks/>
            </p:cNvSpPr>
            <p:nvPr/>
          </p:nvSpPr>
          <p:spPr bwMode="auto">
            <a:xfrm>
              <a:off x="3983324" y="1286682"/>
              <a:ext cx="417226" cy="109792"/>
            </a:xfrm>
            <a:custGeom>
              <a:avLst/>
              <a:gdLst/>
              <a:ahLst/>
              <a:cxnLst>
                <a:cxn ang="0">
                  <a:pos x="2270" y="597"/>
                </a:cxn>
                <a:cxn ang="0">
                  <a:pos x="0" y="597"/>
                </a:cxn>
                <a:cxn ang="0">
                  <a:pos x="1248" y="24"/>
                </a:cxn>
                <a:cxn ang="0">
                  <a:pos x="2270" y="597"/>
                </a:cxn>
              </a:cxnLst>
              <a:rect l="0" t="0" r="r" b="b"/>
              <a:pathLst>
                <a:path w="2270" h="597">
                  <a:moveTo>
                    <a:pt x="2270" y="597"/>
                  </a:moveTo>
                  <a:cubicBezTo>
                    <a:pt x="0" y="597"/>
                    <a:pt x="0" y="597"/>
                    <a:pt x="0" y="597"/>
                  </a:cubicBezTo>
                  <a:cubicBezTo>
                    <a:pt x="0" y="597"/>
                    <a:pt x="416" y="0"/>
                    <a:pt x="1248" y="24"/>
                  </a:cubicBezTo>
                  <a:cubicBezTo>
                    <a:pt x="1248" y="24"/>
                    <a:pt x="1997" y="36"/>
                    <a:pt x="2270" y="597"/>
                  </a:cubicBezTo>
                  <a:close/>
                </a:path>
              </a:pathLst>
            </a:custGeom>
            <a:solidFill>
              <a:srgbClr val="266983">
                <a:lumMod val="75000"/>
              </a:srgbClr>
            </a:solidFill>
            <a:ln w="9525">
              <a:noFill/>
              <a:round/>
              <a:headEnd/>
              <a:tailEnd/>
            </a:ln>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black"/>
                </a:solidFill>
                <a:latin typeface="Calibri" panose="020F0502020204030204"/>
              </a:endParaRPr>
            </a:p>
          </p:txBody>
        </p:sp>
        <p:sp>
          <p:nvSpPr>
            <p:cNvPr id="20" name="Freeform 7"/>
            <p:cNvSpPr>
              <a:spLocks/>
            </p:cNvSpPr>
            <p:nvPr/>
          </p:nvSpPr>
          <p:spPr bwMode="auto">
            <a:xfrm>
              <a:off x="1713406" y="3560958"/>
              <a:ext cx="109247" cy="425940"/>
            </a:xfrm>
            <a:custGeom>
              <a:avLst/>
              <a:gdLst/>
              <a:ahLst/>
              <a:cxnLst>
                <a:cxn ang="0">
                  <a:pos x="594" y="0"/>
                </a:cxn>
                <a:cxn ang="0">
                  <a:pos x="594" y="2317"/>
                </a:cxn>
                <a:cxn ang="0">
                  <a:pos x="23" y="1003"/>
                </a:cxn>
                <a:cxn ang="0">
                  <a:pos x="594" y="0"/>
                </a:cxn>
              </a:cxnLst>
              <a:rect l="0" t="0" r="r" b="b"/>
              <a:pathLst>
                <a:path w="594" h="2317">
                  <a:moveTo>
                    <a:pt x="594" y="0"/>
                  </a:moveTo>
                  <a:cubicBezTo>
                    <a:pt x="594" y="2317"/>
                    <a:pt x="594" y="2317"/>
                    <a:pt x="594" y="2317"/>
                  </a:cubicBezTo>
                  <a:cubicBezTo>
                    <a:pt x="594" y="2317"/>
                    <a:pt x="0" y="2018"/>
                    <a:pt x="23" y="1003"/>
                  </a:cubicBezTo>
                  <a:cubicBezTo>
                    <a:pt x="23" y="1003"/>
                    <a:pt x="83" y="430"/>
                    <a:pt x="594" y="0"/>
                  </a:cubicBezTo>
                  <a:close/>
                </a:path>
              </a:pathLst>
            </a:custGeom>
            <a:solidFill>
              <a:srgbClr val="266983">
                <a:lumMod val="75000"/>
              </a:srgbClr>
            </a:solidFill>
            <a:ln w="9525">
              <a:noFill/>
              <a:round/>
              <a:headEnd/>
              <a:tailEnd/>
            </a:ln>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black"/>
                </a:solidFill>
                <a:latin typeface="Calibri" panose="020F0502020204030204"/>
              </a:endParaRPr>
            </a:p>
          </p:txBody>
        </p:sp>
        <p:sp>
          <p:nvSpPr>
            <p:cNvPr id="21" name="Freeform 8"/>
            <p:cNvSpPr>
              <a:spLocks/>
            </p:cNvSpPr>
            <p:nvPr/>
          </p:nvSpPr>
          <p:spPr bwMode="auto">
            <a:xfrm>
              <a:off x="1719864" y="1280068"/>
              <a:ext cx="2492849" cy="2491525"/>
            </a:xfrm>
            <a:custGeom>
              <a:avLst/>
              <a:gdLst/>
              <a:ahLst/>
              <a:cxnLst>
                <a:cxn ang="0">
                  <a:pos x="8213" y="514"/>
                </a:cxn>
                <a:cxn ang="0">
                  <a:pos x="404" y="8360"/>
                </a:cxn>
                <a:cxn ang="0">
                  <a:pos x="0" y="9065"/>
                </a:cxn>
                <a:cxn ang="0">
                  <a:pos x="0" y="13555"/>
                </a:cxn>
                <a:cxn ang="0">
                  <a:pos x="618" y="12337"/>
                </a:cxn>
                <a:cxn ang="0">
                  <a:pos x="7120" y="5816"/>
                </a:cxn>
                <a:cxn ang="0">
                  <a:pos x="12362" y="561"/>
                </a:cxn>
                <a:cxn ang="0">
                  <a:pos x="13301" y="72"/>
                </a:cxn>
                <a:cxn ang="0">
                  <a:pos x="13562" y="60"/>
                </a:cxn>
                <a:cxn ang="0">
                  <a:pos x="9022" y="60"/>
                </a:cxn>
                <a:cxn ang="0">
                  <a:pos x="8439" y="287"/>
                </a:cxn>
                <a:cxn ang="0">
                  <a:pos x="8213" y="514"/>
                </a:cxn>
              </a:cxnLst>
              <a:rect l="0" t="0" r="r" b="b"/>
              <a:pathLst>
                <a:path w="13562" h="13555">
                  <a:moveTo>
                    <a:pt x="8213" y="514"/>
                  </a:moveTo>
                  <a:cubicBezTo>
                    <a:pt x="404" y="8360"/>
                    <a:pt x="404" y="8360"/>
                    <a:pt x="404" y="8360"/>
                  </a:cubicBezTo>
                  <a:cubicBezTo>
                    <a:pt x="404" y="8360"/>
                    <a:pt x="0" y="8742"/>
                    <a:pt x="0" y="9065"/>
                  </a:cubicBezTo>
                  <a:cubicBezTo>
                    <a:pt x="0" y="13555"/>
                    <a:pt x="0" y="13555"/>
                    <a:pt x="0" y="13555"/>
                  </a:cubicBezTo>
                  <a:cubicBezTo>
                    <a:pt x="0" y="13555"/>
                    <a:pt x="12" y="12934"/>
                    <a:pt x="618" y="12337"/>
                  </a:cubicBezTo>
                  <a:cubicBezTo>
                    <a:pt x="7120" y="5816"/>
                    <a:pt x="7120" y="5816"/>
                    <a:pt x="7120" y="5816"/>
                  </a:cubicBezTo>
                  <a:cubicBezTo>
                    <a:pt x="12362" y="561"/>
                    <a:pt x="12362" y="561"/>
                    <a:pt x="12362" y="561"/>
                  </a:cubicBezTo>
                  <a:cubicBezTo>
                    <a:pt x="12362" y="561"/>
                    <a:pt x="12778" y="107"/>
                    <a:pt x="13301" y="72"/>
                  </a:cubicBezTo>
                  <a:cubicBezTo>
                    <a:pt x="13301" y="72"/>
                    <a:pt x="13372" y="36"/>
                    <a:pt x="13562" y="60"/>
                  </a:cubicBezTo>
                  <a:cubicBezTo>
                    <a:pt x="9022" y="60"/>
                    <a:pt x="9022" y="60"/>
                    <a:pt x="9022" y="60"/>
                  </a:cubicBezTo>
                  <a:cubicBezTo>
                    <a:pt x="9022" y="60"/>
                    <a:pt x="8701" y="0"/>
                    <a:pt x="8439" y="287"/>
                  </a:cubicBezTo>
                  <a:lnTo>
                    <a:pt x="8213" y="514"/>
                  </a:lnTo>
                  <a:close/>
                </a:path>
              </a:pathLst>
            </a:custGeom>
            <a:gradFill rotWithShape="1">
              <a:gsLst>
                <a:gs pos="0">
                  <a:srgbClr val="266983">
                    <a:satMod val="103000"/>
                    <a:lumMod val="102000"/>
                    <a:tint val="94000"/>
                  </a:srgbClr>
                </a:gs>
                <a:gs pos="50000">
                  <a:srgbClr val="266983">
                    <a:satMod val="110000"/>
                    <a:lumMod val="100000"/>
                    <a:shade val="100000"/>
                  </a:srgbClr>
                </a:gs>
                <a:gs pos="100000">
                  <a:srgbClr val="266983">
                    <a:lumMod val="99000"/>
                    <a:satMod val="120000"/>
                    <a:shade val="78000"/>
                  </a:srgbClr>
                </a:gs>
              </a:gsLst>
              <a:lin ang="5400000" scaled="0"/>
            </a:gradFill>
            <a:ln w="6350" cap="flat" cmpd="sng" algn="ctr">
              <a:solidFill>
                <a:srgbClr val="266983"/>
              </a:solidFill>
              <a:prstDash val="solid"/>
              <a:miter lim="800000"/>
              <a:headEnd/>
              <a:tailEnd/>
            </a:ln>
            <a:effectLst/>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white"/>
                </a:solidFill>
                <a:latin typeface="Calibri" panose="020F0502020204030204"/>
              </a:endParaRPr>
            </a:p>
          </p:txBody>
        </p:sp>
      </p:grpSp>
      <p:grpSp>
        <p:nvGrpSpPr>
          <p:cNvPr id="29" name="群組 28"/>
          <p:cNvGrpSpPr/>
          <p:nvPr/>
        </p:nvGrpSpPr>
        <p:grpSpPr>
          <a:xfrm>
            <a:off x="714510" y="834314"/>
            <a:ext cx="1017691" cy="719132"/>
            <a:chOff x="88034" y="880735"/>
            <a:chExt cx="1102499" cy="779060"/>
          </a:xfrm>
        </p:grpSpPr>
        <p:sp>
          <p:nvSpPr>
            <p:cNvPr id="30" name="Shape 46842"/>
            <p:cNvSpPr/>
            <p:nvPr/>
          </p:nvSpPr>
          <p:spPr>
            <a:xfrm>
              <a:off x="88034" y="880735"/>
              <a:ext cx="1102499" cy="779060"/>
            </a:xfrm>
            <a:custGeom>
              <a:avLst/>
              <a:gdLst/>
              <a:ahLst/>
              <a:cxnLst>
                <a:cxn ang="0">
                  <a:pos x="wd2" y="hd2"/>
                </a:cxn>
                <a:cxn ang="5400000">
                  <a:pos x="wd2" y="hd2"/>
                </a:cxn>
                <a:cxn ang="10800000">
                  <a:pos x="wd2" y="hd2"/>
                </a:cxn>
                <a:cxn ang="16200000">
                  <a:pos x="wd2" y="hd2"/>
                </a:cxn>
              </a:cxnLst>
              <a:rect l="0" t="0" r="r" b="b"/>
              <a:pathLst>
                <a:path w="21600" h="21600" extrusionOk="0">
                  <a:moveTo>
                    <a:pt x="0" y="7641"/>
                  </a:moveTo>
                  <a:lnTo>
                    <a:pt x="3590" y="21600"/>
                  </a:lnTo>
                  <a:lnTo>
                    <a:pt x="18425" y="13959"/>
                  </a:lnTo>
                  <a:lnTo>
                    <a:pt x="21600" y="4419"/>
                  </a:lnTo>
                  <a:lnTo>
                    <a:pt x="14834" y="0"/>
                  </a:lnTo>
                  <a:lnTo>
                    <a:pt x="0" y="7641"/>
                  </a:lnTo>
                  <a:close/>
                </a:path>
              </a:pathLst>
            </a:custGeom>
            <a:solidFill>
              <a:srgbClr val="0070C0"/>
            </a:solidFill>
            <a:ln w="28575" cap="flat">
              <a:solidFill>
                <a:srgbClr val="FFFFFF"/>
              </a:solidFill>
              <a:miter lim="400000"/>
            </a:ln>
            <a:effectLst/>
          </p:spPr>
          <p:txBody>
            <a:bodyPr wrap="square" lIns="0" tIns="0" rIns="0" bIns="0" numCol="1" anchor="t">
              <a:noAutofit/>
            </a:bodyPr>
            <a:lstStyle/>
            <a:p>
              <a:pPr defTabSz="844083">
                <a:defRPr/>
              </a:pPr>
              <a:endParaRPr sz="1662" dirty="0">
                <a:solidFill>
                  <a:prstClr val="black"/>
                </a:solidFill>
                <a:latin typeface="微软雅黑" panose="020B0503020204020204" pitchFamily="34" charset="-122"/>
                <a:ea typeface="微软雅黑" panose="020B0503020204020204" pitchFamily="34" charset="-122"/>
              </a:endParaRPr>
            </a:p>
          </p:txBody>
        </p:sp>
        <p:sp>
          <p:nvSpPr>
            <p:cNvPr id="31" name="文字方塊 30"/>
            <p:cNvSpPr txBox="1"/>
            <p:nvPr/>
          </p:nvSpPr>
          <p:spPr>
            <a:xfrm>
              <a:off x="88034" y="1039431"/>
              <a:ext cx="976534" cy="407751"/>
            </a:xfrm>
            <a:prstGeom prst="rect">
              <a:avLst/>
            </a:prstGeom>
            <a:noFill/>
          </p:spPr>
          <p:txBody>
            <a:bodyPr wrap="square" rtlCol="0">
              <a:spAutoFit/>
            </a:bodyPr>
            <a:lstStyle/>
            <a:p>
              <a:pPr algn="ctr" defTabSz="844083">
                <a:defRPr/>
              </a:pPr>
              <a:r>
                <a:rPr lang="en-US" altLang="zh-TW" sz="1846" b="1" dirty="0">
                  <a:solidFill>
                    <a:srgbClr val="FFFFFF"/>
                  </a:solidFill>
                  <a:latin typeface="Arial"/>
                  <a:ea typeface="微軟正黑體" panose="020B0604030504040204" pitchFamily="34" charset="-120"/>
                </a:rPr>
                <a:t>AS-IS</a:t>
              </a:r>
              <a:endParaRPr lang="zh-TW" altLang="en-US" sz="1846" b="1" dirty="0">
                <a:solidFill>
                  <a:srgbClr val="FFFFFF"/>
                </a:solidFill>
                <a:latin typeface="Arial"/>
                <a:ea typeface="微軟正黑體" panose="020B0604030504040204" pitchFamily="34" charset="-120"/>
              </a:endParaRPr>
            </a:p>
          </p:txBody>
        </p:sp>
      </p:grpSp>
      <p:sp>
        <p:nvSpPr>
          <p:cNvPr id="72" name="Rounded Rectangle 33"/>
          <p:cNvSpPr/>
          <p:nvPr/>
        </p:nvSpPr>
        <p:spPr>
          <a:xfrm>
            <a:off x="677759" y="5030470"/>
            <a:ext cx="11267140" cy="1593742"/>
          </a:xfrm>
          <a:prstGeom prst="roundRect">
            <a:avLst>
              <a:gd name="adj" fmla="val 13077"/>
            </a:avLst>
          </a:prstGeom>
          <a:solidFill>
            <a:srgbClr val="266983">
              <a:lumMod val="20000"/>
              <a:lumOff val="80000"/>
            </a:srgbClr>
          </a:solidFill>
          <a:ln w="6350" cap="flat" cmpd="sng" algn="ctr">
            <a:noFill/>
            <a:prstDash val="solid"/>
            <a:miter lim="800000"/>
          </a:ln>
          <a:effectLst/>
        </p:spPr>
        <p:txBody>
          <a:bodyPr rtlCol="0" anchor="ctr"/>
          <a:lstStyle/>
          <a:p>
            <a:pPr algn="ctr" defTabSz="844083">
              <a:defRPr/>
            </a:pPr>
            <a:endParaRPr lang="en-US" sz="1662" kern="0" dirty="0">
              <a:solidFill>
                <a:prstClr val="black"/>
              </a:solidFill>
              <a:latin typeface="Calibri" panose="020F0502020204030204"/>
            </a:endParaRPr>
          </a:p>
        </p:txBody>
      </p:sp>
      <p:grpSp>
        <p:nvGrpSpPr>
          <p:cNvPr id="73" name="Group 41"/>
          <p:cNvGrpSpPr>
            <a:grpSpLocks noChangeAspect="1"/>
          </p:cNvGrpSpPr>
          <p:nvPr/>
        </p:nvGrpSpPr>
        <p:grpSpPr>
          <a:xfrm>
            <a:off x="626687" y="4997071"/>
            <a:ext cx="1451821" cy="1276597"/>
            <a:chOff x="1713406" y="1280068"/>
            <a:chExt cx="2687144" cy="2706830"/>
          </a:xfrm>
        </p:grpSpPr>
        <p:sp>
          <p:nvSpPr>
            <p:cNvPr id="74" name="Freeform 6"/>
            <p:cNvSpPr>
              <a:spLocks/>
            </p:cNvSpPr>
            <p:nvPr/>
          </p:nvSpPr>
          <p:spPr bwMode="auto">
            <a:xfrm>
              <a:off x="3983324" y="1286682"/>
              <a:ext cx="417226" cy="109792"/>
            </a:xfrm>
            <a:custGeom>
              <a:avLst/>
              <a:gdLst/>
              <a:ahLst/>
              <a:cxnLst>
                <a:cxn ang="0">
                  <a:pos x="2270" y="597"/>
                </a:cxn>
                <a:cxn ang="0">
                  <a:pos x="0" y="597"/>
                </a:cxn>
                <a:cxn ang="0">
                  <a:pos x="1248" y="24"/>
                </a:cxn>
                <a:cxn ang="0">
                  <a:pos x="2270" y="597"/>
                </a:cxn>
              </a:cxnLst>
              <a:rect l="0" t="0" r="r" b="b"/>
              <a:pathLst>
                <a:path w="2270" h="597">
                  <a:moveTo>
                    <a:pt x="2270" y="597"/>
                  </a:moveTo>
                  <a:cubicBezTo>
                    <a:pt x="0" y="597"/>
                    <a:pt x="0" y="597"/>
                    <a:pt x="0" y="597"/>
                  </a:cubicBezTo>
                  <a:cubicBezTo>
                    <a:pt x="0" y="597"/>
                    <a:pt x="416" y="0"/>
                    <a:pt x="1248" y="24"/>
                  </a:cubicBezTo>
                  <a:cubicBezTo>
                    <a:pt x="1248" y="24"/>
                    <a:pt x="1997" y="36"/>
                    <a:pt x="2270" y="597"/>
                  </a:cubicBezTo>
                  <a:close/>
                </a:path>
              </a:pathLst>
            </a:custGeom>
            <a:solidFill>
              <a:srgbClr val="266983">
                <a:lumMod val="75000"/>
              </a:srgbClr>
            </a:solidFill>
            <a:ln w="9525">
              <a:noFill/>
              <a:round/>
              <a:headEnd/>
              <a:tailEnd/>
            </a:ln>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black"/>
                </a:solidFill>
                <a:latin typeface="Calibri" panose="020F0502020204030204"/>
              </a:endParaRPr>
            </a:p>
          </p:txBody>
        </p:sp>
        <p:sp>
          <p:nvSpPr>
            <p:cNvPr id="75" name="Freeform 7"/>
            <p:cNvSpPr>
              <a:spLocks/>
            </p:cNvSpPr>
            <p:nvPr/>
          </p:nvSpPr>
          <p:spPr bwMode="auto">
            <a:xfrm>
              <a:off x="1713406" y="3560958"/>
              <a:ext cx="109247" cy="425940"/>
            </a:xfrm>
            <a:custGeom>
              <a:avLst/>
              <a:gdLst/>
              <a:ahLst/>
              <a:cxnLst>
                <a:cxn ang="0">
                  <a:pos x="594" y="0"/>
                </a:cxn>
                <a:cxn ang="0">
                  <a:pos x="594" y="2317"/>
                </a:cxn>
                <a:cxn ang="0">
                  <a:pos x="23" y="1003"/>
                </a:cxn>
                <a:cxn ang="0">
                  <a:pos x="594" y="0"/>
                </a:cxn>
              </a:cxnLst>
              <a:rect l="0" t="0" r="r" b="b"/>
              <a:pathLst>
                <a:path w="594" h="2317">
                  <a:moveTo>
                    <a:pt x="594" y="0"/>
                  </a:moveTo>
                  <a:cubicBezTo>
                    <a:pt x="594" y="2317"/>
                    <a:pt x="594" y="2317"/>
                    <a:pt x="594" y="2317"/>
                  </a:cubicBezTo>
                  <a:cubicBezTo>
                    <a:pt x="594" y="2317"/>
                    <a:pt x="0" y="2018"/>
                    <a:pt x="23" y="1003"/>
                  </a:cubicBezTo>
                  <a:cubicBezTo>
                    <a:pt x="23" y="1003"/>
                    <a:pt x="83" y="430"/>
                    <a:pt x="594" y="0"/>
                  </a:cubicBezTo>
                  <a:close/>
                </a:path>
              </a:pathLst>
            </a:custGeom>
            <a:solidFill>
              <a:srgbClr val="266983">
                <a:lumMod val="75000"/>
              </a:srgbClr>
            </a:solidFill>
            <a:ln w="9525">
              <a:noFill/>
              <a:round/>
              <a:headEnd/>
              <a:tailEnd/>
            </a:ln>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black"/>
                </a:solidFill>
                <a:latin typeface="Calibri" panose="020F0502020204030204"/>
              </a:endParaRPr>
            </a:p>
          </p:txBody>
        </p:sp>
        <p:sp>
          <p:nvSpPr>
            <p:cNvPr id="76" name="Freeform 8"/>
            <p:cNvSpPr>
              <a:spLocks/>
            </p:cNvSpPr>
            <p:nvPr/>
          </p:nvSpPr>
          <p:spPr bwMode="auto">
            <a:xfrm>
              <a:off x="1719864" y="1280068"/>
              <a:ext cx="2492849" cy="2491525"/>
            </a:xfrm>
            <a:custGeom>
              <a:avLst/>
              <a:gdLst/>
              <a:ahLst/>
              <a:cxnLst>
                <a:cxn ang="0">
                  <a:pos x="8213" y="514"/>
                </a:cxn>
                <a:cxn ang="0">
                  <a:pos x="404" y="8360"/>
                </a:cxn>
                <a:cxn ang="0">
                  <a:pos x="0" y="9065"/>
                </a:cxn>
                <a:cxn ang="0">
                  <a:pos x="0" y="13555"/>
                </a:cxn>
                <a:cxn ang="0">
                  <a:pos x="618" y="12337"/>
                </a:cxn>
                <a:cxn ang="0">
                  <a:pos x="7120" y="5816"/>
                </a:cxn>
                <a:cxn ang="0">
                  <a:pos x="12362" y="561"/>
                </a:cxn>
                <a:cxn ang="0">
                  <a:pos x="13301" y="72"/>
                </a:cxn>
                <a:cxn ang="0">
                  <a:pos x="13562" y="60"/>
                </a:cxn>
                <a:cxn ang="0">
                  <a:pos x="9022" y="60"/>
                </a:cxn>
                <a:cxn ang="0">
                  <a:pos x="8439" y="287"/>
                </a:cxn>
                <a:cxn ang="0">
                  <a:pos x="8213" y="514"/>
                </a:cxn>
              </a:cxnLst>
              <a:rect l="0" t="0" r="r" b="b"/>
              <a:pathLst>
                <a:path w="13562" h="13555">
                  <a:moveTo>
                    <a:pt x="8213" y="514"/>
                  </a:moveTo>
                  <a:cubicBezTo>
                    <a:pt x="404" y="8360"/>
                    <a:pt x="404" y="8360"/>
                    <a:pt x="404" y="8360"/>
                  </a:cubicBezTo>
                  <a:cubicBezTo>
                    <a:pt x="404" y="8360"/>
                    <a:pt x="0" y="8742"/>
                    <a:pt x="0" y="9065"/>
                  </a:cubicBezTo>
                  <a:cubicBezTo>
                    <a:pt x="0" y="13555"/>
                    <a:pt x="0" y="13555"/>
                    <a:pt x="0" y="13555"/>
                  </a:cubicBezTo>
                  <a:cubicBezTo>
                    <a:pt x="0" y="13555"/>
                    <a:pt x="12" y="12934"/>
                    <a:pt x="618" y="12337"/>
                  </a:cubicBezTo>
                  <a:cubicBezTo>
                    <a:pt x="7120" y="5816"/>
                    <a:pt x="7120" y="5816"/>
                    <a:pt x="7120" y="5816"/>
                  </a:cubicBezTo>
                  <a:cubicBezTo>
                    <a:pt x="12362" y="561"/>
                    <a:pt x="12362" y="561"/>
                    <a:pt x="12362" y="561"/>
                  </a:cubicBezTo>
                  <a:cubicBezTo>
                    <a:pt x="12362" y="561"/>
                    <a:pt x="12778" y="107"/>
                    <a:pt x="13301" y="72"/>
                  </a:cubicBezTo>
                  <a:cubicBezTo>
                    <a:pt x="13301" y="72"/>
                    <a:pt x="13372" y="36"/>
                    <a:pt x="13562" y="60"/>
                  </a:cubicBezTo>
                  <a:cubicBezTo>
                    <a:pt x="9022" y="60"/>
                    <a:pt x="9022" y="60"/>
                    <a:pt x="9022" y="60"/>
                  </a:cubicBezTo>
                  <a:cubicBezTo>
                    <a:pt x="9022" y="60"/>
                    <a:pt x="8701" y="0"/>
                    <a:pt x="8439" y="287"/>
                  </a:cubicBezTo>
                  <a:lnTo>
                    <a:pt x="8213" y="514"/>
                  </a:lnTo>
                  <a:close/>
                </a:path>
              </a:pathLst>
            </a:custGeom>
            <a:gradFill rotWithShape="1">
              <a:gsLst>
                <a:gs pos="0">
                  <a:srgbClr val="266983">
                    <a:satMod val="103000"/>
                    <a:lumMod val="102000"/>
                    <a:tint val="94000"/>
                  </a:srgbClr>
                </a:gs>
                <a:gs pos="50000">
                  <a:srgbClr val="266983">
                    <a:satMod val="110000"/>
                    <a:lumMod val="100000"/>
                    <a:shade val="100000"/>
                  </a:srgbClr>
                </a:gs>
                <a:gs pos="100000">
                  <a:srgbClr val="266983">
                    <a:lumMod val="99000"/>
                    <a:satMod val="120000"/>
                    <a:shade val="78000"/>
                  </a:srgbClr>
                </a:gs>
              </a:gsLst>
              <a:lin ang="5400000" scaled="0"/>
            </a:gradFill>
            <a:ln w="6350" cap="flat" cmpd="sng" algn="ctr">
              <a:solidFill>
                <a:srgbClr val="266983"/>
              </a:solidFill>
              <a:prstDash val="solid"/>
              <a:miter lim="800000"/>
              <a:headEnd/>
              <a:tailEnd/>
            </a:ln>
            <a:effectLst/>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white"/>
                </a:solidFill>
                <a:latin typeface="Calibri" panose="020F0502020204030204"/>
              </a:endParaRPr>
            </a:p>
          </p:txBody>
        </p:sp>
      </p:grpSp>
      <p:sp>
        <p:nvSpPr>
          <p:cNvPr id="81" name="Shape 46863"/>
          <p:cNvSpPr/>
          <p:nvPr/>
        </p:nvSpPr>
        <p:spPr>
          <a:xfrm>
            <a:off x="552023" y="5048992"/>
            <a:ext cx="1007350" cy="719132"/>
          </a:xfrm>
          <a:custGeom>
            <a:avLst/>
            <a:gdLst/>
            <a:ahLst/>
            <a:cxnLst>
              <a:cxn ang="0">
                <a:pos x="wd2" y="hd2"/>
              </a:cxn>
              <a:cxn ang="5400000">
                <a:pos x="wd2" y="hd2"/>
              </a:cxn>
              <a:cxn ang="10800000">
                <a:pos x="wd2" y="hd2"/>
              </a:cxn>
              <a:cxn ang="16200000">
                <a:pos x="wd2" y="hd2"/>
              </a:cxn>
            </a:cxnLst>
            <a:rect l="0" t="0" r="r" b="b"/>
            <a:pathLst>
              <a:path w="21600" h="21600" extrusionOk="0">
                <a:moveTo>
                  <a:pt x="0" y="7641"/>
                </a:moveTo>
                <a:lnTo>
                  <a:pt x="3590" y="21600"/>
                </a:lnTo>
                <a:lnTo>
                  <a:pt x="18425" y="13959"/>
                </a:lnTo>
                <a:lnTo>
                  <a:pt x="21600" y="4419"/>
                </a:lnTo>
                <a:lnTo>
                  <a:pt x="14834" y="0"/>
                </a:lnTo>
                <a:lnTo>
                  <a:pt x="0" y="7641"/>
                </a:lnTo>
                <a:close/>
              </a:path>
            </a:pathLst>
          </a:custGeom>
          <a:solidFill>
            <a:srgbClr val="FFC000"/>
          </a:solidFill>
          <a:ln w="28575" cap="flat">
            <a:solidFill>
              <a:srgbClr val="FFFFFF"/>
            </a:solidFill>
            <a:miter lim="400000"/>
          </a:ln>
          <a:effectLst/>
        </p:spPr>
        <p:txBody>
          <a:bodyPr wrap="square" lIns="0" tIns="0" rIns="0" bIns="0" numCol="1" anchor="t">
            <a:noAutofit/>
          </a:bodyPr>
          <a:lstStyle/>
          <a:p>
            <a:pPr defTabSz="844083">
              <a:defRPr/>
            </a:pPr>
            <a:endParaRPr sz="1662">
              <a:solidFill>
                <a:prstClr val="black"/>
              </a:solidFill>
              <a:latin typeface="微软雅黑" panose="020B0503020204020204" pitchFamily="34" charset="-122"/>
              <a:ea typeface="微软雅黑" panose="020B0503020204020204" pitchFamily="34" charset="-122"/>
            </a:endParaRPr>
          </a:p>
        </p:txBody>
      </p:sp>
      <p:sp>
        <p:nvSpPr>
          <p:cNvPr id="82" name="文字方塊 81"/>
          <p:cNvSpPr txBox="1"/>
          <p:nvPr/>
        </p:nvSpPr>
        <p:spPr>
          <a:xfrm>
            <a:off x="551384" y="5195483"/>
            <a:ext cx="1007991" cy="376385"/>
          </a:xfrm>
          <a:prstGeom prst="rect">
            <a:avLst/>
          </a:prstGeom>
          <a:noFill/>
        </p:spPr>
        <p:txBody>
          <a:bodyPr wrap="square" rtlCol="0">
            <a:spAutoFit/>
          </a:bodyPr>
          <a:lstStyle/>
          <a:p>
            <a:pPr algn="ctr" defTabSz="844083">
              <a:defRPr/>
            </a:pPr>
            <a:r>
              <a:rPr lang="en-US" altLang="zh-TW" sz="1846" b="1" dirty="0">
                <a:solidFill>
                  <a:srgbClr val="FFFFFF"/>
                </a:solidFill>
                <a:latin typeface="Arial"/>
                <a:ea typeface="微軟正黑體" panose="020B0604030504040204" pitchFamily="34" charset="-120"/>
              </a:rPr>
              <a:t>TO-BE</a:t>
            </a:r>
            <a:endParaRPr lang="zh-TW" altLang="en-US" sz="1846" b="1" dirty="0">
              <a:solidFill>
                <a:srgbClr val="FFFFFF"/>
              </a:solidFill>
              <a:latin typeface="Arial"/>
              <a:ea typeface="微軟正黑體" panose="020B0604030504040204" pitchFamily="34" charset="-120"/>
            </a:endParaRPr>
          </a:p>
        </p:txBody>
      </p:sp>
      <p:sp>
        <p:nvSpPr>
          <p:cNvPr id="6" name="矩形 5"/>
          <p:cNvSpPr/>
          <p:nvPr/>
        </p:nvSpPr>
        <p:spPr>
          <a:xfrm>
            <a:off x="1822448" y="836245"/>
            <a:ext cx="6469436" cy="1300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2000" indent="-144000">
              <a:buFont typeface="Arial" panose="020B0604020202020204" pitchFamily="34" charset="0"/>
              <a:buChar char="•"/>
            </a:pPr>
            <a:r>
              <a:rPr lang="zh-TW" altLang="en-US" b="1" dirty="0">
                <a:solidFill>
                  <a:sysClr val="windowText" lastClr="000000"/>
                </a:solidFill>
                <a:latin typeface="微軟正黑體" panose="020B0604030504040204" pitchFamily="34" charset="-120"/>
                <a:ea typeface="微軟正黑體" panose="020B0604030504040204" pitchFamily="34" charset="-120"/>
              </a:rPr>
              <a:t>近年受到疫情衝擊及俄烏戰事，使原物料缺貨造成原物料價格上漲，由於關鍵料</a:t>
            </a:r>
            <a:r>
              <a:rPr lang="zh-TW" altLang="en-US" b="1" dirty="0">
                <a:solidFill>
                  <a:srgbClr val="FF0000"/>
                </a:solidFill>
                <a:latin typeface="微軟正黑體" panose="020B0604030504040204" pitchFamily="34" charset="-120"/>
                <a:ea typeface="微軟正黑體" panose="020B0604030504040204" pitchFamily="34" charset="-120"/>
              </a:rPr>
              <a:t>庫存管理</a:t>
            </a:r>
            <a:r>
              <a:rPr lang="zh-TW" altLang="en-US" b="1" dirty="0">
                <a:solidFill>
                  <a:sysClr val="windowText" lastClr="000000"/>
                </a:solidFill>
                <a:latin typeface="微軟正黑體" panose="020B0604030504040204" pitchFamily="34" charset="-120"/>
                <a:ea typeface="微軟正黑體" panose="020B0604030504040204" pitchFamily="34" charset="-120"/>
              </a:rPr>
              <a:t>是生產的源頭，原料庫存</a:t>
            </a:r>
            <a:r>
              <a:rPr lang="zh-TW" altLang="en-US" b="1" dirty="0" smtClean="0">
                <a:solidFill>
                  <a:sysClr val="windowText" lastClr="000000"/>
                </a:solidFill>
                <a:latin typeface="微軟正黑體" panose="020B0604030504040204" pitchFamily="34" charset="-120"/>
                <a:ea typeface="微軟正黑體" panose="020B0604030504040204" pitchFamily="34" charset="-120"/>
              </a:rPr>
              <a:t>過剩造成</a:t>
            </a:r>
            <a:r>
              <a:rPr lang="zh-TW" altLang="en-US" b="1" dirty="0">
                <a:solidFill>
                  <a:srgbClr val="FF0000"/>
                </a:solidFill>
                <a:latin typeface="微軟正黑體" panose="020B0604030504040204" pitchFamily="34" charset="-120"/>
                <a:ea typeface="微軟正黑體" panose="020B0604030504040204" pitchFamily="34" charset="-120"/>
              </a:rPr>
              <a:t>資金積累</a:t>
            </a:r>
            <a:r>
              <a:rPr lang="zh-TW" altLang="en-US" b="1" dirty="0">
                <a:solidFill>
                  <a:sysClr val="windowText" lastClr="000000"/>
                </a:solidFill>
                <a:latin typeface="微軟正黑體" panose="020B0604030504040204" pitchFamily="34" charset="-120"/>
                <a:ea typeface="微軟正黑體" panose="020B0604030504040204" pitchFamily="34" charset="-120"/>
              </a:rPr>
              <a:t>，庫存不足使生產</a:t>
            </a:r>
            <a:r>
              <a:rPr lang="zh-TW" altLang="en-US" b="1" dirty="0">
                <a:solidFill>
                  <a:srgbClr val="FF0000"/>
                </a:solidFill>
                <a:latin typeface="微軟正黑體" panose="020B0604030504040204" pitchFamily="34" charset="-120"/>
                <a:ea typeface="微軟正黑體" panose="020B0604030504040204" pitchFamily="34" charset="-120"/>
              </a:rPr>
              <a:t>停機待料</a:t>
            </a:r>
            <a:r>
              <a:rPr lang="zh-TW" altLang="en-US" b="1" dirty="0">
                <a:solidFill>
                  <a:sysClr val="windowText" lastClr="000000"/>
                </a:solidFill>
                <a:latin typeface="微軟正黑體" panose="020B0604030504040204" pitchFamily="34" charset="-120"/>
                <a:ea typeface="微軟正黑體" panose="020B0604030504040204" pitchFamily="34" charset="-120"/>
              </a:rPr>
              <a:t>影響廠內生產及</a:t>
            </a:r>
            <a:r>
              <a:rPr lang="zh-TW" altLang="en-US" b="1" dirty="0">
                <a:solidFill>
                  <a:srgbClr val="FF0000"/>
                </a:solidFill>
                <a:latin typeface="微軟正黑體" panose="020B0604030504040204" pitchFamily="34" charset="-120"/>
                <a:ea typeface="微軟正黑體" panose="020B0604030504040204" pitchFamily="34" charset="-120"/>
              </a:rPr>
              <a:t>稼動</a:t>
            </a:r>
            <a:r>
              <a:rPr lang="zh-TW" altLang="en-US" b="1" dirty="0">
                <a:solidFill>
                  <a:sysClr val="windowText" lastClr="000000"/>
                </a:solidFill>
                <a:latin typeface="微軟正黑體" panose="020B0604030504040204" pitchFamily="34" charset="-120"/>
                <a:ea typeface="微軟正黑體" panose="020B0604030504040204" pitchFamily="34" charset="-120"/>
              </a:rPr>
              <a:t>，因此精準提前</a:t>
            </a:r>
            <a:r>
              <a:rPr lang="zh-TW" altLang="en-US" b="1" dirty="0">
                <a:solidFill>
                  <a:srgbClr val="FF0000"/>
                </a:solidFill>
                <a:latin typeface="微軟正黑體" panose="020B0604030504040204" pitchFamily="34" charset="-120"/>
                <a:ea typeface="微軟正黑體" panose="020B0604030504040204" pitchFamily="34" charset="-120"/>
              </a:rPr>
              <a:t>預測關鍵料備料</a:t>
            </a:r>
            <a:r>
              <a:rPr lang="zh-TW" altLang="en-US" b="1" dirty="0">
                <a:solidFill>
                  <a:sysClr val="windowText" lastClr="000000"/>
                </a:solidFill>
                <a:latin typeface="微軟正黑體" panose="020B0604030504040204" pitchFamily="34" charset="-120"/>
                <a:ea typeface="微軟正黑體" panose="020B0604030504040204" pitchFamily="34" charset="-120"/>
              </a:rPr>
              <a:t>是廠商需面對的重要</a:t>
            </a:r>
            <a:r>
              <a:rPr lang="zh-TW" altLang="en-US" b="1" dirty="0" smtClean="0">
                <a:solidFill>
                  <a:sysClr val="windowText" lastClr="000000"/>
                </a:solidFill>
                <a:latin typeface="微軟正黑體" panose="020B0604030504040204" pitchFamily="34" charset="-120"/>
                <a:ea typeface="微軟正黑體" panose="020B0604030504040204" pitchFamily="34" charset="-120"/>
              </a:rPr>
              <a:t>課題。</a:t>
            </a:r>
            <a:endParaRPr lang="en-US" altLang="zh-TW" b="1" dirty="0">
              <a:solidFill>
                <a:srgbClr val="FF0000"/>
              </a:solidFill>
              <a:latin typeface="微軟正黑體" panose="020B0604030504040204" pitchFamily="34" charset="-120"/>
              <a:ea typeface="微軟正黑體" panose="020B0604030504040204" pitchFamily="34" charset="-120"/>
              <a:sym typeface="Wingdings" panose="05000000000000000000" pitchFamily="2" charset="2"/>
            </a:endParaRPr>
          </a:p>
        </p:txBody>
      </p:sp>
      <p:sp>
        <p:nvSpPr>
          <p:cNvPr id="53" name="矩形 52"/>
          <p:cNvSpPr/>
          <p:nvPr/>
        </p:nvSpPr>
        <p:spPr>
          <a:xfrm>
            <a:off x="1348756" y="5183724"/>
            <a:ext cx="4725080" cy="1300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2000" indent="-144000">
              <a:buFont typeface="Arial" panose="020B0604020202020204" pitchFamily="34" charset="0"/>
              <a:buChar char="•"/>
            </a:pPr>
            <a:r>
              <a:rPr lang="zh-TW" altLang="en-US" b="1" dirty="0">
                <a:solidFill>
                  <a:srgbClr val="FF0000"/>
                </a:solidFill>
                <a:latin typeface="微軟正黑體" panose="020B0604030504040204" pitchFamily="34" charset="-120"/>
                <a:ea typeface="微軟正黑體" panose="020B0604030504040204" pitchFamily="34" charset="-120"/>
              </a:rPr>
              <a:t>關鍵料安全庫存水位預測</a:t>
            </a:r>
            <a:r>
              <a:rPr lang="zh-TW" altLang="en-US" b="1" dirty="0">
                <a:solidFill>
                  <a:sysClr val="windowText" lastClr="000000"/>
                </a:solidFill>
                <a:latin typeface="微軟正黑體" panose="020B0604030504040204" pitchFamily="34" charset="-120"/>
                <a:ea typeface="微軟正黑體" panose="020B0604030504040204" pitchFamily="34" charset="-120"/>
              </a:rPr>
              <a:t>導入，可降低等料時間</a:t>
            </a:r>
            <a:r>
              <a:rPr lang="en-US" altLang="zh-TW" b="1" dirty="0">
                <a:solidFill>
                  <a:srgbClr val="FF0000"/>
                </a:solidFill>
                <a:latin typeface="微軟正黑體" panose="020B0604030504040204" pitchFamily="34" charset="-120"/>
                <a:ea typeface="微軟正黑體" panose="020B0604030504040204" pitchFamily="34" charset="-120"/>
              </a:rPr>
              <a:t>30%</a:t>
            </a:r>
            <a:r>
              <a:rPr lang="zh-TW" altLang="en-US" b="1" dirty="0">
                <a:solidFill>
                  <a:sysClr val="windowText" lastClr="000000"/>
                </a:solidFill>
                <a:latin typeface="微軟正黑體" panose="020B0604030504040204" pitchFamily="34" charset="-120"/>
                <a:ea typeface="微軟正黑體" panose="020B0604030504040204" pitchFamily="34" charset="-120"/>
              </a:rPr>
              <a:t>，提升稼動</a:t>
            </a:r>
            <a:r>
              <a:rPr lang="en-US" altLang="zh-TW" b="1" dirty="0">
                <a:solidFill>
                  <a:srgbClr val="FF0000"/>
                </a:solidFill>
                <a:latin typeface="微軟正黑體" panose="020B0604030504040204" pitchFamily="34" charset="-120"/>
                <a:ea typeface="微軟正黑體" panose="020B0604030504040204" pitchFamily="34" charset="-120"/>
              </a:rPr>
              <a:t>15</a:t>
            </a:r>
            <a:r>
              <a:rPr lang="en-US" altLang="zh-TW" b="1" dirty="0" smtClean="0">
                <a:solidFill>
                  <a:srgbClr val="FF0000"/>
                </a:solidFill>
                <a:latin typeface="微軟正黑體" panose="020B0604030504040204" pitchFamily="34" charset="-120"/>
                <a:ea typeface="微軟正黑體" panose="020B0604030504040204" pitchFamily="34" charset="-120"/>
              </a:rPr>
              <a:t>%</a:t>
            </a:r>
            <a:endParaRPr lang="en-US" altLang="zh-TW" dirty="0">
              <a:solidFill>
                <a:srgbClr val="FF0000"/>
              </a:solidFill>
            </a:endParaRPr>
          </a:p>
        </p:txBody>
      </p:sp>
      <p:sp>
        <p:nvSpPr>
          <p:cNvPr id="5" name="＞形箭號 4"/>
          <p:cNvSpPr/>
          <p:nvPr/>
        </p:nvSpPr>
        <p:spPr>
          <a:xfrm>
            <a:off x="6121868" y="5571867"/>
            <a:ext cx="299070" cy="500918"/>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7" name="＞形箭號 26"/>
          <p:cNvSpPr/>
          <p:nvPr/>
        </p:nvSpPr>
        <p:spPr>
          <a:xfrm>
            <a:off x="6300986" y="5571867"/>
            <a:ext cx="299070" cy="500918"/>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6" name="矩形 25"/>
          <p:cNvSpPr/>
          <p:nvPr/>
        </p:nvSpPr>
        <p:spPr bwMode="auto">
          <a:xfrm>
            <a:off x="11004376" y="0"/>
            <a:ext cx="1187624" cy="358513"/>
          </a:xfrm>
          <a:prstGeom prst="rect">
            <a:avLst/>
          </a:prstGeom>
          <a:solidFill>
            <a:srgbClr val="00206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chemeClr val="bg1"/>
              </a:buClr>
              <a:buSzPct val="100000"/>
            </a:pPr>
            <a:r>
              <a:rPr lang="zh-TW" altLang="en-US"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分項</a:t>
            </a:r>
            <a:r>
              <a:rPr lang="en-US" altLang="zh-TW"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1-1</a:t>
            </a:r>
            <a:endParaRPr lang="zh-TW" altLang="en-US"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pic>
        <p:nvPicPr>
          <p:cNvPr id="3" name="圖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5394" y="5115684"/>
            <a:ext cx="2491831" cy="1212172"/>
          </a:xfrm>
          <a:prstGeom prst="rect">
            <a:avLst/>
          </a:prstGeom>
        </p:spPr>
      </p:pic>
      <p:pic>
        <p:nvPicPr>
          <p:cNvPr id="4" name="圖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3424" y="5115684"/>
            <a:ext cx="2499861" cy="1212172"/>
          </a:xfrm>
          <a:prstGeom prst="rect">
            <a:avLst/>
          </a:prstGeom>
        </p:spPr>
      </p:pic>
      <p:sp>
        <p:nvSpPr>
          <p:cNvPr id="8" name="文字方塊 7"/>
          <p:cNvSpPr txBox="1"/>
          <p:nvPr/>
        </p:nvSpPr>
        <p:spPr>
          <a:xfrm>
            <a:off x="6744807" y="6357254"/>
            <a:ext cx="2475340" cy="246221"/>
          </a:xfrm>
          <a:prstGeom prst="rect">
            <a:avLst/>
          </a:prstGeom>
          <a:noFill/>
        </p:spPr>
        <p:txBody>
          <a:bodyPr wrap="square" lIns="0" tIns="0" rIns="0" bIns="0" rtlCol="0">
            <a:spAutoFit/>
          </a:bodyPr>
          <a:lstStyle/>
          <a:p>
            <a:pPr algn="ctr"/>
            <a:r>
              <a:rPr lang="en-US" altLang="zh-TW" sz="1600" b="1" dirty="0" smtClean="0">
                <a:solidFill>
                  <a:schemeClr val="tx1">
                    <a:lumMod val="75000"/>
                  </a:schemeClr>
                </a:solidFill>
                <a:latin typeface="+mj-ea"/>
                <a:ea typeface="+mj-ea"/>
              </a:rPr>
              <a:t>AI</a:t>
            </a:r>
            <a:r>
              <a:rPr lang="zh-TW" altLang="en-US" sz="1600" b="1" dirty="0" smtClean="0">
                <a:solidFill>
                  <a:schemeClr val="tx1">
                    <a:lumMod val="75000"/>
                  </a:schemeClr>
                </a:solidFill>
                <a:latin typeface="+mj-ea"/>
                <a:ea typeface="+mj-ea"/>
              </a:rPr>
              <a:t>自適應自主備料建議</a:t>
            </a:r>
          </a:p>
        </p:txBody>
      </p:sp>
      <p:sp>
        <p:nvSpPr>
          <p:cNvPr id="79" name="文字方塊 78"/>
          <p:cNvSpPr txBox="1"/>
          <p:nvPr/>
        </p:nvSpPr>
        <p:spPr>
          <a:xfrm>
            <a:off x="9375394" y="6357254"/>
            <a:ext cx="2475340" cy="246221"/>
          </a:xfrm>
          <a:prstGeom prst="rect">
            <a:avLst/>
          </a:prstGeom>
          <a:noFill/>
        </p:spPr>
        <p:txBody>
          <a:bodyPr wrap="square" lIns="0" tIns="0" rIns="0" bIns="0" rtlCol="0">
            <a:spAutoFit/>
          </a:bodyPr>
          <a:lstStyle>
            <a:defPPr>
              <a:defRPr lang="zh-TW"/>
            </a:defPPr>
            <a:lvl1pPr algn="ctr">
              <a:defRPr>
                <a:solidFill>
                  <a:schemeClr val="tx1">
                    <a:lumMod val="75000"/>
                  </a:schemeClr>
                </a:solidFill>
                <a:latin typeface="+mj-ea"/>
                <a:ea typeface="+mj-ea"/>
              </a:defRPr>
            </a:lvl1pPr>
          </a:lstStyle>
          <a:p>
            <a:r>
              <a:rPr lang="zh-TW" altLang="en-US" sz="1600" b="1" dirty="0"/>
              <a:t>關鍵料庫存數量歷程</a:t>
            </a:r>
          </a:p>
        </p:txBody>
      </p:sp>
      <p:sp>
        <p:nvSpPr>
          <p:cNvPr id="159" name="圓角矩形 158"/>
          <p:cNvSpPr/>
          <p:nvPr/>
        </p:nvSpPr>
        <p:spPr>
          <a:xfrm>
            <a:off x="4123992" y="3814183"/>
            <a:ext cx="1147841" cy="1569501"/>
          </a:xfrm>
          <a:prstGeom prst="roundRect">
            <a:avLst/>
          </a:prstGeom>
          <a:solidFill>
            <a:srgbClr val="70AD47">
              <a:lumMod val="40000"/>
              <a:lumOff val="6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Calibri" panose="020F0502020204030204"/>
              <a:ea typeface="標楷體" panose="03000509000000000000" pitchFamily="65" charset="-120"/>
              <a:cs typeface="+mn-cs"/>
            </a:endParaRPr>
          </a:p>
        </p:txBody>
      </p:sp>
      <p:sp>
        <p:nvSpPr>
          <p:cNvPr id="160" name="流程圖: 磁碟 159"/>
          <p:cNvSpPr/>
          <p:nvPr/>
        </p:nvSpPr>
        <p:spPr>
          <a:xfrm>
            <a:off x="5545242" y="2846629"/>
            <a:ext cx="900173" cy="722415"/>
          </a:xfrm>
          <a:prstGeom prst="flowChartMagneticDisk">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smtClean="0">
                <a:ln>
                  <a:noFill/>
                </a:ln>
                <a:solidFill>
                  <a:prstClr val="white"/>
                </a:solidFill>
                <a:effectLst/>
                <a:uLnTx/>
                <a:uFillTx/>
                <a:latin typeface="Calibri" panose="020F0502020204030204"/>
                <a:ea typeface="標楷體" panose="03000509000000000000" pitchFamily="65" charset="-120"/>
                <a:cs typeface="+mn-cs"/>
              </a:rPr>
              <a:t>Data Analysis Program</a:t>
            </a:r>
          </a:p>
        </p:txBody>
      </p:sp>
      <p:sp>
        <p:nvSpPr>
          <p:cNvPr id="161" name="矩形 160"/>
          <p:cNvSpPr/>
          <p:nvPr/>
        </p:nvSpPr>
        <p:spPr>
          <a:xfrm>
            <a:off x="7065624" y="2592463"/>
            <a:ext cx="1251497" cy="473001"/>
          </a:xfrm>
          <a:prstGeom prst="rect">
            <a:avLst/>
          </a:prstGeom>
          <a:solidFill>
            <a:srgbClr val="FFC000">
              <a:lumMod val="20000"/>
              <a:lumOff val="80000"/>
            </a:srgbClr>
          </a:solidFill>
          <a:ln w="12700" cap="flat" cmpd="sng" algn="ctr">
            <a:solidFill>
              <a:srgbClr val="FFC000">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1" i="0" u="none" strike="noStrike" kern="0" cap="none" spc="0" normalizeH="0" baseline="0" noProof="0" dirty="0" smtClean="0">
                <a:ln>
                  <a:noFill/>
                </a:ln>
                <a:solidFill>
                  <a:prstClr val="black"/>
                </a:solidFill>
                <a:effectLst/>
                <a:uLnTx/>
                <a:uFillTx/>
                <a:latin typeface="+mn-ea"/>
                <a:cs typeface="+mn-cs"/>
              </a:rPr>
              <a:t>關鍵料使用量預測</a:t>
            </a:r>
            <a:endParaRPr kumimoji="0" lang="en-US" altLang="zh-TW" sz="1000" b="1" i="0" u="none" strike="noStrike" kern="0" cap="none" spc="0" normalizeH="0" baseline="0" noProof="0" dirty="0" smtClean="0">
              <a:ln>
                <a:noFill/>
              </a:ln>
              <a:solidFill>
                <a:prstClr val="black"/>
              </a:solidFill>
              <a:effectLst/>
              <a:uLnTx/>
              <a:uFillTx/>
              <a:latin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1" i="0" u="none" strike="noStrike" kern="0" cap="none" spc="0" normalizeH="0" baseline="0" noProof="0" dirty="0" smtClean="0">
                <a:ln>
                  <a:noFill/>
                </a:ln>
                <a:solidFill>
                  <a:prstClr val="black"/>
                </a:solidFill>
                <a:effectLst/>
                <a:uLnTx/>
                <a:uFillTx/>
                <a:latin typeface="+mn-ea"/>
                <a:cs typeface="+mn-cs"/>
              </a:rPr>
              <a:t>剩餘庫存天數</a:t>
            </a:r>
            <a:endParaRPr kumimoji="0" lang="en-US" altLang="zh-TW" sz="1000" b="1" i="0" u="none" strike="noStrike" kern="0" cap="none" spc="0" normalizeH="0" baseline="0" noProof="0" dirty="0" smtClean="0">
              <a:ln>
                <a:noFill/>
              </a:ln>
              <a:solidFill>
                <a:prstClr val="black"/>
              </a:solidFill>
              <a:effectLst/>
              <a:uLnTx/>
              <a:uFillTx/>
              <a:latin typeface="+mn-ea"/>
              <a:cs typeface="+mn-cs"/>
            </a:endParaRPr>
          </a:p>
        </p:txBody>
      </p:sp>
      <p:sp>
        <p:nvSpPr>
          <p:cNvPr id="162" name="流程圖: 磁碟 161"/>
          <p:cNvSpPr/>
          <p:nvPr/>
        </p:nvSpPr>
        <p:spPr>
          <a:xfrm>
            <a:off x="4247780" y="2819707"/>
            <a:ext cx="890252" cy="783708"/>
          </a:xfrm>
          <a:prstGeom prst="flowChartMagneticDisk">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smtClean="0">
                <a:ln>
                  <a:noFill/>
                </a:ln>
                <a:solidFill>
                  <a:prstClr val="white"/>
                </a:solidFill>
                <a:effectLst/>
                <a:uLnTx/>
                <a:uFillTx/>
                <a:latin typeface="Calibri" panose="020F0502020204030204"/>
                <a:ea typeface="標楷體" panose="03000509000000000000" pitchFamily="65" charset="-120"/>
                <a:cs typeface="+mn-cs"/>
              </a:rPr>
              <a:t>Database</a:t>
            </a:r>
            <a:endParaRPr kumimoji="0" lang="zh-TW" altLang="en-US" sz="1000" b="0" i="0" u="none" strike="noStrike" kern="0" cap="none" spc="0" normalizeH="0" baseline="0" noProof="0" dirty="0" smtClean="0">
              <a:ln>
                <a:noFill/>
              </a:ln>
              <a:solidFill>
                <a:prstClr val="white"/>
              </a:solidFill>
              <a:effectLst/>
              <a:uLnTx/>
              <a:uFillTx/>
              <a:latin typeface="Calibri" panose="020F0502020204030204"/>
              <a:ea typeface="標楷體" panose="03000509000000000000" pitchFamily="65" charset="-120"/>
              <a:cs typeface="+mn-cs"/>
            </a:endParaRPr>
          </a:p>
        </p:txBody>
      </p:sp>
      <p:cxnSp>
        <p:nvCxnSpPr>
          <p:cNvPr id="163" name="直線單箭頭接點 162"/>
          <p:cNvCxnSpPr>
            <a:stCxn id="199" idx="3"/>
            <a:endCxn id="162" idx="2"/>
          </p:cNvCxnSpPr>
          <p:nvPr/>
        </p:nvCxnSpPr>
        <p:spPr>
          <a:xfrm flipV="1">
            <a:off x="3964153" y="3211561"/>
            <a:ext cx="283627" cy="3481"/>
          </a:xfrm>
          <a:prstGeom prst="straightConnector1">
            <a:avLst/>
          </a:prstGeom>
          <a:noFill/>
          <a:ln w="6350" cap="flat" cmpd="sng" algn="ctr">
            <a:solidFill>
              <a:srgbClr val="5B9BD5"/>
            </a:solidFill>
            <a:prstDash val="solid"/>
            <a:miter lim="800000"/>
            <a:tailEnd type="triangle"/>
          </a:ln>
          <a:effectLst/>
        </p:spPr>
      </p:cxnSp>
      <p:cxnSp>
        <p:nvCxnSpPr>
          <p:cNvPr id="164" name="直線單箭頭接點 163"/>
          <p:cNvCxnSpPr>
            <a:stCxn id="162" idx="4"/>
            <a:endCxn id="160" idx="2"/>
          </p:cNvCxnSpPr>
          <p:nvPr/>
        </p:nvCxnSpPr>
        <p:spPr>
          <a:xfrm flipV="1">
            <a:off x="5138032" y="3207837"/>
            <a:ext cx="407210" cy="3724"/>
          </a:xfrm>
          <a:prstGeom prst="straightConnector1">
            <a:avLst/>
          </a:prstGeom>
          <a:noFill/>
          <a:ln w="6350" cap="flat" cmpd="sng" algn="ctr">
            <a:solidFill>
              <a:srgbClr val="5B9BD5"/>
            </a:solidFill>
            <a:prstDash val="solid"/>
            <a:miter lim="800000"/>
            <a:tailEnd type="triangle"/>
          </a:ln>
          <a:effectLst/>
        </p:spPr>
      </p:cxnSp>
      <p:sp>
        <p:nvSpPr>
          <p:cNvPr id="165" name="矩形 164"/>
          <p:cNvSpPr/>
          <p:nvPr/>
        </p:nvSpPr>
        <p:spPr>
          <a:xfrm>
            <a:off x="9943954" y="2308592"/>
            <a:ext cx="1300085" cy="385286"/>
          </a:xfrm>
          <a:prstGeom prst="rect">
            <a:avLst/>
          </a:prstGeom>
          <a:solidFill>
            <a:srgbClr val="ED7D31">
              <a:lumMod val="40000"/>
              <a:lumOff val="60000"/>
            </a:srgbClr>
          </a:solidFill>
          <a:ln w="12700" cap="flat" cmpd="sng" algn="ctr">
            <a:solidFill>
              <a:srgbClr val="ED7D31">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50" b="1" i="0" u="none" strike="noStrike" kern="0" cap="none" spc="0" normalizeH="0" baseline="0" noProof="0" dirty="0" smtClean="0">
                <a:ln>
                  <a:noFill/>
                </a:ln>
                <a:solidFill>
                  <a:prstClr val="black"/>
                </a:solidFill>
                <a:effectLst/>
                <a:uLnTx/>
                <a:uFillTx/>
                <a:latin typeface="+mn-ea"/>
                <a:cs typeface="+mn-cs"/>
              </a:rPr>
              <a:t>自動產出統計報表</a:t>
            </a:r>
          </a:p>
        </p:txBody>
      </p:sp>
      <p:sp>
        <p:nvSpPr>
          <p:cNvPr id="166" name="矩形 165"/>
          <p:cNvSpPr/>
          <p:nvPr/>
        </p:nvSpPr>
        <p:spPr>
          <a:xfrm>
            <a:off x="9943952" y="2771897"/>
            <a:ext cx="1300085" cy="406948"/>
          </a:xfrm>
          <a:prstGeom prst="rect">
            <a:avLst/>
          </a:prstGeom>
          <a:solidFill>
            <a:srgbClr val="ED7D31">
              <a:lumMod val="40000"/>
              <a:lumOff val="60000"/>
            </a:srgbClr>
          </a:solidFill>
          <a:ln w="12700" cap="flat" cmpd="sng" algn="ctr">
            <a:solidFill>
              <a:srgbClr val="ED7D31">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50" b="1" i="0" u="none" strike="noStrike" kern="0" cap="none" spc="0" normalizeH="0" baseline="0" noProof="0" dirty="0" smtClean="0">
                <a:ln>
                  <a:noFill/>
                </a:ln>
                <a:solidFill>
                  <a:prstClr val="black"/>
                </a:solidFill>
                <a:effectLst/>
                <a:uLnTx/>
                <a:uFillTx/>
                <a:latin typeface="+mn-ea"/>
                <a:cs typeface="+mn-cs"/>
              </a:rPr>
              <a:t>降低人員彙整報表所需時間</a:t>
            </a:r>
          </a:p>
        </p:txBody>
      </p:sp>
      <p:sp>
        <p:nvSpPr>
          <p:cNvPr id="167" name="矩形 166"/>
          <p:cNvSpPr/>
          <p:nvPr/>
        </p:nvSpPr>
        <p:spPr>
          <a:xfrm>
            <a:off x="9943952" y="3261086"/>
            <a:ext cx="1300085" cy="385912"/>
          </a:xfrm>
          <a:prstGeom prst="rect">
            <a:avLst/>
          </a:prstGeom>
          <a:solidFill>
            <a:srgbClr val="ED7D31">
              <a:lumMod val="40000"/>
              <a:lumOff val="60000"/>
            </a:srgbClr>
          </a:solidFill>
          <a:ln w="12700" cap="flat" cmpd="sng" algn="ctr">
            <a:solidFill>
              <a:srgbClr val="ED7D31">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50" b="1" i="0" u="none" strike="noStrike" kern="0" cap="none" spc="0" normalizeH="0" baseline="0" noProof="0" dirty="0" smtClean="0">
                <a:ln>
                  <a:noFill/>
                </a:ln>
                <a:solidFill>
                  <a:prstClr val="black"/>
                </a:solidFill>
                <a:effectLst/>
                <a:uLnTx/>
                <a:uFillTx/>
                <a:latin typeface="+mn-ea"/>
                <a:cs typeface="+mn-cs"/>
              </a:rPr>
              <a:t>精準掌握剩餘庫存</a:t>
            </a:r>
          </a:p>
        </p:txBody>
      </p:sp>
      <p:sp>
        <p:nvSpPr>
          <p:cNvPr id="168" name="流程圖: 磁碟 167"/>
          <p:cNvSpPr/>
          <p:nvPr/>
        </p:nvSpPr>
        <p:spPr>
          <a:xfrm>
            <a:off x="8606938" y="2645233"/>
            <a:ext cx="911560" cy="1134959"/>
          </a:xfrm>
          <a:prstGeom prst="flowChartMagneticDisk">
            <a:avLst/>
          </a:prstGeom>
          <a:solidFill>
            <a:srgbClr val="92D050"/>
          </a:solidFill>
          <a:ln w="1270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200" b="1" i="0" u="none" strike="noStrike" kern="0" cap="none" spc="0" normalizeH="0" baseline="0" noProof="0" dirty="0" smtClean="0">
                <a:ln>
                  <a:noFill/>
                </a:ln>
                <a:solidFill>
                  <a:prstClr val="black"/>
                </a:solidFill>
                <a:effectLst/>
                <a:uLnTx/>
                <a:uFillTx/>
                <a:latin typeface="+mn-ea"/>
                <a:cs typeface="+mn-cs"/>
              </a:rPr>
              <a:t>前端即時可視化</a:t>
            </a:r>
          </a:p>
        </p:txBody>
      </p:sp>
      <p:cxnSp>
        <p:nvCxnSpPr>
          <p:cNvPr id="169" name="肘形接點 168"/>
          <p:cNvCxnSpPr>
            <a:stCxn id="176" idx="3"/>
            <a:endCxn id="168" idx="2"/>
          </p:cNvCxnSpPr>
          <p:nvPr/>
        </p:nvCxnSpPr>
        <p:spPr>
          <a:xfrm flipV="1">
            <a:off x="8317120" y="3212713"/>
            <a:ext cx="289818" cy="519499"/>
          </a:xfrm>
          <a:prstGeom prst="bentConnector3">
            <a:avLst>
              <a:gd name="adj1" fmla="val 50000"/>
            </a:avLst>
          </a:prstGeom>
          <a:noFill/>
          <a:ln w="6350" cap="flat" cmpd="sng" algn="ctr">
            <a:solidFill>
              <a:srgbClr val="5B9BD5"/>
            </a:solidFill>
            <a:prstDash val="solid"/>
            <a:miter lim="800000"/>
            <a:tailEnd type="triangle"/>
          </a:ln>
          <a:effectLst/>
        </p:spPr>
      </p:cxnSp>
      <p:cxnSp>
        <p:nvCxnSpPr>
          <p:cNvPr id="170" name="肘形接點 169"/>
          <p:cNvCxnSpPr>
            <a:stCxn id="161" idx="3"/>
            <a:endCxn id="168" idx="2"/>
          </p:cNvCxnSpPr>
          <p:nvPr/>
        </p:nvCxnSpPr>
        <p:spPr>
          <a:xfrm>
            <a:off x="8317121" y="2828964"/>
            <a:ext cx="289817" cy="383749"/>
          </a:xfrm>
          <a:prstGeom prst="bentConnector3">
            <a:avLst>
              <a:gd name="adj1" fmla="val 50000"/>
            </a:avLst>
          </a:prstGeom>
          <a:noFill/>
          <a:ln w="6350" cap="flat" cmpd="sng" algn="ctr">
            <a:solidFill>
              <a:srgbClr val="5B9BD5"/>
            </a:solidFill>
            <a:prstDash val="solid"/>
            <a:miter lim="800000"/>
            <a:tailEnd type="triangle"/>
          </a:ln>
          <a:effectLst/>
        </p:spPr>
      </p:cxnSp>
      <p:cxnSp>
        <p:nvCxnSpPr>
          <p:cNvPr id="171" name="肘形接點 170"/>
          <p:cNvCxnSpPr>
            <a:stCxn id="168" idx="4"/>
            <a:endCxn id="165" idx="1"/>
          </p:cNvCxnSpPr>
          <p:nvPr/>
        </p:nvCxnSpPr>
        <p:spPr>
          <a:xfrm flipV="1">
            <a:off x="9518498" y="2501235"/>
            <a:ext cx="425456" cy="711478"/>
          </a:xfrm>
          <a:prstGeom prst="bentConnector3">
            <a:avLst/>
          </a:prstGeom>
          <a:noFill/>
          <a:ln w="6350" cap="flat" cmpd="sng" algn="ctr">
            <a:solidFill>
              <a:srgbClr val="5B9BD5"/>
            </a:solidFill>
            <a:prstDash val="solid"/>
            <a:miter lim="800000"/>
            <a:tailEnd type="triangle"/>
          </a:ln>
          <a:effectLst/>
        </p:spPr>
      </p:cxnSp>
      <p:cxnSp>
        <p:nvCxnSpPr>
          <p:cNvPr id="172" name="肘形接點 171"/>
          <p:cNvCxnSpPr>
            <a:stCxn id="168" idx="4"/>
            <a:endCxn id="166" idx="1"/>
          </p:cNvCxnSpPr>
          <p:nvPr/>
        </p:nvCxnSpPr>
        <p:spPr>
          <a:xfrm flipV="1">
            <a:off x="9518498" y="2975371"/>
            <a:ext cx="425454" cy="237341"/>
          </a:xfrm>
          <a:prstGeom prst="bentConnector3">
            <a:avLst/>
          </a:prstGeom>
          <a:noFill/>
          <a:ln w="6350" cap="flat" cmpd="sng" algn="ctr">
            <a:solidFill>
              <a:srgbClr val="5B9BD5"/>
            </a:solidFill>
            <a:prstDash val="solid"/>
            <a:miter lim="800000"/>
            <a:tailEnd type="triangle"/>
          </a:ln>
          <a:effectLst/>
        </p:spPr>
      </p:cxnSp>
      <p:cxnSp>
        <p:nvCxnSpPr>
          <p:cNvPr id="173" name="肘形接點 172"/>
          <p:cNvCxnSpPr>
            <a:stCxn id="168" idx="4"/>
            <a:endCxn id="167" idx="1"/>
          </p:cNvCxnSpPr>
          <p:nvPr/>
        </p:nvCxnSpPr>
        <p:spPr>
          <a:xfrm>
            <a:off x="9518498" y="3212713"/>
            <a:ext cx="425454" cy="241330"/>
          </a:xfrm>
          <a:prstGeom prst="bentConnector3">
            <a:avLst/>
          </a:prstGeom>
          <a:noFill/>
          <a:ln w="6350" cap="flat" cmpd="sng" algn="ctr">
            <a:solidFill>
              <a:srgbClr val="5B9BD5"/>
            </a:solidFill>
            <a:prstDash val="solid"/>
            <a:miter lim="800000"/>
            <a:tailEnd type="triangle"/>
          </a:ln>
          <a:effectLst/>
        </p:spPr>
      </p:cxnSp>
      <p:sp>
        <p:nvSpPr>
          <p:cNvPr id="174" name="矩形 173"/>
          <p:cNvSpPr/>
          <p:nvPr/>
        </p:nvSpPr>
        <p:spPr>
          <a:xfrm>
            <a:off x="9943951" y="3729241"/>
            <a:ext cx="1300085" cy="385912"/>
          </a:xfrm>
          <a:prstGeom prst="rect">
            <a:avLst/>
          </a:prstGeom>
          <a:solidFill>
            <a:srgbClr val="ED7D31">
              <a:lumMod val="40000"/>
              <a:lumOff val="60000"/>
            </a:srgbClr>
          </a:solidFill>
          <a:ln w="12700" cap="flat" cmpd="sng" algn="ctr">
            <a:solidFill>
              <a:srgbClr val="ED7D31">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50" b="1" i="0" u="none" strike="noStrike" kern="0" cap="none" spc="0" normalizeH="0" baseline="0" noProof="0" dirty="0" smtClean="0">
                <a:ln>
                  <a:noFill/>
                </a:ln>
                <a:solidFill>
                  <a:prstClr val="black"/>
                </a:solidFill>
                <a:effectLst/>
                <a:uLnTx/>
                <a:uFillTx/>
                <a:latin typeface="+mn-ea"/>
                <a:cs typeface="+mn-cs"/>
              </a:rPr>
              <a:t>降低備料不足風險</a:t>
            </a:r>
          </a:p>
        </p:txBody>
      </p:sp>
      <p:cxnSp>
        <p:nvCxnSpPr>
          <p:cNvPr id="175" name="肘形接點 174"/>
          <p:cNvCxnSpPr>
            <a:stCxn id="168" idx="4"/>
            <a:endCxn id="174" idx="1"/>
          </p:cNvCxnSpPr>
          <p:nvPr/>
        </p:nvCxnSpPr>
        <p:spPr>
          <a:xfrm>
            <a:off x="9518498" y="3212713"/>
            <a:ext cx="425453" cy="709484"/>
          </a:xfrm>
          <a:prstGeom prst="bentConnector3">
            <a:avLst/>
          </a:prstGeom>
          <a:noFill/>
          <a:ln w="6350" cap="flat" cmpd="sng" algn="ctr">
            <a:solidFill>
              <a:srgbClr val="5B9BD5"/>
            </a:solidFill>
            <a:prstDash val="solid"/>
            <a:miter lim="800000"/>
            <a:tailEnd type="triangle"/>
          </a:ln>
          <a:effectLst/>
        </p:spPr>
      </p:cxnSp>
      <p:sp>
        <p:nvSpPr>
          <p:cNvPr id="176" name="矩形 175"/>
          <p:cNvSpPr/>
          <p:nvPr/>
        </p:nvSpPr>
        <p:spPr>
          <a:xfrm>
            <a:off x="7068383" y="3495711"/>
            <a:ext cx="1248737" cy="473001"/>
          </a:xfrm>
          <a:prstGeom prst="rect">
            <a:avLst/>
          </a:prstGeom>
          <a:solidFill>
            <a:srgbClr val="FFC000">
              <a:lumMod val="20000"/>
              <a:lumOff val="80000"/>
            </a:srgbClr>
          </a:solidFill>
          <a:ln w="12700" cap="flat" cmpd="sng" algn="ctr">
            <a:solidFill>
              <a:srgbClr val="FFC000">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50" b="1" i="0" u="none" strike="noStrike" kern="0" cap="none" spc="0" normalizeH="0" baseline="0" noProof="0" dirty="0" smtClean="0">
                <a:ln>
                  <a:noFill/>
                </a:ln>
                <a:solidFill>
                  <a:prstClr val="black"/>
                </a:solidFill>
                <a:effectLst/>
                <a:uLnTx/>
                <a:uFillTx/>
                <a:latin typeface="+mn-ea"/>
                <a:cs typeface="+mn-cs"/>
              </a:rPr>
              <a:t>採購統計報表</a:t>
            </a:r>
          </a:p>
        </p:txBody>
      </p:sp>
      <p:cxnSp>
        <p:nvCxnSpPr>
          <p:cNvPr id="177" name="肘形接點 176"/>
          <p:cNvCxnSpPr>
            <a:stCxn id="160" idx="4"/>
            <a:endCxn id="161" idx="1"/>
          </p:cNvCxnSpPr>
          <p:nvPr/>
        </p:nvCxnSpPr>
        <p:spPr>
          <a:xfrm flipV="1">
            <a:off x="6445415" y="2828964"/>
            <a:ext cx="620209" cy="410623"/>
          </a:xfrm>
          <a:prstGeom prst="bentConnector3">
            <a:avLst/>
          </a:prstGeom>
          <a:noFill/>
          <a:ln w="6350" cap="flat" cmpd="sng" algn="ctr">
            <a:solidFill>
              <a:srgbClr val="5B9BD5"/>
            </a:solidFill>
            <a:prstDash val="solid"/>
            <a:miter lim="800000"/>
            <a:tailEnd type="triangle"/>
          </a:ln>
          <a:effectLst/>
        </p:spPr>
      </p:cxnSp>
      <p:cxnSp>
        <p:nvCxnSpPr>
          <p:cNvPr id="178" name="肘形接點 177"/>
          <p:cNvCxnSpPr>
            <a:stCxn id="160" idx="4"/>
            <a:endCxn id="176" idx="1"/>
          </p:cNvCxnSpPr>
          <p:nvPr/>
        </p:nvCxnSpPr>
        <p:spPr>
          <a:xfrm>
            <a:off x="6445415" y="3239587"/>
            <a:ext cx="622968" cy="492625"/>
          </a:xfrm>
          <a:prstGeom prst="bentConnector3">
            <a:avLst/>
          </a:prstGeom>
          <a:noFill/>
          <a:ln w="6350" cap="flat" cmpd="sng" algn="ctr">
            <a:solidFill>
              <a:srgbClr val="5B9BD5"/>
            </a:solidFill>
            <a:prstDash val="solid"/>
            <a:miter lim="800000"/>
            <a:tailEnd type="triangle"/>
          </a:ln>
          <a:effectLst/>
        </p:spPr>
      </p:cxnSp>
      <p:sp>
        <p:nvSpPr>
          <p:cNvPr id="179" name="流程圖: 磁碟 178"/>
          <p:cNvSpPr/>
          <p:nvPr/>
        </p:nvSpPr>
        <p:spPr>
          <a:xfrm>
            <a:off x="4251770" y="3878335"/>
            <a:ext cx="886262" cy="534989"/>
          </a:xfrm>
          <a:prstGeom prst="flowChartMagneticDisk">
            <a:avLst/>
          </a:prstGeom>
          <a:solidFill>
            <a:srgbClr val="70AD47">
              <a:lumMod val="20000"/>
              <a:lumOff val="8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smtClean="0">
                <a:ln>
                  <a:noFill/>
                </a:ln>
                <a:solidFill>
                  <a:prstClr val="black"/>
                </a:solidFill>
                <a:effectLst/>
                <a:uLnTx/>
                <a:uFillTx/>
                <a:latin typeface="Calibri" panose="020F0502020204030204"/>
                <a:ea typeface="標楷體" panose="03000509000000000000" pitchFamily="65" charset="-120"/>
                <a:cs typeface="+mn-cs"/>
              </a:rPr>
              <a:t>Training Model</a:t>
            </a:r>
          </a:p>
        </p:txBody>
      </p:sp>
      <p:cxnSp>
        <p:nvCxnSpPr>
          <p:cNvPr id="180" name="直線單箭頭接點 179"/>
          <p:cNvCxnSpPr>
            <a:stCxn id="162" idx="3"/>
            <a:endCxn id="159" idx="0"/>
          </p:cNvCxnSpPr>
          <p:nvPr/>
        </p:nvCxnSpPr>
        <p:spPr>
          <a:xfrm>
            <a:off x="4692906" y="3603415"/>
            <a:ext cx="5007" cy="210768"/>
          </a:xfrm>
          <a:prstGeom prst="straightConnector1">
            <a:avLst/>
          </a:prstGeom>
          <a:noFill/>
          <a:ln w="6350" cap="flat" cmpd="sng" algn="ctr">
            <a:solidFill>
              <a:srgbClr val="5B9BD5"/>
            </a:solidFill>
            <a:prstDash val="solid"/>
            <a:miter lim="800000"/>
            <a:tailEnd type="triangle"/>
          </a:ln>
          <a:effectLst/>
        </p:spPr>
      </p:cxnSp>
      <p:sp>
        <p:nvSpPr>
          <p:cNvPr id="181" name="矩形 180"/>
          <p:cNvSpPr/>
          <p:nvPr/>
        </p:nvSpPr>
        <p:spPr>
          <a:xfrm>
            <a:off x="5545242" y="4442446"/>
            <a:ext cx="900173" cy="312973"/>
          </a:xfrm>
          <a:prstGeom prst="rect">
            <a:avLst/>
          </a:prstGeom>
          <a:solidFill>
            <a:srgbClr val="4472C4">
              <a:lumMod val="20000"/>
              <a:lumOff val="80000"/>
            </a:srgbClr>
          </a:solidFill>
          <a:ln w="12700" cap="flat" cmpd="sng" algn="ctr">
            <a:solidFill>
              <a:srgbClr val="4472C4">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050" b="1" i="0" u="none" strike="noStrike" kern="0" cap="none" spc="0" normalizeH="0" baseline="0" noProof="0" dirty="0" smtClean="0">
                <a:ln>
                  <a:noFill/>
                </a:ln>
                <a:solidFill>
                  <a:prstClr val="black"/>
                </a:solidFill>
                <a:effectLst/>
                <a:uLnTx/>
                <a:uFillTx/>
                <a:latin typeface="Calibri" panose="020F0502020204030204"/>
                <a:ea typeface="標楷體" panose="03000509000000000000" pitchFamily="65" charset="-120"/>
                <a:cs typeface="+mn-cs"/>
              </a:rPr>
              <a:t>AI Model</a:t>
            </a:r>
            <a:endParaRPr kumimoji="0" lang="zh-TW" altLang="en-US" sz="1050" b="1" i="0" u="none" strike="noStrike" kern="0" cap="none" spc="0" normalizeH="0" baseline="0" noProof="0" dirty="0" smtClean="0">
              <a:ln>
                <a:noFill/>
              </a:ln>
              <a:solidFill>
                <a:prstClr val="black"/>
              </a:solidFill>
              <a:effectLst/>
              <a:uLnTx/>
              <a:uFillTx/>
              <a:latin typeface="Calibri" panose="020F0502020204030204"/>
              <a:ea typeface="標楷體" panose="03000509000000000000" pitchFamily="65" charset="-120"/>
              <a:cs typeface="+mn-cs"/>
            </a:endParaRPr>
          </a:p>
        </p:txBody>
      </p:sp>
      <p:cxnSp>
        <p:nvCxnSpPr>
          <p:cNvPr id="182" name="直線單箭頭接點 181"/>
          <p:cNvCxnSpPr>
            <a:stCxn id="159" idx="3"/>
            <a:endCxn id="181" idx="1"/>
          </p:cNvCxnSpPr>
          <p:nvPr/>
        </p:nvCxnSpPr>
        <p:spPr>
          <a:xfrm flipV="1">
            <a:off x="5271833" y="4598933"/>
            <a:ext cx="273409" cy="1"/>
          </a:xfrm>
          <a:prstGeom prst="straightConnector1">
            <a:avLst/>
          </a:prstGeom>
          <a:noFill/>
          <a:ln w="6350" cap="flat" cmpd="sng" algn="ctr">
            <a:solidFill>
              <a:srgbClr val="5B9BD5"/>
            </a:solidFill>
            <a:prstDash val="solid"/>
            <a:miter lim="800000"/>
            <a:tailEnd type="triangle"/>
          </a:ln>
          <a:effectLst/>
        </p:spPr>
      </p:cxnSp>
      <p:cxnSp>
        <p:nvCxnSpPr>
          <p:cNvPr id="183" name="直線單箭頭接點 182"/>
          <p:cNvCxnSpPr>
            <a:stCxn id="181" idx="0"/>
            <a:endCxn id="160" idx="3"/>
          </p:cNvCxnSpPr>
          <p:nvPr/>
        </p:nvCxnSpPr>
        <p:spPr>
          <a:xfrm flipV="1">
            <a:off x="5995329" y="3569044"/>
            <a:ext cx="0" cy="873402"/>
          </a:xfrm>
          <a:prstGeom prst="straightConnector1">
            <a:avLst/>
          </a:prstGeom>
          <a:noFill/>
          <a:ln w="6350" cap="flat" cmpd="sng" algn="ctr">
            <a:solidFill>
              <a:srgbClr val="5B9BD5"/>
            </a:solidFill>
            <a:prstDash val="solid"/>
            <a:miter lim="800000"/>
            <a:tailEnd type="triangle"/>
          </a:ln>
          <a:effectLst/>
        </p:spPr>
      </p:cxnSp>
      <p:grpSp>
        <p:nvGrpSpPr>
          <p:cNvPr id="184" name="群組 183"/>
          <p:cNvGrpSpPr/>
          <p:nvPr/>
        </p:nvGrpSpPr>
        <p:grpSpPr>
          <a:xfrm>
            <a:off x="751476" y="2199135"/>
            <a:ext cx="1958611" cy="2748442"/>
            <a:chOff x="440265" y="3434662"/>
            <a:chExt cx="2631654" cy="3384550"/>
          </a:xfrm>
        </p:grpSpPr>
        <p:sp>
          <p:nvSpPr>
            <p:cNvPr id="185" name="矩形 184"/>
            <p:cNvSpPr/>
            <p:nvPr/>
          </p:nvSpPr>
          <p:spPr>
            <a:xfrm>
              <a:off x="440265" y="3434662"/>
              <a:ext cx="2626091" cy="3384550"/>
            </a:xfrm>
            <a:prstGeom prst="rect">
              <a:avLst/>
            </a:prstGeom>
            <a:solidFill>
              <a:srgbClr val="FFC000">
                <a:alpha val="20000"/>
              </a:srgbClr>
            </a:solid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mn-ea"/>
                <a:cs typeface="+mn-cs"/>
              </a:endParaRPr>
            </a:p>
          </p:txBody>
        </p:sp>
        <p:sp>
          <p:nvSpPr>
            <p:cNvPr id="186" name="矩形 185"/>
            <p:cNvSpPr/>
            <p:nvPr/>
          </p:nvSpPr>
          <p:spPr>
            <a:xfrm>
              <a:off x="673388" y="3529980"/>
              <a:ext cx="2189334" cy="1157499"/>
            </a:xfrm>
            <a:prstGeom prst="rect">
              <a:avLst/>
            </a:prstGeom>
            <a:noFill/>
            <a:ln w="12700" cap="flat" cmpd="sng" algn="ctr">
              <a:solidFill>
                <a:srgbClr val="C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mn-ea"/>
                <a:cs typeface="+mn-cs"/>
              </a:endParaRPr>
            </a:p>
          </p:txBody>
        </p:sp>
        <p:pic>
          <p:nvPicPr>
            <p:cNvPr id="187" name="Picture 4" descr="ERP線上課程-BOM篇">
              <a:extLst>
                <a:ext uri="{FF2B5EF4-FFF2-40B4-BE49-F238E27FC236}">
                  <a16:creationId xmlns:a16="http://schemas.microsoft.com/office/drawing/2014/main" id="{39646A8B-39BF-47B3-8037-0EF2A7BE398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86980" y="3805492"/>
              <a:ext cx="1962150" cy="658901"/>
            </a:xfrm>
            <a:prstGeom prst="rect">
              <a:avLst/>
            </a:prstGeom>
            <a:noFill/>
            <a:extLst>
              <a:ext uri="{909E8E84-426E-40DD-AFC4-6F175D3DCCD1}">
                <a14:hiddenFill xmlns:a14="http://schemas.microsoft.com/office/drawing/2010/main">
                  <a:solidFill>
                    <a:srgbClr val="FFFFFF"/>
                  </a:solidFill>
                </a14:hiddenFill>
              </a:ext>
            </a:extLst>
          </p:spPr>
        </p:pic>
        <p:sp>
          <p:nvSpPr>
            <p:cNvPr id="188" name="矩形 187"/>
            <p:cNvSpPr/>
            <p:nvPr/>
          </p:nvSpPr>
          <p:spPr>
            <a:xfrm>
              <a:off x="982378" y="3593815"/>
              <a:ext cx="1550185" cy="341109"/>
            </a:xfrm>
            <a:prstGeom prst="rect">
              <a:avLst/>
            </a:prstGeom>
            <a:solidFill>
              <a:srgbClr val="E7E6E6"/>
            </a:solidFill>
            <a:ln>
              <a:solidFill>
                <a:sysClr val="window" lastClr="FFFFFF"/>
              </a:solidFill>
            </a:ln>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TW" sz="1200" b="0" i="0" u="none" strike="noStrike" kern="0" cap="none" spc="0" normalizeH="0" baseline="0" noProof="0" dirty="0" smtClean="0">
                  <a:ln>
                    <a:noFill/>
                  </a:ln>
                  <a:solidFill>
                    <a:prstClr val="black"/>
                  </a:solidFill>
                  <a:effectLst/>
                  <a:uLnTx/>
                  <a:uFillTx/>
                  <a:latin typeface="+mn-ea"/>
                </a:rPr>
                <a:t>ERP</a:t>
              </a:r>
              <a:r>
                <a:rPr kumimoji="0" lang="zh-TW" altLang="en-US" sz="1200" b="0" i="0" u="none" strike="noStrike" kern="0" cap="none" spc="0" normalizeH="0" baseline="0" noProof="0" dirty="0" smtClean="0">
                  <a:ln>
                    <a:noFill/>
                  </a:ln>
                  <a:solidFill>
                    <a:prstClr val="black"/>
                  </a:solidFill>
                  <a:effectLst/>
                  <a:uLnTx/>
                  <a:uFillTx/>
                  <a:latin typeface="+mn-ea"/>
                </a:rPr>
                <a:t>資料介接</a:t>
              </a:r>
            </a:p>
          </p:txBody>
        </p:sp>
        <p:sp>
          <p:nvSpPr>
            <p:cNvPr id="189" name="文字方塊 188"/>
            <p:cNvSpPr txBox="1"/>
            <p:nvPr/>
          </p:nvSpPr>
          <p:spPr>
            <a:xfrm>
              <a:off x="589256" y="4441831"/>
              <a:ext cx="2445572" cy="28425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900" b="0" i="0" u="none" strike="noStrike" kern="0" cap="none" spc="0" normalizeH="0" baseline="0" noProof="0" dirty="0" smtClean="0">
                  <a:ln>
                    <a:noFill/>
                  </a:ln>
                  <a:solidFill>
                    <a:prstClr val="black"/>
                  </a:solidFill>
                  <a:effectLst/>
                  <a:uLnTx/>
                  <a:uFillTx/>
                  <a:latin typeface="+mn-ea"/>
                </a:rPr>
                <a:t>原料庫存、庫存金額、使用量等</a:t>
              </a:r>
            </a:p>
          </p:txBody>
        </p:sp>
        <p:sp>
          <p:nvSpPr>
            <p:cNvPr id="190" name="矩形 189"/>
            <p:cNvSpPr/>
            <p:nvPr/>
          </p:nvSpPr>
          <p:spPr>
            <a:xfrm>
              <a:off x="665744" y="4774036"/>
              <a:ext cx="2189334" cy="1157499"/>
            </a:xfrm>
            <a:prstGeom prst="rect">
              <a:avLst/>
            </a:prstGeom>
            <a:noFill/>
            <a:ln w="12700" cap="flat" cmpd="sng" algn="ctr">
              <a:solidFill>
                <a:srgbClr val="C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mn-ea"/>
                <a:cs typeface="+mn-cs"/>
              </a:endParaRPr>
            </a:p>
          </p:txBody>
        </p:sp>
        <p:sp>
          <p:nvSpPr>
            <p:cNvPr id="191" name="文字方塊 190"/>
            <p:cNvSpPr txBox="1"/>
            <p:nvPr/>
          </p:nvSpPr>
          <p:spPr>
            <a:xfrm>
              <a:off x="756848" y="5692737"/>
              <a:ext cx="2110393" cy="28425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smtClean="0">
                  <a:ln>
                    <a:noFill/>
                  </a:ln>
                  <a:solidFill>
                    <a:prstClr val="black"/>
                  </a:solidFill>
                  <a:effectLst/>
                  <a:uLnTx/>
                  <a:uFillTx/>
                  <a:latin typeface="+mn-ea"/>
                </a:rPr>
                <a:t>LME</a:t>
              </a:r>
              <a:r>
                <a:rPr kumimoji="0" lang="zh-TW" altLang="en-US" sz="900" b="0" i="0" u="none" strike="noStrike" kern="0" cap="none" spc="0" normalizeH="0" baseline="0" noProof="0" dirty="0" smtClean="0">
                  <a:ln>
                    <a:noFill/>
                  </a:ln>
                  <a:solidFill>
                    <a:prstClr val="black"/>
                  </a:solidFill>
                  <a:effectLst/>
                  <a:uLnTx/>
                  <a:uFillTx/>
                  <a:latin typeface="+mn-ea"/>
                </a:rPr>
                <a:t>鎳價、中鋼月盤價格等</a:t>
              </a:r>
            </a:p>
          </p:txBody>
        </p:sp>
        <p:pic>
          <p:nvPicPr>
            <p:cNvPr id="192" name="圖片 191"/>
            <p:cNvPicPr>
              <a:picLocks noChangeAspect="1"/>
            </p:cNvPicPr>
            <p:nvPr/>
          </p:nvPicPr>
          <p:blipFill rotWithShape="1">
            <a:blip r:embed="rId5"/>
            <a:srcRect b="29742"/>
            <a:stretch/>
          </p:blipFill>
          <p:spPr>
            <a:xfrm>
              <a:off x="765308" y="5144551"/>
              <a:ext cx="1113949" cy="571134"/>
            </a:xfrm>
            <a:prstGeom prst="rect">
              <a:avLst/>
            </a:prstGeom>
          </p:spPr>
        </p:pic>
        <p:sp>
          <p:nvSpPr>
            <p:cNvPr id="193" name="矩形 192"/>
            <p:cNvSpPr/>
            <p:nvPr/>
          </p:nvSpPr>
          <p:spPr>
            <a:xfrm>
              <a:off x="982379" y="4837871"/>
              <a:ext cx="1542541" cy="341109"/>
            </a:xfrm>
            <a:prstGeom prst="rect">
              <a:avLst/>
            </a:prstGeom>
            <a:solidFill>
              <a:srgbClr val="E7E6E6"/>
            </a:solidFill>
            <a:ln>
              <a:solidFill>
                <a:sysClr val="window" lastClr="FFFFFF"/>
              </a:solidFill>
            </a:ln>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TW" altLang="en-US" sz="1200" b="0" i="0" u="none" strike="noStrike" kern="0" cap="none" spc="0" normalizeH="0" baseline="0" noProof="0" dirty="0" smtClean="0">
                  <a:ln>
                    <a:noFill/>
                  </a:ln>
                  <a:solidFill>
                    <a:prstClr val="black"/>
                  </a:solidFill>
                  <a:effectLst/>
                  <a:uLnTx/>
                  <a:uFillTx/>
                  <a:latin typeface="+mn-ea"/>
                </a:rPr>
                <a:t>原料盤勢爬蟲</a:t>
              </a:r>
            </a:p>
          </p:txBody>
        </p:sp>
        <p:pic>
          <p:nvPicPr>
            <p:cNvPr id="194" name="圖片 193"/>
            <p:cNvPicPr>
              <a:picLocks noChangeAspect="1"/>
            </p:cNvPicPr>
            <p:nvPr/>
          </p:nvPicPr>
          <p:blipFill>
            <a:blip r:embed="rId6"/>
            <a:stretch>
              <a:fillRect/>
            </a:stretch>
          </p:blipFill>
          <p:spPr>
            <a:xfrm>
              <a:off x="1899427" y="5144552"/>
              <a:ext cx="902352" cy="571190"/>
            </a:xfrm>
            <a:prstGeom prst="rect">
              <a:avLst/>
            </a:prstGeom>
          </p:spPr>
        </p:pic>
        <p:sp>
          <p:nvSpPr>
            <p:cNvPr id="195" name="矩形 194"/>
            <p:cNvSpPr/>
            <p:nvPr/>
          </p:nvSpPr>
          <p:spPr>
            <a:xfrm>
              <a:off x="1580227" y="6114058"/>
              <a:ext cx="1106746" cy="341109"/>
            </a:xfrm>
            <a:prstGeom prst="rect">
              <a:avLst/>
            </a:prstGeom>
            <a:solidFill>
              <a:srgbClr val="E7E6E6"/>
            </a:solidFill>
            <a:ln>
              <a:solidFill>
                <a:sysClr val="window" lastClr="FFFFFF"/>
              </a:solidFill>
            </a:ln>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TW" altLang="en-US" sz="1200" b="0" i="0" u="none" strike="noStrike" kern="0" cap="none" spc="0" normalizeH="0" baseline="0" noProof="0" dirty="0" smtClean="0">
                  <a:ln>
                    <a:noFill/>
                  </a:ln>
                  <a:solidFill>
                    <a:prstClr val="black"/>
                  </a:solidFill>
                  <a:effectLst/>
                  <a:uLnTx/>
                  <a:uFillTx/>
                  <a:latin typeface="+mn-ea"/>
                </a:rPr>
                <a:t>採購資料</a:t>
              </a:r>
            </a:p>
          </p:txBody>
        </p:sp>
        <p:sp>
          <p:nvSpPr>
            <p:cNvPr id="196" name="矩形 195"/>
            <p:cNvSpPr/>
            <p:nvPr/>
          </p:nvSpPr>
          <p:spPr>
            <a:xfrm>
              <a:off x="673388" y="6018092"/>
              <a:ext cx="2189334" cy="695960"/>
            </a:xfrm>
            <a:prstGeom prst="rect">
              <a:avLst/>
            </a:prstGeom>
            <a:noFill/>
            <a:ln w="12700" cap="flat" cmpd="sng" algn="ctr">
              <a:solidFill>
                <a:srgbClr val="C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mn-ea"/>
                <a:cs typeface="+mn-cs"/>
              </a:endParaRPr>
            </a:p>
          </p:txBody>
        </p:sp>
        <p:pic>
          <p:nvPicPr>
            <p:cNvPr id="197" name="圖片 196"/>
            <p:cNvPicPr>
              <a:picLocks noChangeAspect="1"/>
            </p:cNvPicPr>
            <p:nvPr/>
          </p:nvPicPr>
          <p:blipFill>
            <a:blip r:embed="rId7"/>
            <a:stretch>
              <a:fillRect/>
            </a:stretch>
          </p:blipFill>
          <p:spPr>
            <a:xfrm>
              <a:off x="737769" y="6118375"/>
              <a:ext cx="505019" cy="533440"/>
            </a:xfrm>
            <a:prstGeom prst="rect">
              <a:avLst/>
            </a:prstGeom>
          </p:spPr>
        </p:pic>
        <p:sp>
          <p:nvSpPr>
            <p:cNvPr id="198" name="文字方塊 197"/>
            <p:cNvSpPr txBox="1"/>
            <p:nvPr/>
          </p:nvSpPr>
          <p:spPr>
            <a:xfrm>
              <a:off x="552168" y="6488887"/>
              <a:ext cx="2519751" cy="28425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900" b="0" i="0" u="none" strike="noStrike" kern="0" cap="none" spc="0" normalizeH="0" baseline="0" noProof="0" dirty="0" smtClean="0">
                  <a:ln>
                    <a:noFill/>
                  </a:ln>
                  <a:solidFill>
                    <a:prstClr val="black"/>
                  </a:solidFill>
                  <a:effectLst/>
                  <a:uLnTx/>
                  <a:uFillTx/>
                  <a:latin typeface="+mn-ea"/>
                </a:rPr>
                <a:t>採購量、單位成本、備料日期等</a:t>
              </a:r>
            </a:p>
          </p:txBody>
        </p:sp>
      </p:grpSp>
      <p:sp>
        <p:nvSpPr>
          <p:cNvPr id="199" name="圓角矩形 198"/>
          <p:cNvSpPr/>
          <p:nvPr/>
        </p:nvSpPr>
        <p:spPr>
          <a:xfrm>
            <a:off x="2929103" y="2232321"/>
            <a:ext cx="1035050" cy="1965441"/>
          </a:xfrm>
          <a:prstGeom prst="roundRect">
            <a:avLst/>
          </a:prstGeom>
          <a:solidFill>
            <a:srgbClr val="5B9BD5">
              <a:lumMod val="20000"/>
              <a:lumOff val="8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Calibri" panose="020F0502020204030204"/>
              <a:ea typeface="標楷體" panose="03000509000000000000" pitchFamily="65" charset="-120"/>
              <a:cs typeface="+mn-cs"/>
            </a:endParaRPr>
          </a:p>
        </p:txBody>
      </p:sp>
      <p:sp>
        <p:nvSpPr>
          <p:cNvPr id="200" name="流程圖: 磁碟 199"/>
          <p:cNvSpPr/>
          <p:nvPr/>
        </p:nvSpPr>
        <p:spPr>
          <a:xfrm>
            <a:off x="3073088" y="2323882"/>
            <a:ext cx="770351" cy="783708"/>
          </a:xfrm>
          <a:prstGeom prst="flowChartMagneticDisk">
            <a:avLst/>
          </a:prstGeom>
          <a:solidFill>
            <a:srgbClr val="70AD47">
              <a:lumMod val="20000"/>
              <a:lumOff val="8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smtClean="0">
                <a:ln>
                  <a:noFill/>
                </a:ln>
                <a:solidFill>
                  <a:prstClr val="black"/>
                </a:solidFill>
                <a:effectLst/>
                <a:uLnTx/>
                <a:uFillTx/>
                <a:latin typeface="+mn-ea"/>
                <a:cs typeface="+mn-cs"/>
              </a:rPr>
              <a:t>資料</a:t>
            </a:r>
            <a:endParaRPr kumimoji="0" lang="en-US" altLang="zh-TW" sz="1200" b="0" i="0" u="none" strike="noStrike" kern="0" cap="none" spc="0" normalizeH="0" baseline="0" noProof="0" dirty="0" smtClean="0">
              <a:ln>
                <a:noFill/>
              </a:ln>
              <a:solidFill>
                <a:prstClr val="black"/>
              </a:solidFill>
              <a:effectLst/>
              <a:uLnTx/>
              <a:uFillTx/>
              <a:latin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smtClean="0">
                <a:ln>
                  <a:noFill/>
                </a:ln>
                <a:solidFill>
                  <a:prstClr val="black"/>
                </a:solidFill>
                <a:effectLst/>
                <a:uLnTx/>
                <a:uFillTx/>
                <a:latin typeface="+mn-ea"/>
                <a:cs typeface="+mn-cs"/>
              </a:rPr>
              <a:t>前處理</a:t>
            </a:r>
          </a:p>
        </p:txBody>
      </p:sp>
      <p:sp>
        <p:nvSpPr>
          <p:cNvPr id="201" name="文字方塊 200"/>
          <p:cNvSpPr txBox="1"/>
          <p:nvPr/>
        </p:nvSpPr>
        <p:spPr>
          <a:xfrm>
            <a:off x="3049507" y="3330664"/>
            <a:ext cx="791967" cy="769441"/>
          </a:xfrm>
          <a:prstGeom prst="rect">
            <a:avLst/>
          </a:prstGeom>
          <a:noFill/>
        </p:spPr>
        <p:txBody>
          <a:bodyPr wrap="square" rtlCol="0">
            <a:spAutoFit/>
          </a:bodyPr>
          <a:lstStyle/>
          <a:p>
            <a:r>
              <a:rPr lang="zh-TW" altLang="en-US" sz="1100" dirty="0" smtClean="0">
                <a:solidFill>
                  <a:prstClr val="black"/>
                </a:solidFill>
                <a:latin typeface="+mn-ea"/>
              </a:rPr>
              <a:t>資料整合</a:t>
            </a:r>
            <a:endParaRPr lang="en-US" altLang="zh-TW" sz="1100" dirty="0" smtClean="0">
              <a:solidFill>
                <a:prstClr val="black"/>
              </a:solidFill>
              <a:latin typeface="+mn-ea"/>
            </a:endParaRPr>
          </a:p>
          <a:p>
            <a:r>
              <a:rPr lang="zh-TW" altLang="en-US" sz="1100" dirty="0" smtClean="0">
                <a:solidFill>
                  <a:prstClr val="black"/>
                </a:solidFill>
                <a:latin typeface="+mn-ea"/>
              </a:rPr>
              <a:t>資料清洗</a:t>
            </a:r>
            <a:endParaRPr lang="en-US" altLang="zh-TW" sz="1100" dirty="0" smtClean="0">
              <a:solidFill>
                <a:prstClr val="black"/>
              </a:solidFill>
              <a:latin typeface="+mn-ea"/>
            </a:endParaRPr>
          </a:p>
          <a:p>
            <a:r>
              <a:rPr lang="zh-TW" altLang="en-US" sz="1100" dirty="0">
                <a:solidFill>
                  <a:prstClr val="black"/>
                </a:solidFill>
                <a:latin typeface="+mn-ea"/>
              </a:rPr>
              <a:t>數據轉換</a:t>
            </a:r>
            <a:endParaRPr lang="en-US" altLang="zh-TW" sz="1100" dirty="0" smtClean="0">
              <a:solidFill>
                <a:prstClr val="black"/>
              </a:solidFill>
              <a:latin typeface="+mn-ea"/>
            </a:endParaRPr>
          </a:p>
          <a:p>
            <a:r>
              <a:rPr lang="zh-TW" altLang="en-US" sz="1100" dirty="0" smtClean="0">
                <a:solidFill>
                  <a:prstClr val="black"/>
                </a:solidFill>
                <a:latin typeface="+mn-ea"/>
              </a:rPr>
              <a:t>統計分析</a:t>
            </a:r>
            <a:endParaRPr lang="en-US" altLang="zh-TW" sz="1100" dirty="0" smtClean="0">
              <a:solidFill>
                <a:prstClr val="black"/>
              </a:solidFill>
              <a:latin typeface="+mn-ea"/>
            </a:endParaRPr>
          </a:p>
        </p:txBody>
      </p:sp>
      <p:sp>
        <p:nvSpPr>
          <p:cNvPr id="202" name="向右箭號 201"/>
          <p:cNvSpPr/>
          <p:nvPr/>
        </p:nvSpPr>
        <p:spPr>
          <a:xfrm>
            <a:off x="2734363" y="3261086"/>
            <a:ext cx="279400" cy="444055"/>
          </a:xfrm>
          <a:prstGeom prst="rightArrow">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Calibri" panose="020F0502020204030204"/>
              <a:ea typeface="標楷體" panose="03000509000000000000" pitchFamily="65" charset="-120"/>
              <a:cs typeface="+mn-cs"/>
            </a:endParaRPr>
          </a:p>
        </p:txBody>
      </p:sp>
      <p:sp>
        <p:nvSpPr>
          <p:cNvPr id="203" name="文字方塊 202"/>
          <p:cNvSpPr txBox="1"/>
          <p:nvPr/>
        </p:nvSpPr>
        <p:spPr>
          <a:xfrm>
            <a:off x="6435457" y="2590370"/>
            <a:ext cx="682257" cy="276999"/>
          </a:xfrm>
          <a:prstGeom prst="rect">
            <a:avLst/>
          </a:prstGeom>
          <a:noFill/>
        </p:spPr>
        <p:txBody>
          <a:bodyPr wrap="square" rtlCol="0">
            <a:spAutoFit/>
          </a:bodyPr>
          <a:lstStyle/>
          <a:p>
            <a:r>
              <a:rPr lang="en-US" altLang="zh-TW" sz="1200" b="1" dirty="0" smtClean="0">
                <a:solidFill>
                  <a:srgbClr val="FF0000"/>
                </a:solidFill>
                <a:ea typeface="標楷體" panose="03000509000000000000" pitchFamily="65" charset="-120"/>
              </a:rPr>
              <a:t>AI</a:t>
            </a:r>
            <a:r>
              <a:rPr lang="zh-TW" altLang="en-US" sz="1200" b="1" dirty="0" smtClean="0">
                <a:solidFill>
                  <a:srgbClr val="FF0000"/>
                </a:solidFill>
                <a:ea typeface="標楷體" panose="03000509000000000000" pitchFamily="65" charset="-120"/>
              </a:rPr>
              <a:t>回饋</a:t>
            </a:r>
            <a:endParaRPr lang="zh-TW" altLang="en-US" sz="1200" b="1" dirty="0">
              <a:solidFill>
                <a:srgbClr val="FF0000"/>
              </a:solidFill>
              <a:ea typeface="標楷體" panose="03000509000000000000" pitchFamily="65" charset="-120"/>
            </a:endParaRPr>
          </a:p>
        </p:txBody>
      </p:sp>
      <p:sp>
        <p:nvSpPr>
          <p:cNvPr id="204" name="文字方塊 203"/>
          <p:cNvSpPr txBox="1"/>
          <p:nvPr/>
        </p:nvSpPr>
        <p:spPr>
          <a:xfrm>
            <a:off x="4052307" y="4457962"/>
            <a:ext cx="1269605" cy="923330"/>
          </a:xfrm>
          <a:prstGeom prst="rect">
            <a:avLst/>
          </a:prstGeom>
          <a:noFill/>
        </p:spPr>
        <p:txBody>
          <a:bodyPr wrap="square" rtlCol="0">
            <a:spAutoFit/>
          </a:bodyPr>
          <a:lstStyle/>
          <a:p>
            <a:pPr algn="ctr"/>
            <a:r>
              <a:rPr lang="en-US" altLang="zh-TW" sz="900" i="1" dirty="0" err="1" smtClean="0">
                <a:solidFill>
                  <a:prstClr val="black"/>
                </a:solidFill>
                <a:ea typeface="標楷體" panose="03000509000000000000" pitchFamily="65" charset="-120"/>
              </a:rPr>
              <a:t>LinearRegression</a:t>
            </a:r>
            <a:endParaRPr lang="en-US" altLang="zh-TW" sz="900" i="1" dirty="0" smtClean="0">
              <a:solidFill>
                <a:prstClr val="black"/>
              </a:solidFill>
              <a:ea typeface="標楷體" panose="03000509000000000000" pitchFamily="65" charset="-120"/>
            </a:endParaRPr>
          </a:p>
          <a:p>
            <a:pPr algn="ctr"/>
            <a:r>
              <a:rPr lang="en-US" altLang="zh-TW" sz="900" i="1" dirty="0" err="1" smtClean="0">
                <a:solidFill>
                  <a:prstClr val="black"/>
                </a:solidFill>
                <a:ea typeface="標楷體" panose="03000509000000000000" pitchFamily="65" charset="-120"/>
              </a:rPr>
              <a:t>RidgeRegression</a:t>
            </a:r>
            <a:endParaRPr lang="en-US" altLang="zh-TW" sz="900" i="1" dirty="0" smtClean="0">
              <a:solidFill>
                <a:prstClr val="black"/>
              </a:solidFill>
              <a:ea typeface="標楷體" panose="03000509000000000000" pitchFamily="65" charset="-120"/>
            </a:endParaRPr>
          </a:p>
          <a:p>
            <a:pPr algn="ctr"/>
            <a:r>
              <a:rPr lang="en-US" altLang="zh-TW" sz="900" i="1" dirty="0" err="1" smtClean="0">
                <a:solidFill>
                  <a:prstClr val="black"/>
                </a:solidFill>
                <a:ea typeface="標楷體" panose="03000509000000000000" pitchFamily="65" charset="-120"/>
              </a:rPr>
              <a:t>XgboostRegressor</a:t>
            </a:r>
            <a:endParaRPr lang="en-US" altLang="zh-TW" sz="900" i="1" dirty="0">
              <a:solidFill>
                <a:prstClr val="black"/>
              </a:solidFill>
              <a:ea typeface="標楷體" panose="03000509000000000000" pitchFamily="65" charset="-120"/>
            </a:endParaRPr>
          </a:p>
          <a:p>
            <a:pPr algn="ctr"/>
            <a:r>
              <a:rPr lang="en-US" altLang="zh-TW" sz="900" i="1" dirty="0" err="1" smtClean="0">
                <a:solidFill>
                  <a:prstClr val="black"/>
                </a:solidFill>
                <a:ea typeface="標楷體" panose="03000509000000000000" pitchFamily="65" charset="-120"/>
              </a:rPr>
              <a:t>RandomForest</a:t>
            </a:r>
            <a:endParaRPr lang="en-US" altLang="zh-TW" sz="900" i="1" dirty="0" smtClean="0">
              <a:solidFill>
                <a:prstClr val="black"/>
              </a:solidFill>
              <a:ea typeface="標楷體" panose="03000509000000000000" pitchFamily="65" charset="-120"/>
            </a:endParaRPr>
          </a:p>
          <a:p>
            <a:pPr algn="ctr"/>
            <a:r>
              <a:rPr lang="en-US" altLang="zh-TW" sz="900" i="1" dirty="0" err="1" smtClean="0">
                <a:solidFill>
                  <a:prstClr val="black"/>
                </a:solidFill>
                <a:ea typeface="標楷體" panose="03000509000000000000" pitchFamily="65" charset="-120"/>
              </a:rPr>
              <a:t>ExtraTreesRegressor</a:t>
            </a:r>
            <a:endParaRPr lang="en-US" altLang="zh-TW" sz="900" i="1" dirty="0" smtClean="0">
              <a:solidFill>
                <a:prstClr val="black"/>
              </a:solidFill>
              <a:ea typeface="標楷體" panose="03000509000000000000" pitchFamily="65" charset="-120"/>
            </a:endParaRPr>
          </a:p>
          <a:p>
            <a:pPr algn="ctr"/>
            <a:r>
              <a:rPr lang="en-US" altLang="zh-TW" sz="900" i="1" dirty="0" smtClean="0">
                <a:solidFill>
                  <a:prstClr val="black"/>
                </a:solidFill>
                <a:ea typeface="標楷體" panose="03000509000000000000" pitchFamily="65" charset="-120"/>
              </a:rPr>
              <a:t>Blending/Stacking</a:t>
            </a:r>
            <a:endParaRPr lang="en-US" altLang="zh-TW" sz="900" i="1" dirty="0">
              <a:solidFill>
                <a:prstClr val="black"/>
              </a:solidFill>
              <a:ea typeface="標楷體" panose="03000509000000000000" pitchFamily="65" charset="-120"/>
            </a:endParaRPr>
          </a:p>
        </p:txBody>
      </p:sp>
      <p:sp>
        <p:nvSpPr>
          <p:cNvPr id="205" name="文字方塊 204"/>
          <p:cNvSpPr txBox="1"/>
          <p:nvPr/>
        </p:nvSpPr>
        <p:spPr>
          <a:xfrm>
            <a:off x="5304213" y="4739905"/>
            <a:ext cx="897844" cy="261610"/>
          </a:xfrm>
          <a:prstGeom prst="rect">
            <a:avLst/>
          </a:prstGeom>
          <a:noFill/>
        </p:spPr>
        <p:txBody>
          <a:bodyPr wrap="square" rtlCol="0">
            <a:spAutoFit/>
          </a:bodyPr>
          <a:lstStyle/>
          <a:p>
            <a:r>
              <a:rPr lang="en-US" altLang="zh-TW" sz="1100" b="1" dirty="0" smtClean="0">
                <a:solidFill>
                  <a:srgbClr val="0D21B9"/>
                </a:solidFill>
                <a:latin typeface="Calibri" panose="020F0502020204030204"/>
                <a:ea typeface="新細明體" panose="02020500000000000000" pitchFamily="18" charset="-120"/>
              </a:rPr>
              <a:t>Choose Best</a:t>
            </a:r>
            <a:endParaRPr lang="zh-TW" altLang="en-US" sz="1100" b="1" dirty="0">
              <a:solidFill>
                <a:srgbClr val="0D21B9"/>
              </a:solidFill>
              <a:latin typeface="Calibri" panose="020F0502020204030204"/>
              <a:ea typeface="新細明體" panose="02020500000000000000" pitchFamily="18" charset="-120"/>
            </a:endParaRPr>
          </a:p>
        </p:txBody>
      </p:sp>
      <p:pic>
        <p:nvPicPr>
          <p:cNvPr id="209" name="圖片 208"/>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05186" y="841133"/>
            <a:ext cx="1113312" cy="1310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7" name="文字方塊 206"/>
          <p:cNvSpPr txBox="1"/>
          <p:nvPr/>
        </p:nvSpPr>
        <p:spPr>
          <a:xfrm>
            <a:off x="9718074" y="804087"/>
            <a:ext cx="2132660" cy="738664"/>
          </a:xfrm>
          <a:prstGeom prst="rect">
            <a:avLst/>
          </a:prstGeom>
          <a:noFill/>
          <a:ln w="12700">
            <a:solidFill>
              <a:schemeClr val="tx1"/>
            </a:solidFill>
            <a:prstDash val="lgDash"/>
          </a:ln>
        </p:spPr>
        <p:txBody>
          <a:bodyPr wrap="square" rtlCol="0">
            <a:spAutoFit/>
          </a:bodyPr>
          <a:lstStyle/>
          <a:p>
            <a:r>
              <a:rPr lang="en-US" altLang="zh-TW" sz="1400" dirty="0" smtClean="0">
                <a:solidFill>
                  <a:schemeClr val="tx1">
                    <a:lumMod val="75000"/>
                  </a:schemeClr>
                </a:solidFill>
                <a:latin typeface="微軟正黑體" panose="020B0604030504040204" pitchFamily="34" charset="-120"/>
                <a:ea typeface="微軟正黑體" panose="020B0604030504040204" pitchFamily="34" charset="-120"/>
              </a:rPr>
              <a:t>1.</a:t>
            </a:r>
            <a:r>
              <a:rPr lang="zh-TW" altLang="en-US" sz="1400" dirty="0" smtClean="0">
                <a:solidFill>
                  <a:schemeClr val="tx1">
                    <a:lumMod val="75000"/>
                  </a:schemeClr>
                </a:solidFill>
                <a:latin typeface="微軟正黑體" panose="020B0604030504040204" pitchFamily="34" charset="-120"/>
                <a:ea typeface="微軟正黑體" panose="020B0604030504040204" pitchFamily="34" charset="-120"/>
              </a:rPr>
              <a:t>供應商庫存資金積累</a:t>
            </a:r>
            <a:endParaRPr lang="en-US" altLang="zh-TW" sz="1400" dirty="0" smtClean="0">
              <a:solidFill>
                <a:schemeClr val="tx1">
                  <a:lumMod val="75000"/>
                </a:schemeClr>
              </a:solidFill>
              <a:latin typeface="微軟正黑體" panose="020B0604030504040204" pitchFamily="34" charset="-120"/>
              <a:ea typeface="微軟正黑體" panose="020B0604030504040204" pitchFamily="34" charset="-120"/>
            </a:endParaRPr>
          </a:p>
          <a:p>
            <a:r>
              <a:rPr lang="en-US" altLang="zh-TW" sz="1400" dirty="0" smtClean="0">
                <a:solidFill>
                  <a:schemeClr val="tx1">
                    <a:lumMod val="75000"/>
                  </a:schemeClr>
                </a:solidFill>
                <a:latin typeface="微軟正黑體" panose="020B0604030504040204" pitchFamily="34" charset="-120"/>
                <a:ea typeface="微軟正黑體" panose="020B0604030504040204" pitchFamily="34" charset="-120"/>
              </a:rPr>
              <a:t>2.</a:t>
            </a:r>
            <a:r>
              <a:rPr lang="zh-TW" altLang="en-US" sz="1400" dirty="0" smtClean="0">
                <a:solidFill>
                  <a:schemeClr val="tx1">
                    <a:lumMod val="75000"/>
                  </a:schemeClr>
                </a:solidFill>
                <a:latin typeface="微軟正黑體" panose="020B0604030504040204" pitchFamily="34" charset="-120"/>
                <a:ea typeface="微軟正黑體" panose="020B0604030504040204" pitchFamily="34" charset="-120"/>
              </a:rPr>
              <a:t>盤勢價格和數量之平衡</a:t>
            </a:r>
            <a:endParaRPr lang="en-US" altLang="zh-TW" sz="1400" dirty="0" smtClean="0">
              <a:solidFill>
                <a:schemeClr val="tx1">
                  <a:lumMod val="75000"/>
                </a:schemeClr>
              </a:solidFill>
              <a:latin typeface="微軟正黑體" panose="020B0604030504040204" pitchFamily="34" charset="-120"/>
              <a:ea typeface="微軟正黑體" panose="020B0604030504040204" pitchFamily="34" charset="-120"/>
            </a:endParaRPr>
          </a:p>
          <a:p>
            <a:r>
              <a:rPr lang="en-US" altLang="zh-TW" sz="1400" dirty="0" smtClean="0">
                <a:solidFill>
                  <a:schemeClr val="tx1">
                    <a:lumMod val="75000"/>
                  </a:schemeClr>
                </a:solidFill>
                <a:latin typeface="微軟正黑體" panose="020B0604030504040204" pitchFamily="34" charset="-120"/>
                <a:ea typeface="微軟正黑體" panose="020B0604030504040204" pitchFamily="34" charset="-120"/>
              </a:rPr>
              <a:t>3.</a:t>
            </a:r>
            <a:r>
              <a:rPr lang="zh-TW" altLang="en-US" sz="1400" dirty="0" smtClean="0">
                <a:solidFill>
                  <a:schemeClr val="tx1">
                    <a:lumMod val="75000"/>
                  </a:schemeClr>
                </a:solidFill>
                <a:latin typeface="微軟正黑體" panose="020B0604030504040204" pitchFamily="34" charset="-120"/>
                <a:ea typeface="微軟正黑體" panose="020B0604030504040204" pitchFamily="34" charset="-120"/>
              </a:rPr>
              <a:t>盤勢如何判斷低點</a:t>
            </a:r>
          </a:p>
        </p:txBody>
      </p:sp>
      <p:sp>
        <p:nvSpPr>
          <p:cNvPr id="208" name="文字方塊 207"/>
          <p:cNvSpPr txBox="1"/>
          <p:nvPr/>
        </p:nvSpPr>
        <p:spPr>
          <a:xfrm>
            <a:off x="9696400" y="1523859"/>
            <a:ext cx="2176007" cy="738664"/>
          </a:xfrm>
          <a:prstGeom prst="rect">
            <a:avLst/>
          </a:prstGeom>
          <a:noFill/>
        </p:spPr>
        <p:txBody>
          <a:bodyPr wrap="square" rtlCol="0">
            <a:spAutoFit/>
          </a:bodyPr>
          <a:lstStyle/>
          <a:p>
            <a:r>
              <a:rPr lang="zh-TW" altLang="en-US" sz="1400" dirty="0" smtClean="0">
                <a:solidFill>
                  <a:schemeClr val="tx1">
                    <a:lumMod val="75000"/>
                  </a:schemeClr>
                </a:solidFill>
                <a:latin typeface="微軟正黑體" panose="020B0604030504040204" pitchFamily="34" charset="-120"/>
                <a:ea typeface="微軟正黑體" panose="020B0604030504040204" pitchFamily="34" charset="-120"/>
              </a:rPr>
              <a:t>如何</a:t>
            </a:r>
            <a:r>
              <a:rPr lang="zh-TW" altLang="en-US" sz="1400" dirty="0" smtClean="0">
                <a:solidFill>
                  <a:srgbClr val="FF0000"/>
                </a:solidFill>
                <a:latin typeface="微軟正黑體" panose="020B0604030504040204" pitchFamily="34" charset="-120"/>
                <a:ea typeface="微軟正黑體" panose="020B0604030504040204" pitchFamily="34" charset="-120"/>
              </a:rPr>
              <a:t>備料</a:t>
            </a:r>
            <a:r>
              <a:rPr lang="zh-TW" altLang="en-US" sz="1400" dirty="0" smtClean="0">
                <a:solidFill>
                  <a:schemeClr val="tx1">
                    <a:lumMod val="75000"/>
                  </a:schemeClr>
                </a:solidFill>
                <a:latin typeface="微軟正黑體" panose="020B0604030504040204" pitchFamily="34" charset="-120"/>
                <a:ea typeface="微軟正黑體" panose="020B0604030504040204" pitchFamily="34" charset="-120"/>
              </a:rPr>
              <a:t>？不造成</a:t>
            </a:r>
            <a:r>
              <a:rPr lang="zh-TW" altLang="en-US" sz="1400" dirty="0" smtClean="0">
                <a:solidFill>
                  <a:srgbClr val="FF0000"/>
                </a:solidFill>
                <a:latin typeface="微軟正黑體" panose="020B0604030504040204" pitchFamily="34" charset="-120"/>
                <a:ea typeface="微軟正黑體" panose="020B0604030504040204" pitchFamily="34" charset="-120"/>
              </a:rPr>
              <a:t>庫存資金積累</a:t>
            </a:r>
            <a:r>
              <a:rPr lang="zh-TW" altLang="en-US" sz="1400" dirty="0" smtClean="0">
                <a:solidFill>
                  <a:schemeClr val="tx1">
                    <a:lumMod val="75000"/>
                  </a:schemeClr>
                </a:solidFill>
                <a:latin typeface="微軟正黑體" panose="020B0604030504040204" pitchFamily="34" charset="-120"/>
                <a:ea typeface="微軟正黑體" panose="020B0604030504040204" pitchFamily="34" charset="-120"/>
              </a:rPr>
              <a:t>，也不造成</a:t>
            </a:r>
            <a:r>
              <a:rPr lang="zh-TW" altLang="en-US" sz="1400" dirty="0" smtClean="0">
                <a:solidFill>
                  <a:srgbClr val="FF0000"/>
                </a:solidFill>
                <a:latin typeface="微軟正黑體" panose="020B0604030504040204" pitchFamily="34" charset="-120"/>
                <a:ea typeface="微軟正黑體" panose="020B0604030504040204" pitchFamily="34" charset="-120"/>
              </a:rPr>
              <a:t>缺料影響生產</a:t>
            </a:r>
            <a:endParaRPr lang="en-US" altLang="zh-TW" sz="1400" dirty="0" smtClean="0">
              <a:solidFill>
                <a:srgbClr val="FF0000"/>
              </a:solidFill>
              <a:latin typeface="微軟正黑體" panose="020B0604030504040204" pitchFamily="34" charset="-120"/>
              <a:ea typeface="微軟正黑體" panose="020B0604030504040204" pitchFamily="34" charset="-120"/>
            </a:endParaRPr>
          </a:p>
        </p:txBody>
      </p:sp>
      <p:sp>
        <p:nvSpPr>
          <p:cNvPr id="78" name="標題 1"/>
          <p:cNvSpPr txBox="1">
            <a:spLocks/>
          </p:cNvSpPr>
          <p:nvPr/>
        </p:nvSpPr>
        <p:spPr>
          <a:xfrm>
            <a:off x="2923858" y="44624"/>
            <a:ext cx="7612252" cy="778098"/>
          </a:xfrm>
          <a:prstGeom prst="rect">
            <a:avLst/>
          </a:prstGeom>
        </p:spPr>
        <p:txBody>
          <a:bodyPr/>
          <a:lstStyle>
            <a:lvl1pPr algn="ctr" defTabSz="844083" rtl="0" eaLnBrk="1" latinLnBrk="0" hangingPunct="1">
              <a:spcBef>
                <a:spcPct val="0"/>
              </a:spcBef>
              <a:buNone/>
              <a:defRPr sz="3323" b="1" kern="1200">
                <a:solidFill>
                  <a:schemeClr val="tx1"/>
                </a:solidFill>
                <a:latin typeface="+mn-ea"/>
                <a:ea typeface="+mn-ea"/>
                <a:cs typeface="+mj-cs"/>
              </a:defRPr>
            </a:lvl1pPr>
          </a:lstStyle>
          <a:p>
            <a:pPr algn="l"/>
            <a:r>
              <a:rPr lang="en-US" altLang="zh-TW" sz="2800" dirty="0"/>
              <a:t>FY111</a:t>
            </a:r>
            <a:r>
              <a:rPr lang="zh-TW" altLang="en-US" sz="2800" dirty="0"/>
              <a:t>成果</a:t>
            </a:r>
            <a:r>
              <a:rPr lang="en-US" altLang="zh-TW" sz="2800" dirty="0"/>
              <a:t>-</a:t>
            </a:r>
            <a:r>
              <a:rPr lang="zh-TW" altLang="en-US" sz="2800" dirty="0"/>
              <a:t>庫存水位及最佳化建議之自主補料</a:t>
            </a:r>
          </a:p>
        </p:txBody>
      </p:sp>
    </p:spTree>
    <p:extLst>
      <p:ext uri="{BB962C8B-B14F-4D97-AF65-F5344CB8AC3E}">
        <p14:creationId xmlns:p14="http://schemas.microsoft.com/office/powerpoint/2010/main" val="1096011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28562E0-AE09-4D11-92BC-5850C0B2AD0D}" type="slidenum">
              <a:rPr lang="zh-TW" altLang="en-US" smtClean="0"/>
              <a:pPr/>
              <a:t>14</a:t>
            </a:fld>
            <a:endParaRPr lang="zh-TW" altLang="en-US" dirty="0"/>
          </a:p>
        </p:txBody>
      </p:sp>
      <p:sp>
        <p:nvSpPr>
          <p:cNvPr id="17" name="Rounded Rectangle 33"/>
          <p:cNvSpPr/>
          <p:nvPr/>
        </p:nvSpPr>
        <p:spPr>
          <a:xfrm>
            <a:off x="983432" y="771196"/>
            <a:ext cx="10441160" cy="1288134"/>
          </a:xfrm>
          <a:prstGeom prst="roundRect">
            <a:avLst>
              <a:gd name="adj" fmla="val 13077"/>
            </a:avLst>
          </a:prstGeom>
          <a:solidFill>
            <a:srgbClr val="266983">
              <a:lumMod val="20000"/>
              <a:lumOff val="80000"/>
            </a:srgbClr>
          </a:solidFill>
          <a:ln w="6350" cap="flat" cmpd="sng" algn="ctr">
            <a:noFill/>
            <a:prstDash val="solid"/>
            <a:miter lim="800000"/>
          </a:ln>
          <a:effectLst/>
        </p:spPr>
        <p:txBody>
          <a:bodyPr rtlCol="0" anchor="ctr"/>
          <a:lstStyle/>
          <a:p>
            <a:pPr algn="ctr" defTabSz="844083">
              <a:defRPr/>
            </a:pPr>
            <a:endParaRPr lang="en-US" sz="1662" kern="0">
              <a:solidFill>
                <a:prstClr val="black"/>
              </a:solidFill>
              <a:latin typeface="Calibri" panose="020F0502020204030204"/>
            </a:endParaRPr>
          </a:p>
        </p:txBody>
      </p:sp>
      <p:grpSp>
        <p:nvGrpSpPr>
          <p:cNvPr id="18" name="Group 41"/>
          <p:cNvGrpSpPr>
            <a:grpSpLocks noChangeAspect="1"/>
          </p:cNvGrpSpPr>
          <p:nvPr/>
        </p:nvGrpSpPr>
        <p:grpSpPr>
          <a:xfrm>
            <a:off x="939426" y="737320"/>
            <a:ext cx="1466725" cy="1203570"/>
            <a:chOff x="1713406" y="1280068"/>
            <a:chExt cx="2687144" cy="2706830"/>
          </a:xfrm>
        </p:grpSpPr>
        <p:sp>
          <p:nvSpPr>
            <p:cNvPr id="19" name="Freeform 6"/>
            <p:cNvSpPr>
              <a:spLocks/>
            </p:cNvSpPr>
            <p:nvPr/>
          </p:nvSpPr>
          <p:spPr bwMode="auto">
            <a:xfrm>
              <a:off x="3983324" y="1286682"/>
              <a:ext cx="417226" cy="109792"/>
            </a:xfrm>
            <a:custGeom>
              <a:avLst/>
              <a:gdLst/>
              <a:ahLst/>
              <a:cxnLst>
                <a:cxn ang="0">
                  <a:pos x="2270" y="597"/>
                </a:cxn>
                <a:cxn ang="0">
                  <a:pos x="0" y="597"/>
                </a:cxn>
                <a:cxn ang="0">
                  <a:pos x="1248" y="24"/>
                </a:cxn>
                <a:cxn ang="0">
                  <a:pos x="2270" y="597"/>
                </a:cxn>
              </a:cxnLst>
              <a:rect l="0" t="0" r="r" b="b"/>
              <a:pathLst>
                <a:path w="2270" h="597">
                  <a:moveTo>
                    <a:pt x="2270" y="597"/>
                  </a:moveTo>
                  <a:cubicBezTo>
                    <a:pt x="0" y="597"/>
                    <a:pt x="0" y="597"/>
                    <a:pt x="0" y="597"/>
                  </a:cubicBezTo>
                  <a:cubicBezTo>
                    <a:pt x="0" y="597"/>
                    <a:pt x="416" y="0"/>
                    <a:pt x="1248" y="24"/>
                  </a:cubicBezTo>
                  <a:cubicBezTo>
                    <a:pt x="1248" y="24"/>
                    <a:pt x="1997" y="36"/>
                    <a:pt x="2270" y="597"/>
                  </a:cubicBezTo>
                  <a:close/>
                </a:path>
              </a:pathLst>
            </a:custGeom>
            <a:solidFill>
              <a:srgbClr val="266983">
                <a:lumMod val="75000"/>
              </a:srgbClr>
            </a:solidFill>
            <a:ln w="9525">
              <a:noFill/>
              <a:round/>
              <a:headEnd/>
              <a:tailEnd/>
            </a:ln>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black"/>
                </a:solidFill>
                <a:latin typeface="Calibri" panose="020F0502020204030204"/>
              </a:endParaRPr>
            </a:p>
          </p:txBody>
        </p:sp>
        <p:sp>
          <p:nvSpPr>
            <p:cNvPr id="20" name="Freeform 7"/>
            <p:cNvSpPr>
              <a:spLocks/>
            </p:cNvSpPr>
            <p:nvPr/>
          </p:nvSpPr>
          <p:spPr bwMode="auto">
            <a:xfrm>
              <a:off x="1713406" y="3560958"/>
              <a:ext cx="109247" cy="425940"/>
            </a:xfrm>
            <a:custGeom>
              <a:avLst/>
              <a:gdLst/>
              <a:ahLst/>
              <a:cxnLst>
                <a:cxn ang="0">
                  <a:pos x="594" y="0"/>
                </a:cxn>
                <a:cxn ang="0">
                  <a:pos x="594" y="2317"/>
                </a:cxn>
                <a:cxn ang="0">
                  <a:pos x="23" y="1003"/>
                </a:cxn>
                <a:cxn ang="0">
                  <a:pos x="594" y="0"/>
                </a:cxn>
              </a:cxnLst>
              <a:rect l="0" t="0" r="r" b="b"/>
              <a:pathLst>
                <a:path w="594" h="2317">
                  <a:moveTo>
                    <a:pt x="594" y="0"/>
                  </a:moveTo>
                  <a:cubicBezTo>
                    <a:pt x="594" y="2317"/>
                    <a:pt x="594" y="2317"/>
                    <a:pt x="594" y="2317"/>
                  </a:cubicBezTo>
                  <a:cubicBezTo>
                    <a:pt x="594" y="2317"/>
                    <a:pt x="0" y="2018"/>
                    <a:pt x="23" y="1003"/>
                  </a:cubicBezTo>
                  <a:cubicBezTo>
                    <a:pt x="23" y="1003"/>
                    <a:pt x="83" y="430"/>
                    <a:pt x="594" y="0"/>
                  </a:cubicBezTo>
                  <a:close/>
                </a:path>
              </a:pathLst>
            </a:custGeom>
            <a:solidFill>
              <a:srgbClr val="266983">
                <a:lumMod val="75000"/>
              </a:srgbClr>
            </a:solidFill>
            <a:ln w="9525">
              <a:noFill/>
              <a:round/>
              <a:headEnd/>
              <a:tailEnd/>
            </a:ln>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black"/>
                </a:solidFill>
                <a:latin typeface="Calibri" panose="020F0502020204030204"/>
              </a:endParaRPr>
            </a:p>
          </p:txBody>
        </p:sp>
        <p:sp>
          <p:nvSpPr>
            <p:cNvPr id="21" name="Freeform 8"/>
            <p:cNvSpPr>
              <a:spLocks/>
            </p:cNvSpPr>
            <p:nvPr/>
          </p:nvSpPr>
          <p:spPr bwMode="auto">
            <a:xfrm>
              <a:off x="1719864" y="1280068"/>
              <a:ext cx="2492849" cy="2491525"/>
            </a:xfrm>
            <a:custGeom>
              <a:avLst/>
              <a:gdLst/>
              <a:ahLst/>
              <a:cxnLst>
                <a:cxn ang="0">
                  <a:pos x="8213" y="514"/>
                </a:cxn>
                <a:cxn ang="0">
                  <a:pos x="404" y="8360"/>
                </a:cxn>
                <a:cxn ang="0">
                  <a:pos x="0" y="9065"/>
                </a:cxn>
                <a:cxn ang="0">
                  <a:pos x="0" y="13555"/>
                </a:cxn>
                <a:cxn ang="0">
                  <a:pos x="618" y="12337"/>
                </a:cxn>
                <a:cxn ang="0">
                  <a:pos x="7120" y="5816"/>
                </a:cxn>
                <a:cxn ang="0">
                  <a:pos x="12362" y="561"/>
                </a:cxn>
                <a:cxn ang="0">
                  <a:pos x="13301" y="72"/>
                </a:cxn>
                <a:cxn ang="0">
                  <a:pos x="13562" y="60"/>
                </a:cxn>
                <a:cxn ang="0">
                  <a:pos x="9022" y="60"/>
                </a:cxn>
                <a:cxn ang="0">
                  <a:pos x="8439" y="287"/>
                </a:cxn>
                <a:cxn ang="0">
                  <a:pos x="8213" y="514"/>
                </a:cxn>
              </a:cxnLst>
              <a:rect l="0" t="0" r="r" b="b"/>
              <a:pathLst>
                <a:path w="13562" h="13555">
                  <a:moveTo>
                    <a:pt x="8213" y="514"/>
                  </a:moveTo>
                  <a:cubicBezTo>
                    <a:pt x="404" y="8360"/>
                    <a:pt x="404" y="8360"/>
                    <a:pt x="404" y="8360"/>
                  </a:cubicBezTo>
                  <a:cubicBezTo>
                    <a:pt x="404" y="8360"/>
                    <a:pt x="0" y="8742"/>
                    <a:pt x="0" y="9065"/>
                  </a:cubicBezTo>
                  <a:cubicBezTo>
                    <a:pt x="0" y="13555"/>
                    <a:pt x="0" y="13555"/>
                    <a:pt x="0" y="13555"/>
                  </a:cubicBezTo>
                  <a:cubicBezTo>
                    <a:pt x="0" y="13555"/>
                    <a:pt x="12" y="12934"/>
                    <a:pt x="618" y="12337"/>
                  </a:cubicBezTo>
                  <a:cubicBezTo>
                    <a:pt x="7120" y="5816"/>
                    <a:pt x="7120" y="5816"/>
                    <a:pt x="7120" y="5816"/>
                  </a:cubicBezTo>
                  <a:cubicBezTo>
                    <a:pt x="12362" y="561"/>
                    <a:pt x="12362" y="561"/>
                    <a:pt x="12362" y="561"/>
                  </a:cubicBezTo>
                  <a:cubicBezTo>
                    <a:pt x="12362" y="561"/>
                    <a:pt x="12778" y="107"/>
                    <a:pt x="13301" y="72"/>
                  </a:cubicBezTo>
                  <a:cubicBezTo>
                    <a:pt x="13301" y="72"/>
                    <a:pt x="13372" y="36"/>
                    <a:pt x="13562" y="60"/>
                  </a:cubicBezTo>
                  <a:cubicBezTo>
                    <a:pt x="9022" y="60"/>
                    <a:pt x="9022" y="60"/>
                    <a:pt x="9022" y="60"/>
                  </a:cubicBezTo>
                  <a:cubicBezTo>
                    <a:pt x="9022" y="60"/>
                    <a:pt x="8701" y="0"/>
                    <a:pt x="8439" y="287"/>
                  </a:cubicBezTo>
                  <a:lnTo>
                    <a:pt x="8213" y="514"/>
                  </a:lnTo>
                  <a:close/>
                </a:path>
              </a:pathLst>
            </a:custGeom>
            <a:gradFill rotWithShape="1">
              <a:gsLst>
                <a:gs pos="0">
                  <a:srgbClr val="266983">
                    <a:satMod val="103000"/>
                    <a:lumMod val="102000"/>
                    <a:tint val="94000"/>
                  </a:srgbClr>
                </a:gs>
                <a:gs pos="50000">
                  <a:srgbClr val="266983">
                    <a:satMod val="110000"/>
                    <a:lumMod val="100000"/>
                    <a:shade val="100000"/>
                  </a:srgbClr>
                </a:gs>
                <a:gs pos="100000">
                  <a:srgbClr val="266983">
                    <a:lumMod val="99000"/>
                    <a:satMod val="120000"/>
                    <a:shade val="78000"/>
                  </a:srgbClr>
                </a:gs>
              </a:gsLst>
              <a:lin ang="5400000" scaled="0"/>
            </a:gradFill>
            <a:ln w="6350" cap="flat" cmpd="sng" algn="ctr">
              <a:solidFill>
                <a:srgbClr val="266983"/>
              </a:solidFill>
              <a:prstDash val="solid"/>
              <a:miter lim="800000"/>
              <a:headEnd/>
              <a:tailEnd/>
            </a:ln>
            <a:effectLst/>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white"/>
                </a:solidFill>
                <a:latin typeface="Calibri" panose="020F0502020204030204"/>
              </a:endParaRPr>
            </a:p>
          </p:txBody>
        </p:sp>
      </p:grpSp>
      <p:grpSp>
        <p:nvGrpSpPr>
          <p:cNvPr id="29" name="群組 28"/>
          <p:cNvGrpSpPr/>
          <p:nvPr/>
        </p:nvGrpSpPr>
        <p:grpSpPr>
          <a:xfrm>
            <a:off x="1030544" y="842244"/>
            <a:ext cx="1017691" cy="719132"/>
            <a:chOff x="88034" y="880735"/>
            <a:chExt cx="1102499" cy="779060"/>
          </a:xfrm>
        </p:grpSpPr>
        <p:sp>
          <p:nvSpPr>
            <p:cNvPr id="30" name="Shape 46842"/>
            <p:cNvSpPr/>
            <p:nvPr/>
          </p:nvSpPr>
          <p:spPr>
            <a:xfrm>
              <a:off x="88034" y="880735"/>
              <a:ext cx="1102499" cy="779060"/>
            </a:xfrm>
            <a:custGeom>
              <a:avLst/>
              <a:gdLst/>
              <a:ahLst/>
              <a:cxnLst>
                <a:cxn ang="0">
                  <a:pos x="wd2" y="hd2"/>
                </a:cxn>
                <a:cxn ang="5400000">
                  <a:pos x="wd2" y="hd2"/>
                </a:cxn>
                <a:cxn ang="10800000">
                  <a:pos x="wd2" y="hd2"/>
                </a:cxn>
                <a:cxn ang="16200000">
                  <a:pos x="wd2" y="hd2"/>
                </a:cxn>
              </a:cxnLst>
              <a:rect l="0" t="0" r="r" b="b"/>
              <a:pathLst>
                <a:path w="21600" h="21600" extrusionOk="0">
                  <a:moveTo>
                    <a:pt x="0" y="7641"/>
                  </a:moveTo>
                  <a:lnTo>
                    <a:pt x="3590" y="21600"/>
                  </a:lnTo>
                  <a:lnTo>
                    <a:pt x="18425" y="13959"/>
                  </a:lnTo>
                  <a:lnTo>
                    <a:pt x="21600" y="4419"/>
                  </a:lnTo>
                  <a:lnTo>
                    <a:pt x="14834" y="0"/>
                  </a:lnTo>
                  <a:lnTo>
                    <a:pt x="0" y="7641"/>
                  </a:lnTo>
                  <a:close/>
                </a:path>
              </a:pathLst>
            </a:custGeom>
            <a:solidFill>
              <a:srgbClr val="0070C0"/>
            </a:solidFill>
            <a:ln w="28575" cap="flat">
              <a:solidFill>
                <a:srgbClr val="FFFFFF"/>
              </a:solidFill>
              <a:miter lim="400000"/>
            </a:ln>
            <a:effectLst/>
          </p:spPr>
          <p:txBody>
            <a:bodyPr wrap="square" lIns="0" tIns="0" rIns="0" bIns="0" numCol="1" anchor="t">
              <a:noAutofit/>
            </a:bodyPr>
            <a:lstStyle/>
            <a:p>
              <a:pPr defTabSz="844083">
                <a:defRPr/>
              </a:pPr>
              <a:endParaRPr sz="1662" dirty="0">
                <a:solidFill>
                  <a:prstClr val="black"/>
                </a:solidFill>
                <a:latin typeface="微软雅黑" panose="020B0503020204020204" pitchFamily="34" charset="-122"/>
                <a:ea typeface="微软雅黑" panose="020B0503020204020204" pitchFamily="34" charset="-122"/>
              </a:endParaRPr>
            </a:p>
          </p:txBody>
        </p:sp>
        <p:sp>
          <p:nvSpPr>
            <p:cNvPr id="31" name="文字方塊 30"/>
            <p:cNvSpPr txBox="1"/>
            <p:nvPr/>
          </p:nvSpPr>
          <p:spPr>
            <a:xfrm>
              <a:off x="88034" y="1039431"/>
              <a:ext cx="976534" cy="407751"/>
            </a:xfrm>
            <a:prstGeom prst="rect">
              <a:avLst/>
            </a:prstGeom>
            <a:noFill/>
          </p:spPr>
          <p:txBody>
            <a:bodyPr wrap="square" rtlCol="0">
              <a:spAutoFit/>
            </a:bodyPr>
            <a:lstStyle/>
            <a:p>
              <a:pPr algn="ctr" defTabSz="844083">
                <a:defRPr/>
              </a:pPr>
              <a:r>
                <a:rPr lang="en-US" altLang="zh-TW" sz="1846" b="1" dirty="0">
                  <a:solidFill>
                    <a:srgbClr val="FFFFFF"/>
                  </a:solidFill>
                  <a:latin typeface="Arial"/>
                  <a:ea typeface="微軟正黑體" panose="020B0604030504040204" pitchFamily="34" charset="-120"/>
                </a:rPr>
                <a:t>AS-IS</a:t>
              </a:r>
              <a:endParaRPr lang="zh-TW" altLang="en-US" sz="1846" b="1" dirty="0">
                <a:solidFill>
                  <a:srgbClr val="FFFFFF"/>
                </a:solidFill>
                <a:latin typeface="Arial"/>
                <a:ea typeface="微軟正黑體" panose="020B0604030504040204" pitchFamily="34" charset="-120"/>
              </a:endParaRPr>
            </a:p>
          </p:txBody>
        </p:sp>
      </p:grpSp>
      <p:sp>
        <p:nvSpPr>
          <p:cNvPr id="72" name="Rounded Rectangle 33"/>
          <p:cNvSpPr/>
          <p:nvPr/>
        </p:nvSpPr>
        <p:spPr>
          <a:xfrm>
            <a:off x="981149" y="4845038"/>
            <a:ext cx="10391921" cy="1684873"/>
          </a:xfrm>
          <a:prstGeom prst="roundRect">
            <a:avLst>
              <a:gd name="adj" fmla="val 13077"/>
            </a:avLst>
          </a:prstGeom>
          <a:solidFill>
            <a:srgbClr val="266983">
              <a:lumMod val="20000"/>
              <a:lumOff val="80000"/>
            </a:srgbClr>
          </a:solidFill>
          <a:ln w="6350" cap="flat" cmpd="sng" algn="ctr">
            <a:noFill/>
            <a:prstDash val="solid"/>
            <a:miter lim="800000"/>
          </a:ln>
          <a:effectLst/>
        </p:spPr>
        <p:txBody>
          <a:bodyPr rtlCol="0" anchor="ctr"/>
          <a:lstStyle/>
          <a:p>
            <a:pPr algn="ctr" defTabSz="844083">
              <a:defRPr/>
            </a:pPr>
            <a:endParaRPr lang="en-US" sz="1662" kern="0" dirty="0">
              <a:solidFill>
                <a:prstClr val="black"/>
              </a:solidFill>
              <a:latin typeface="Calibri" panose="020F0502020204030204"/>
            </a:endParaRPr>
          </a:p>
        </p:txBody>
      </p:sp>
      <p:grpSp>
        <p:nvGrpSpPr>
          <p:cNvPr id="73" name="Group 41"/>
          <p:cNvGrpSpPr>
            <a:grpSpLocks noChangeAspect="1"/>
          </p:cNvGrpSpPr>
          <p:nvPr/>
        </p:nvGrpSpPr>
        <p:grpSpPr>
          <a:xfrm>
            <a:off x="958299" y="4806720"/>
            <a:ext cx="1451821" cy="1276597"/>
            <a:chOff x="1713406" y="1280068"/>
            <a:chExt cx="2687144" cy="2706830"/>
          </a:xfrm>
        </p:grpSpPr>
        <p:sp>
          <p:nvSpPr>
            <p:cNvPr id="74" name="Freeform 6"/>
            <p:cNvSpPr>
              <a:spLocks/>
            </p:cNvSpPr>
            <p:nvPr/>
          </p:nvSpPr>
          <p:spPr bwMode="auto">
            <a:xfrm>
              <a:off x="3983324" y="1286682"/>
              <a:ext cx="417226" cy="109792"/>
            </a:xfrm>
            <a:custGeom>
              <a:avLst/>
              <a:gdLst/>
              <a:ahLst/>
              <a:cxnLst>
                <a:cxn ang="0">
                  <a:pos x="2270" y="597"/>
                </a:cxn>
                <a:cxn ang="0">
                  <a:pos x="0" y="597"/>
                </a:cxn>
                <a:cxn ang="0">
                  <a:pos x="1248" y="24"/>
                </a:cxn>
                <a:cxn ang="0">
                  <a:pos x="2270" y="597"/>
                </a:cxn>
              </a:cxnLst>
              <a:rect l="0" t="0" r="r" b="b"/>
              <a:pathLst>
                <a:path w="2270" h="597">
                  <a:moveTo>
                    <a:pt x="2270" y="597"/>
                  </a:moveTo>
                  <a:cubicBezTo>
                    <a:pt x="0" y="597"/>
                    <a:pt x="0" y="597"/>
                    <a:pt x="0" y="597"/>
                  </a:cubicBezTo>
                  <a:cubicBezTo>
                    <a:pt x="0" y="597"/>
                    <a:pt x="416" y="0"/>
                    <a:pt x="1248" y="24"/>
                  </a:cubicBezTo>
                  <a:cubicBezTo>
                    <a:pt x="1248" y="24"/>
                    <a:pt x="1997" y="36"/>
                    <a:pt x="2270" y="597"/>
                  </a:cubicBezTo>
                  <a:close/>
                </a:path>
              </a:pathLst>
            </a:custGeom>
            <a:solidFill>
              <a:srgbClr val="266983">
                <a:lumMod val="75000"/>
              </a:srgbClr>
            </a:solidFill>
            <a:ln w="9525">
              <a:noFill/>
              <a:round/>
              <a:headEnd/>
              <a:tailEnd/>
            </a:ln>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black"/>
                </a:solidFill>
                <a:latin typeface="Calibri" panose="020F0502020204030204"/>
              </a:endParaRPr>
            </a:p>
          </p:txBody>
        </p:sp>
        <p:sp>
          <p:nvSpPr>
            <p:cNvPr id="75" name="Freeform 7"/>
            <p:cNvSpPr>
              <a:spLocks/>
            </p:cNvSpPr>
            <p:nvPr/>
          </p:nvSpPr>
          <p:spPr bwMode="auto">
            <a:xfrm>
              <a:off x="1713406" y="3560958"/>
              <a:ext cx="109247" cy="425940"/>
            </a:xfrm>
            <a:custGeom>
              <a:avLst/>
              <a:gdLst/>
              <a:ahLst/>
              <a:cxnLst>
                <a:cxn ang="0">
                  <a:pos x="594" y="0"/>
                </a:cxn>
                <a:cxn ang="0">
                  <a:pos x="594" y="2317"/>
                </a:cxn>
                <a:cxn ang="0">
                  <a:pos x="23" y="1003"/>
                </a:cxn>
                <a:cxn ang="0">
                  <a:pos x="594" y="0"/>
                </a:cxn>
              </a:cxnLst>
              <a:rect l="0" t="0" r="r" b="b"/>
              <a:pathLst>
                <a:path w="594" h="2317">
                  <a:moveTo>
                    <a:pt x="594" y="0"/>
                  </a:moveTo>
                  <a:cubicBezTo>
                    <a:pt x="594" y="2317"/>
                    <a:pt x="594" y="2317"/>
                    <a:pt x="594" y="2317"/>
                  </a:cubicBezTo>
                  <a:cubicBezTo>
                    <a:pt x="594" y="2317"/>
                    <a:pt x="0" y="2018"/>
                    <a:pt x="23" y="1003"/>
                  </a:cubicBezTo>
                  <a:cubicBezTo>
                    <a:pt x="23" y="1003"/>
                    <a:pt x="83" y="430"/>
                    <a:pt x="594" y="0"/>
                  </a:cubicBezTo>
                  <a:close/>
                </a:path>
              </a:pathLst>
            </a:custGeom>
            <a:solidFill>
              <a:srgbClr val="266983">
                <a:lumMod val="75000"/>
              </a:srgbClr>
            </a:solidFill>
            <a:ln w="9525">
              <a:noFill/>
              <a:round/>
              <a:headEnd/>
              <a:tailEnd/>
            </a:ln>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black"/>
                </a:solidFill>
                <a:latin typeface="Calibri" panose="020F0502020204030204"/>
              </a:endParaRPr>
            </a:p>
          </p:txBody>
        </p:sp>
        <p:sp>
          <p:nvSpPr>
            <p:cNvPr id="76" name="Freeform 8"/>
            <p:cNvSpPr>
              <a:spLocks/>
            </p:cNvSpPr>
            <p:nvPr/>
          </p:nvSpPr>
          <p:spPr bwMode="auto">
            <a:xfrm>
              <a:off x="1719864" y="1280068"/>
              <a:ext cx="2492849" cy="2491525"/>
            </a:xfrm>
            <a:custGeom>
              <a:avLst/>
              <a:gdLst/>
              <a:ahLst/>
              <a:cxnLst>
                <a:cxn ang="0">
                  <a:pos x="8213" y="514"/>
                </a:cxn>
                <a:cxn ang="0">
                  <a:pos x="404" y="8360"/>
                </a:cxn>
                <a:cxn ang="0">
                  <a:pos x="0" y="9065"/>
                </a:cxn>
                <a:cxn ang="0">
                  <a:pos x="0" y="13555"/>
                </a:cxn>
                <a:cxn ang="0">
                  <a:pos x="618" y="12337"/>
                </a:cxn>
                <a:cxn ang="0">
                  <a:pos x="7120" y="5816"/>
                </a:cxn>
                <a:cxn ang="0">
                  <a:pos x="12362" y="561"/>
                </a:cxn>
                <a:cxn ang="0">
                  <a:pos x="13301" y="72"/>
                </a:cxn>
                <a:cxn ang="0">
                  <a:pos x="13562" y="60"/>
                </a:cxn>
                <a:cxn ang="0">
                  <a:pos x="9022" y="60"/>
                </a:cxn>
                <a:cxn ang="0">
                  <a:pos x="8439" y="287"/>
                </a:cxn>
                <a:cxn ang="0">
                  <a:pos x="8213" y="514"/>
                </a:cxn>
              </a:cxnLst>
              <a:rect l="0" t="0" r="r" b="b"/>
              <a:pathLst>
                <a:path w="13562" h="13555">
                  <a:moveTo>
                    <a:pt x="8213" y="514"/>
                  </a:moveTo>
                  <a:cubicBezTo>
                    <a:pt x="404" y="8360"/>
                    <a:pt x="404" y="8360"/>
                    <a:pt x="404" y="8360"/>
                  </a:cubicBezTo>
                  <a:cubicBezTo>
                    <a:pt x="404" y="8360"/>
                    <a:pt x="0" y="8742"/>
                    <a:pt x="0" y="9065"/>
                  </a:cubicBezTo>
                  <a:cubicBezTo>
                    <a:pt x="0" y="13555"/>
                    <a:pt x="0" y="13555"/>
                    <a:pt x="0" y="13555"/>
                  </a:cubicBezTo>
                  <a:cubicBezTo>
                    <a:pt x="0" y="13555"/>
                    <a:pt x="12" y="12934"/>
                    <a:pt x="618" y="12337"/>
                  </a:cubicBezTo>
                  <a:cubicBezTo>
                    <a:pt x="7120" y="5816"/>
                    <a:pt x="7120" y="5816"/>
                    <a:pt x="7120" y="5816"/>
                  </a:cubicBezTo>
                  <a:cubicBezTo>
                    <a:pt x="12362" y="561"/>
                    <a:pt x="12362" y="561"/>
                    <a:pt x="12362" y="561"/>
                  </a:cubicBezTo>
                  <a:cubicBezTo>
                    <a:pt x="12362" y="561"/>
                    <a:pt x="12778" y="107"/>
                    <a:pt x="13301" y="72"/>
                  </a:cubicBezTo>
                  <a:cubicBezTo>
                    <a:pt x="13301" y="72"/>
                    <a:pt x="13372" y="36"/>
                    <a:pt x="13562" y="60"/>
                  </a:cubicBezTo>
                  <a:cubicBezTo>
                    <a:pt x="9022" y="60"/>
                    <a:pt x="9022" y="60"/>
                    <a:pt x="9022" y="60"/>
                  </a:cubicBezTo>
                  <a:cubicBezTo>
                    <a:pt x="9022" y="60"/>
                    <a:pt x="8701" y="0"/>
                    <a:pt x="8439" y="287"/>
                  </a:cubicBezTo>
                  <a:lnTo>
                    <a:pt x="8213" y="514"/>
                  </a:lnTo>
                  <a:close/>
                </a:path>
              </a:pathLst>
            </a:custGeom>
            <a:gradFill rotWithShape="1">
              <a:gsLst>
                <a:gs pos="0">
                  <a:srgbClr val="266983">
                    <a:satMod val="103000"/>
                    <a:lumMod val="102000"/>
                    <a:tint val="94000"/>
                  </a:srgbClr>
                </a:gs>
                <a:gs pos="50000">
                  <a:srgbClr val="266983">
                    <a:satMod val="110000"/>
                    <a:lumMod val="100000"/>
                    <a:shade val="100000"/>
                  </a:srgbClr>
                </a:gs>
                <a:gs pos="100000">
                  <a:srgbClr val="266983">
                    <a:lumMod val="99000"/>
                    <a:satMod val="120000"/>
                    <a:shade val="78000"/>
                  </a:srgbClr>
                </a:gs>
              </a:gsLst>
              <a:lin ang="5400000" scaled="0"/>
            </a:gradFill>
            <a:ln w="6350" cap="flat" cmpd="sng" algn="ctr">
              <a:solidFill>
                <a:srgbClr val="266983"/>
              </a:solidFill>
              <a:prstDash val="solid"/>
              <a:miter lim="800000"/>
              <a:headEnd/>
              <a:tailEnd/>
            </a:ln>
            <a:effectLst/>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white"/>
                </a:solidFill>
                <a:latin typeface="Calibri" panose="020F0502020204030204"/>
              </a:endParaRPr>
            </a:p>
          </p:txBody>
        </p:sp>
      </p:grpSp>
      <p:sp>
        <p:nvSpPr>
          <p:cNvPr id="81" name="Shape 46863"/>
          <p:cNvSpPr/>
          <p:nvPr/>
        </p:nvSpPr>
        <p:spPr>
          <a:xfrm>
            <a:off x="957230" y="4894316"/>
            <a:ext cx="1007350" cy="719132"/>
          </a:xfrm>
          <a:custGeom>
            <a:avLst/>
            <a:gdLst/>
            <a:ahLst/>
            <a:cxnLst>
              <a:cxn ang="0">
                <a:pos x="wd2" y="hd2"/>
              </a:cxn>
              <a:cxn ang="5400000">
                <a:pos x="wd2" y="hd2"/>
              </a:cxn>
              <a:cxn ang="10800000">
                <a:pos x="wd2" y="hd2"/>
              </a:cxn>
              <a:cxn ang="16200000">
                <a:pos x="wd2" y="hd2"/>
              </a:cxn>
            </a:cxnLst>
            <a:rect l="0" t="0" r="r" b="b"/>
            <a:pathLst>
              <a:path w="21600" h="21600" extrusionOk="0">
                <a:moveTo>
                  <a:pt x="0" y="7641"/>
                </a:moveTo>
                <a:lnTo>
                  <a:pt x="3590" y="21600"/>
                </a:lnTo>
                <a:lnTo>
                  <a:pt x="18425" y="13959"/>
                </a:lnTo>
                <a:lnTo>
                  <a:pt x="21600" y="4419"/>
                </a:lnTo>
                <a:lnTo>
                  <a:pt x="14834" y="0"/>
                </a:lnTo>
                <a:lnTo>
                  <a:pt x="0" y="7641"/>
                </a:lnTo>
                <a:close/>
              </a:path>
            </a:pathLst>
          </a:custGeom>
          <a:solidFill>
            <a:srgbClr val="FFC000"/>
          </a:solidFill>
          <a:ln w="28575" cap="flat">
            <a:solidFill>
              <a:srgbClr val="FFFFFF"/>
            </a:solidFill>
            <a:miter lim="400000"/>
          </a:ln>
          <a:effectLst/>
        </p:spPr>
        <p:txBody>
          <a:bodyPr wrap="square" lIns="0" tIns="0" rIns="0" bIns="0" numCol="1" anchor="t">
            <a:noAutofit/>
          </a:bodyPr>
          <a:lstStyle/>
          <a:p>
            <a:pPr defTabSz="844083">
              <a:defRPr/>
            </a:pPr>
            <a:endParaRPr sz="1662">
              <a:solidFill>
                <a:prstClr val="black"/>
              </a:solidFill>
              <a:latin typeface="微软雅黑" panose="020B0503020204020204" pitchFamily="34" charset="-122"/>
              <a:ea typeface="微软雅黑" panose="020B0503020204020204" pitchFamily="34" charset="-122"/>
            </a:endParaRPr>
          </a:p>
        </p:txBody>
      </p:sp>
      <p:sp>
        <p:nvSpPr>
          <p:cNvPr id="82" name="文字方塊 81"/>
          <p:cNvSpPr txBox="1"/>
          <p:nvPr/>
        </p:nvSpPr>
        <p:spPr>
          <a:xfrm>
            <a:off x="946184" y="5078107"/>
            <a:ext cx="1007991" cy="376385"/>
          </a:xfrm>
          <a:prstGeom prst="rect">
            <a:avLst/>
          </a:prstGeom>
          <a:noFill/>
        </p:spPr>
        <p:txBody>
          <a:bodyPr wrap="square" rtlCol="0">
            <a:spAutoFit/>
          </a:bodyPr>
          <a:lstStyle/>
          <a:p>
            <a:pPr algn="ctr" defTabSz="844083">
              <a:defRPr/>
            </a:pPr>
            <a:r>
              <a:rPr lang="en-US" altLang="zh-TW" sz="1846" b="1" dirty="0">
                <a:solidFill>
                  <a:srgbClr val="FFFFFF"/>
                </a:solidFill>
                <a:latin typeface="Arial"/>
                <a:ea typeface="微軟正黑體" panose="020B0604030504040204" pitchFamily="34" charset="-120"/>
              </a:rPr>
              <a:t>TO-BE</a:t>
            </a:r>
            <a:endParaRPr lang="zh-TW" altLang="en-US" sz="1846" b="1" dirty="0">
              <a:solidFill>
                <a:srgbClr val="FFFFFF"/>
              </a:solidFill>
              <a:latin typeface="Arial"/>
              <a:ea typeface="微軟正黑體" panose="020B0604030504040204" pitchFamily="34" charset="-120"/>
            </a:endParaRPr>
          </a:p>
        </p:txBody>
      </p:sp>
      <p:sp>
        <p:nvSpPr>
          <p:cNvPr id="49" name="Rounded Rectangle 33"/>
          <p:cNvSpPr/>
          <p:nvPr/>
        </p:nvSpPr>
        <p:spPr>
          <a:xfrm>
            <a:off x="981149" y="2142569"/>
            <a:ext cx="10432365" cy="2645979"/>
          </a:xfrm>
          <a:prstGeom prst="roundRect">
            <a:avLst>
              <a:gd name="adj" fmla="val 7317"/>
            </a:avLst>
          </a:prstGeom>
          <a:noFill/>
          <a:ln w="6350" cap="flat" cmpd="sng" algn="ctr">
            <a:solidFill>
              <a:schemeClr val="bg1">
                <a:lumMod val="50000"/>
              </a:schemeClr>
            </a:solidFill>
            <a:prstDash val="sysDash"/>
            <a:miter lim="800000"/>
          </a:ln>
          <a:effectLst/>
        </p:spPr>
        <p:txBody>
          <a:bodyPr rtlCol="0" anchor="ctr"/>
          <a:lstStyle/>
          <a:p>
            <a:pPr algn="ctr" defTabSz="844083">
              <a:defRPr/>
            </a:pPr>
            <a:endParaRPr lang="en-US" sz="1662" kern="0">
              <a:solidFill>
                <a:prstClr val="black"/>
              </a:solidFill>
              <a:latin typeface="Calibri" panose="020F0502020204030204"/>
            </a:endParaRPr>
          </a:p>
        </p:txBody>
      </p:sp>
      <p:sp>
        <p:nvSpPr>
          <p:cNvPr id="6" name="矩形 5"/>
          <p:cNvSpPr/>
          <p:nvPr/>
        </p:nvSpPr>
        <p:spPr>
          <a:xfrm>
            <a:off x="2095347" y="874974"/>
            <a:ext cx="9103249" cy="1300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200"/>
              </a:lnSpc>
            </a:pPr>
            <a:r>
              <a:rPr lang="en-US" altLang="zh-TW" sz="1600" b="1" dirty="0">
                <a:solidFill>
                  <a:srgbClr val="FF0000"/>
                </a:solidFill>
                <a:latin typeface="微軟正黑體" panose="020B0604030504040204" pitchFamily="34" charset="-120"/>
                <a:ea typeface="微軟正黑體" panose="020B0604030504040204" pitchFamily="34" charset="-120"/>
              </a:rPr>
              <a:t>1.</a:t>
            </a:r>
            <a:r>
              <a:rPr lang="zh-TW" altLang="en-US" sz="1600" b="1" dirty="0">
                <a:solidFill>
                  <a:srgbClr val="FF0000"/>
                </a:solidFill>
                <a:latin typeface="微軟正黑體" panose="020B0604030504040204" pitchFamily="34" charset="-120"/>
                <a:ea typeface="微軟正黑體" panose="020B0604030504040204" pitchFamily="34" charset="-120"/>
              </a:rPr>
              <a:t>跨域製造</a:t>
            </a:r>
            <a:r>
              <a:rPr lang="en-US" altLang="zh-TW" sz="1600" b="1" dirty="0">
                <a:solidFill>
                  <a:srgbClr val="FF0000"/>
                </a:solidFill>
                <a:latin typeface="微軟正黑體" panose="020B0604030504040204" pitchFamily="34" charset="-120"/>
                <a:ea typeface="微軟正黑體" panose="020B0604030504040204" pitchFamily="34" charset="-120"/>
              </a:rPr>
              <a:t>(</a:t>
            </a:r>
            <a:r>
              <a:rPr lang="zh-TW" altLang="en-US" sz="1600" b="1" dirty="0">
                <a:solidFill>
                  <a:srgbClr val="FF0000"/>
                </a:solidFill>
                <a:latin typeface="微軟正黑體" panose="020B0604030504040204" pitchFamily="34" charset="-120"/>
                <a:ea typeface="微軟正黑體" panose="020B0604030504040204" pitchFamily="34" charset="-120"/>
              </a:rPr>
              <a:t>託外加工供應體系</a:t>
            </a:r>
            <a:r>
              <a:rPr lang="en-US" altLang="zh-TW" sz="1600" b="1" dirty="0">
                <a:solidFill>
                  <a:srgbClr val="FF0000"/>
                </a:solidFill>
                <a:latin typeface="微軟正黑體" panose="020B0604030504040204" pitchFamily="34" charset="-120"/>
                <a:ea typeface="微軟正黑體" panose="020B0604030504040204" pitchFamily="34" charset="-120"/>
              </a:rPr>
              <a:t>)</a:t>
            </a:r>
            <a:r>
              <a:rPr lang="zh-TW" altLang="en-US" sz="1600" b="1" dirty="0">
                <a:solidFill>
                  <a:srgbClr val="FF0000"/>
                </a:solidFill>
                <a:latin typeface="微軟正黑體" panose="020B0604030504040204" pitchFamily="34" charset="-120"/>
                <a:ea typeface="微軟正黑體" panose="020B0604030504040204" pitchFamily="34" charset="-120"/>
              </a:rPr>
              <a:t>生產資訊不通透</a:t>
            </a:r>
            <a:r>
              <a:rPr lang="zh-TW" altLang="en-US" sz="1600" b="1" dirty="0">
                <a:solidFill>
                  <a:srgbClr val="0000CC"/>
                </a:solidFill>
                <a:latin typeface="微軟正黑體" panose="020B0604030504040204" pitchFamily="34" charset="-120"/>
                <a:ea typeface="微軟正黑體" panose="020B0604030504040204" pitchFamily="34" charset="-120"/>
              </a:rPr>
              <a:t>，系統廠難以即時掌握，常面臨</a:t>
            </a:r>
            <a:r>
              <a:rPr lang="zh-TW" altLang="en-US" sz="1600" b="1" dirty="0">
                <a:solidFill>
                  <a:srgbClr val="FF0000"/>
                </a:solidFill>
                <a:latin typeface="微軟正黑體" panose="020B0604030504040204" pitchFamily="34" charset="-120"/>
                <a:ea typeface="微軟正黑體" panose="020B0604030504040204" pitchFamily="34" charset="-120"/>
              </a:rPr>
              <a:t>交期不穩定</a:t>
            </a:r>
            <a:r>
              <a:rPr lang="zh-TW" altLang="en-US" sz="1600" b="1" dirty="0">
                <a:solidFill>
                  <a:srgbClr val="0000CC"/>
                </a:solidFill>
                <a:latin typeface="微軟正黑體" panose="020B0604030504040204" pitchFamily="34" charset="-120"/>
                <a:ea typeface="微軟正黑體" panose="020B0604030504040204" pitchFamily="34" charset="-120"/>
              </a:rPr>
              <a:t>、庫存</a:t>
            </a:r>
            <a:r>
              <a:rPr lang="zh-TW" altLang="en-US" sz="1600" b="1" dirty="0">
                <a:solidFill>
                  <a:srgbClr val="FF0000"/>
                </a:solidFill>
                <a:latin typeface="微軟正黑體" panose="020B0604030504040204" pitchFamily="34" charset="-120"/>
                <a:ea typeface="微軟正黑體" panose="020B0604030504040204" pitchFamily="34" charset="-120"/>
              </a:rPr>
              <a:t>備料不明確</a:t>
            </a:r>
            <a:r>
              <a:rPr lang="zh-TW" altLang="en-US" sz="1600" b="1" dirty="0">
                <a:solidFill>
                  <a:srgbClr val="0000CC"/>
                </a:solidFill>
                <a:latin typeface="微軟正黑體" panose="020B0604030504040204" pitchFamily="34" charset="-120"/>
                <a:ea typeface="微軟正黑體" panose="020B0604030504040204" pitchFamily="34" charset="-120"/>
              </a:rPr>
              <a:t>等問題，</a:t>
            </a:r>
            <a:r>
              <a:rPr lang="zh-TW" altLang="en-US" sz="1600" b="1" dirty="0">
                <a:solidFill>
                  <a:srgbClr val="FF0000"/>
                </a:solidFill>
                <a:latin typeface="微軟正黑體" panose="020B0604030504040204" pitchFamily="34" charset="-120"/>
                <a:ea typeface="微軟正黑體" panose="020B0604030504040204" pitchFamily="34" charset="-120"/>
              </a:rPr>
              <a:t>需要人力追單、追量</a:t>
            </a:r>
            <a:endParaRPr lang="en-US" altLang="zh-TW" sz="1600" b="1" dirty="0">
              <a:solidFill>
                <a:srgbClr val="FF0000"/>
              </a:solidFill>
              <a:latin typeface="微軟正黑體" panose="020B0604030504040204" pitchFamily="34" charset="-120"/>
              <a:ea typeface="微軟正黑體" panose="020B0604030504040204" pitchFamily="34" charset="-120"/>
            </a:endParaRPr>
          </a:p>
          <a:p>
            <a:pPr>
              <a:lnSpc>
                <a:spcPts val="2200"/>
              </a:lnSpc>
            </a:pPr>
            <a:r>
              <a:rPr lang="en-US" altLang="zh-TW" sz="1600" b="1" dirty="0">
                <a:solidFill>
                  <a:srgbClr val="0000CC"/>
                </a:solidFill>
                <a:latin typeface="微軟正黑體" panose="020B0604030504040204" pitchFamily="34" charset="-120"/>
                <a:ea typeface="微軟正黑體" panose="020B0604030504040204" pitchFamily="34" charset="-120"/>
              </a:rPr>
              <a:t>2.</a:t>
            </a:r>
            <a:r>
              <a:rPr lang="zh-TW" altLang="en-US" sz="1600" b="1" dirty="0">
                <a:solidFill>
                  <a:srgbClr val="FF0000"/>
                </a:solidFill>
                <a:latin typeface="微軟正黑體" panose="020B0604030504040204" pitchFamily="34" charset="-120"/>
                <a:ea typeface="微軟正黑體" panose="020B0604030504040204" pitchFamily="34" charset="-120"/>
              </a:rPr>
              <a:t>供應商品控自檢能力差</a:t>
            </a:r>
            <a:r>
              <a:rPr lang="zh-TW" altLang="en-US" sz="1600" b="1" dirty="0">
                <a:solidFill>
                  <a:srgbClr val="0000CC"/>
                </a:solidFill>
                <a:latin typeface="微軟正黑體" panose="020B0604030504040204" pitchFamily="34" charset="-120"/>
                <a:ea typeface="微軟正黑體" panose="020B0604030504040204" pitchFamily="34" charset="-120"/>
              </a:rPr>
              <a:t>，系統廠為了確保出貨品質，必須</a:t>
            </a:r>
            <a:r>
              <a:rPr lang="zh-TW" altLang="en-US" sz="1600" b="1" dirty="0">
                <a:solidFill>
                  <a:srgbClr val="FF0000"/>
                </a:solidFill>
                <a:latin typeface="微軟正黑體" panose="020B0604030504040204" pitchFamily="34" charset="-120"/>
                <a:ea typeface="微軟正黑體" panose="020B0604030504040204" pitchFamily="34" charset="-120"/>
              </a:rPr>
              <a:t>頻繁駐廠、抽檢或提升良品庫存</a:t>
            </a:r>
            <a:r>
              <a:rPr lang="zh-TW" altLang="en-US" sz="1600" b="1" dirty="0">
                <a:solidFill>
                  <a:srgbClr val="0000CC"/>
                </a:solidFill>
                <a:latin typeface="微軟正黑體" panose="020B0604030504040204" pitchFamily="34" charset="-120"/>
                <a:ea typeface="微軟正黑體" panose="020B0604030504040204" pitchFamily="34" charset="-120"/>
              </a:rPr>
              <a:t>，以避免斷貨，人力負擔大</a:t>
            </a:r>
            <a:endParaRPr lang="zh-TW" altLang="en-US" sz="1600" dirty="0">
              <a:solidFill>
                <a:schemeClr val="tx1"/>
              </a:solidFill>
            </a:endParaRPr>
          </a:p>
        </p:txBody>
      </p:sp>
      <p:sp>
        <p:nvSpPr>
          <p:cNvPr id="53" name="矩形 52"/>
          <p:cNvSpPr/>
          <p:nvPr/>
        </p:nvSpPr>
        <p:spPr>
          <a:xfrm>
            <a:off x="2025057" y="5110140"/>
            <a:ext cx="5398774" cy="1300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lnSpc>
                <a:spcPts val="2200"/>
              </a:lnSpc>
              <a:buFont typeface="Wingdings" panose="05000000000000000000" pitchFamily="2" charset="2"/>
              <a:buChar char="n"/>
            </a:pPr>
            <a:r>
              <a:rPr lang="zh-TW" altLang="en-US" sz="1600" b="1" dirty="0">
                <a:solidFill>
                  <a:srgbClr val="0000FF"/>
                </a:solidFill>
                <a:latin typeface="微軟正黑體" panose="020B0604030504040204" pitchFamily="34" charset="-120"/>
                <a:ea typeface="微軟正黑體" panose="020B0604030504040204" pitchFamily="34" charset="-120"/>
              </a:rPr>
              <a:t>系統廠</a:t>
            </a:r>
            <a:r>
              <a:rPr lang="zh-TW" altLang="zh-TW" sz="1600" b="1" dirty="0">
                <a:solidFill>
                  <a:srgbClr val="0000FF"/>
                </a:solidFill>
                <a:latin typeface="微軟正黑體" panose="020B0604030504040204" pitchFamily="34" charset="-120"/>
                <a:ea typeface="微軟正黑體" panose="020B0604030504040204" pitchFamily="34" charset="-120"/>
              </a:rPr>
              <a:t>可監測並警示來自跨廠區</a:t>
            </a:r>
            <a:r>
              <a:rPr lang="en-US" altLang="zh-TW" sz="1600" b="1" dirty="0">
                <a:solidFill>
                  <a:srgbClr val="0000FF"/>
                </a:solidFill>
                <a:latin typeface="微軟正黑體" panose="020B0604030504040204" pitchFamily="34" charset="-120"/>
                <a:ea typeface="微軟正黑體" panose="020B0604030504040204" pitchFamily="34" charset="-120"/>
              </a:rPr>
              <a:t>/</a:t>
            </a:r>
            <a:r>
              <a:rPr lang="zh-TW" altLang="zh-TW" sz="1600" b="1" dirty="0">
                <a:solidFill>
                  <a:srgbClr val="0000FF"/>
                </a:solidFill>
                <a:latin typeface="微軟正黑體" panose="020B0604030504040204" pitchFamily="34" charset="-120"/>
                <a:ea typeface="微軟正黑體" panose="020B0604030504040204" pitchFamily="34" charset="-120"/>
              </a:rPr>
              <a:t>供應商即時回報之</a:t>
            </a:r>
            <a:r>
              <a:rPr lang="zh-TW" altLang="zh-TW" sz="1600" b="1" dirty="0">
                <a:solidFill>
                  <a:srgbClr val="FF0000"/>
                </a:solidFill>
                <a:latin typeface="微軟正黑體" panose="020B0604030504040204" pitchFamily="34" charset="-120"/>
                <a:ea typeface="微軟正黑體" panose="020B0604030504040204" pitchFamily="34" charset="-120"/>
              </a:rPr>
              <a:t>生產資訊指標</a:t>
            </a:r>
            <a:r>
              <a:rPr lang="en-US" altLang="zh-TW" sz="1600" b="1" dirty="0">
                <a:solidFill>
                  <a:srgbClr val="FF0000"/>
                </a:solidFill>
                <a:latin typeface="微軟正黑體" panose="020B0604030504040204" pitchFamily="34" charset="-120"/>
                <a:ea typeface="微軟正黑體" panose="020B0604030504040204" pitchFamily="34" charset="-120"/>
              </a:rPr>
              <a:t>7</a:t>
            </a:r>
            <a:r>
              <a:rPr lang="zh-TW" altLang="zh-TW" sz="1600" b="1" dirty="0">
                <a:solidFill>
                  <a:srgbClr val="FF0000"/>
                </a:solidFill>
                <a:latin typeface="微軟正黑體" panose="020B0604030504040204" pitchFamily="34" charset="-120"/>
                <a:ea typeface="微軟正黑體" panose="020B0604030504040204" pitchFamily="34" charset="-120"/>
              </a:rPr>
              <a:t>項</a:t>
            </a:r>
            <a:r>
              <a:rPr lang="zh-TW" altLang="en-US" sz="1600" b="1" dirty="0">
                <a:solidFill>
                  <a:srgbClr val="0000FF"/>
                </a:solidFill>
                <a:latin typeface="微軟正黑體" panose="020B0604030504040204" pitchFamily="34" charset="-120"/>
                <a:ea typeface="微軟正黑體" panose="020B0604030504040204" pitchFamily="34" charset="-120"/>
              </a:rPr>
              <a:t>，</a:t>
            </a:r>
            <a:r>
              <a:rPr lang="zh-TW" altLang="zh-TW" sz="1600" b="1" dirty="0">
                <a:solidFill>
                  <a:srgbClr val="0000FF"/>
                </a:solidFill>
                <a:latin typeface="微軟正黑體" panose="020B0604030504040204" pitchFamily="34" charset="-120"/>
                <a:ea typeface="微軟正黑體" panose="020B0604030504040204" pitchFamily="34" charset="-120"/>
              </a:rPr>
              <a:t>縮短跨廠區</a:t>
            </a:r>
            <a:r>
              <a:rPr lang="en-US" altLang="zh-TW" sz="1600" b="1" dirty="0">
                <a:solidFill>
                  <a:srgbClr val="0000FF"/>
                </a:solidFill>
                <a:latin typeface="微軟正黑體" panose="020B0604030504040204" pitchFamily="34" charset="-120"/>
                <a:ea typeface="微軟正黑體" panose="020B0604030504040204" pitchFamily="34" charset="-120"/>
              </a:rPr>
              <a:t>/</a:t>
            </a:r>
            <a:r>
              <a:rPr lang="zh-TW" altLang="zh-TW" sz="1600" b="1" dirty="0">
                <a:solidFill>
                  <a:srgbClr val="0000FF"/>
                </a:solidFill>
                <a:latin typeface="微軟正黑體" panose="020B0604030504040204" pitchFamily="34" charset="-120"/>
                <a:ea typeface="微軟正黑體" panose="020B0604030504040204" pitchFamily="34" charset="-120"/>
              </a:rPr>
              <a:t>委外生產</a:t>
            </a:r>
            <a:r>
              <a:rPr lang="zh-TW" altLang="zh-TW" sz="1600" b="1" dirty="0">
                <a:solidFill>
                  <a:srgbClr val="FF0000"/>
                </a:solidFill>
                <a:latin typeface="微軟正黑體" panose="020B0604030504040204" pitchFamily="34" charset="-120"/>
                <a:ea typeface="微軟正黑體" panose="020B0604030504040204" pitchFamily="34" charset="-120"/>
              </a:rPr>
              <a:t>資訊處理時間</a:t>
            </a:r>
            <a:r>
              <a:rPr lang="en-US" altLang="zh-TW" sz="1600" b="1" dirty="0">
                <a:solidFill>
                  <a:srgbClr val="FF0000"/>
                </a:solidFill>
                <a:latin typeface="微軟正黑體" panose="020B0604030504040204" pitchFamily="34" charset="-120"/>
                <a:ea typeface="微軟正黑體" panose="020B0604030504040204" pitchFamily="34" charset="-120"/>
              </a:rPr>
              <a:t>91.7</a:t>
            </a:r>
            <a:r>
              <a:rPr lang="en-US" altLang="zh-TW" sz="1600" b="1" dirty="0" smtClean="0">
                <a:solidFill>
                  <a:srgbClr val="FF0000"/>
                </a:solidFill>
                <a:latin typeface="微軟正黑體" panose="020B0604030504040204" pitchFamily="34" charset="-120"/>
                <a:ea typeface="微軟正黑體" panose="020B0604030504040204" pitchFamily="34" charset="-120"/>
              </a:rPr>
              <a:t>%</a:t>
            </a:r>
            <a:endParaRPr lang="en-US" altLang="zh-TW" sz="1600" b="1" dirty="0">
              <a:solidFill>
                <a:srgbClr val="FF0000"/>
              </a:solidFill>
              <a:latin typeface="微軟正黑體" panose="020B0604030504040204" pitchFamily="34" charset="-120"/>
              <a:ea typeface="微軟正黑體" panose="020B0604030504040204" pitchFamily="34" charset="-120"/>
            </a:endParaRPr>
          </a:p>
          <a:p>
            <a:pPr marL="285750" indent="-285750">
              <a:lnSpc>
                <a:spcPts val="2200"/>
              </a:lnSpc>
              <a:buFont typeface="Wingdings" panose="05000000000000000000" pitchFamily="2" charset="2"/>
              <a:buChar char="n"/>
            </a:pPr>
            <a:r>
              <a:rPr lang="zh-TW" altLang="zh-TW" sz="1600" b="1" dirty="0">
                <a:solidFill>
                  <a:srgbClr val="0000FF"/>
                </a:solidFill>
                <a:latin typeface="微軟正黑體" panose="020B0604030504040204" pitchFamily="34" charset="-120"/>
                <a:ea typeface="微軟正黑體" panose="020B0604030504040204" pitchFamily="34" charset="-120"/>
              </a:rPr>
              <a:t>以品質驗收預測協助供應商進行品質自檢，並降低</a:t>
            </a:r>
            <a:r>
              <a:rPr lang="zh-TW" altLang="en-US" sz="1600" b="1" dirty="0">
                <a:solidFill>
                  <a:srgbClr val="0000FF"/>
                </a:solidFill>
                <a:latin typeface="微軟正黑體" panose="020B0604030504040204" pitchFamily="34" charset="-120"/>
                <a:ea typeface="微軟正黑體" panose="020B0604030504040204" pitchFamily="34" charset="-120"/>
              </a:rPr>
              <a:t>系統廠</a:t>
            </a:r>
            <a:r>
              <a:rPr lang="zh-TW" altLang="zh-TW" sz="1600" b="1" dirty="0">
                <a:solidFill>
                  <a:srgbClr val="0000FF"/>
                </a:solidFill>
                <a:latin typeface="微軟正黑體" panose="020B0604030504040204" pitchFamily="34" charset="-120"/>
                <a:ea typeface="微軟正黑體" panose="020B0604030504040204" pitchFamily="34" charset="-120"/>
              </a:rPr>
              <a:t>進料檢驗</a:t>
            </a:r>
            <a:r>
              <a:rPr lang="en-US" altLang="zh-TW" sz="1600" b="1" dirty="0">
                <a:solidFill>
                  <a:srgbClr val="0000FF"/>
                </a:solidFill>
                <a:latin typeface="微軟正黑體" panose="020B0604030504040204" pitchFamily="34" charset="-120"/>
                <a:ea typeface="微軟正黑體" panose="020B0604030504040204" pitchFamily="34" charset="-120"/>
              </a:rPr>
              <a:t>(IQC)</a:t>
            </a:r>
            <a:r>
              <a:rPr lang="zh-TW" altLang="zh-TW" sz="1600" b="1" dirty="0">
                <a:solidFill>
                  <a:srgbClr val="0000FF"/>
                </a:solidFill>
                <a:latin typeface="微軟正黑體" panose="020B0604030504040204" pitchFamily="34" charset="-120"/>
                <a:ea typeface="微軟正黑體" panose="020B0604030504040204" pitchFamily="34" charset="-120"/>
              </a:rPr>
              <a:t>負荷，</a:t>
            </a:r>
            <a:r>
              <a:rPr lang="zh-TW" altLang="zh-TW" sz="1600" b="1" dirty="0">
                <a:solidFill>
                  <a:srgbClr val="FF0000"/>
                </a:solidFill>
                <a:latin typeface="微軟正黑體" panose="020B0604030504040204" pitchFamily="34" charset="-120"/>
                <a:ea typeface="微軟正黑體" panose="020B0604030504040204" pitchFamily="34" charset="-120"/>
              </a:rPr>
              <a:t>品質驗收預測準確率可達</a:t>
            </a:r>
            <a:r>
              <a:rPr lang="en-US" altLang="zh-TW" sz="1600" b="1" dirty="0">
                <a:solidFill>
                  <a:srgbClr val="FF0000"/>
                </a:solidFill>
                <a:latin typeface="微軟正黑體" panose="020B0604030504040204" pitchFamily="34" charset="-120"/>
                <a:ea typeface="微軟正黑體" panose="020B0604030504040204" pitchFamily="34" charset="-120"/>
              </a:rPr>
              <a:t>85%</a:t>
            </a:r>
            <a:endParaRPr lang="en-US" altLang="zh-TW" sz="1600" b="1" dirty="0">
              <a:solidFill>
                <a:srgbClr val="FF0000"/>
              </a:solidFill>
              <a:latin typeface="微軟正黑體" panose="020B0604030504040204" pitchFamily="34" charset="-120"/>
              <a:ea typeface="微軟正黑體" panose="020B0604030504040204" pitchFamily="34" charset="-120"/>
              <a:sym typeface="Wingdings"/>
            </a:endParaRPr>
          </a:p>
        </p:txBody>
      </p:sp>
      <p:sp>
        <p:nvSpPr>
          <p:cNvPr id="5" name="＞形箭號 4"/>
          <p:cNvSpPr/>
          <p:nvPr/>
        </p:nvSpPr>
        <p:spPr>
          <a:xfrm>
            <a:off x="7484823" y="5454492"/>
            <a:ext cx="299070" cy="500918"/>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7" name="＞形箭號 26"/>
          <p:cNvSpPr/>
          <p:nvPr/>
        </p:nvSpPr>
        <p:spPr>
          <a:xfrm>
            <a:off x="7663941" y="5454492"/>
            <a:ext cx="299070" cy="500918"/>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6" name="矩形 25"/>
          <p:cNvSpPr/>
          <p:nvPr/>
        </p:nvSpPr>
        <p:spPr bwMode="auto">
          <a:xfrm>
            <a:off x="11004376" y="0"/>
            <a:ext cx="1187624" cy="358513"/>
          </a:xfrm>
          <a:prstGeom prst="rect">
            <a:avLst/>
          </a:prstGeom>
          <a:solidFill>
            <a:srgbClr val="00206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chemeClr val="bg1"/>
              </a:buClr>
              <a:buSzPct val="100000"/>
            </a:pPr>
            <a:r>
              <a:rPr lang="zh-TW" altLang="en-US"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分項</a:t>
            </a:r>
            <a:r>
              <a:rPr lang="en-US" altLang="zh-TW"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1-2</a:t>
            </a:r>
            <a:endParaRPr lang="zh-TW" altLang="en-US"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cxnSp>
        <p:nvCxnSpPr>
          <p:cNvPr id="78" name="弧形接點 77"/>
          <p:cNvCxnSpPr/>
          <p:nvPr/>
        </p:nvCxnSpPr>
        <p:spPr>
          <a:xfrm rot="10800000" flipV="1">
            <a:off x="2591466" y="2458184"/>
            <a:ext cx="1937361" cy="1758775"/>
          </a:xfrm>
          <a:prstGeom prst="curvedConnector3">
            <a:avLst>
              <a:gd name="adj1" fmla="val 74543"/>
            </a:avLst>
          </a:prstGeom>
          <a:ln w="4762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79" name="爆炸 1 78"/>
          <p:cNvSpPr/>
          <p:nvPr/>
        </p:nvSpPr>
        <p:spPr>
          <a:xfrm>
            <a:off x="2564579" y="3076923"/>
            <a:ext cx="1368226" cy="818781"/>
          </a:xfrm>
          <a:prstGeom prst="irregularSeal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交期</a:t>
            </a:r>
            <a:endParaRPr lang="en-US" altLang="zh-TW" sz="1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algn="ctr"/>
            <a:r>
              <a:rPr lang="zh-TW" altLang="en-US" sz="1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不穩定</a:t>
            </a:r>
          </a:p>
        </p:txBody>
      </p:sp>
      <p:sp>
        <p:nvSpPr>
          <p:cNvPr id="80" name="爆炸 1 79"/>
          <p:cNvSpPr/>
          <p:nvPr/>
        </p:nvSpPr>
        <p:spPr>
          <a:xfrm>
            <a:off x="2378795" y="3871882"/>
            <a:ext cx="1368226" cy="818781"/>
          </a:xfrm>
          <a:prstGeom prst="irregularSeal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品質</a:t>
            </a:r>
            <a:endParaRPr lang="en-US" altLang="zh-TW" sz="1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algn="ctr"/>
            <a:r>
              <a:rPr lang="zh-TW" altLang="en-US" sz="1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不穩定</a:t>
            </a:r>
          </a:p>
        </p:txBody>
      </p:sp>
      <p:sp>
        <p:nvSpPr>
          <p:cNvPr id="83" name="爆炸 1 82"/>
          <p:cNvSpPr/>
          <p:nvPr/>
        </p:nvSpPr>
        <p:spPr>
          <a:xfrm>
            <a:off x="2429183" y="2257559"/>
            <a:ext cx="1459248" cy="818781"/>
          </a:xfrm>
          <a:prstGeom prst="irregularSeal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生產資訊不通透</a:t>
            </a:r>
          </a:p>
        </p:txBody>
      </p:sp>
      <p:sp>
        <p:nvSpPr>
          <p:cNvPr id="85" name="矩形 84"/>
          <p:cNvSpPr/>
          <p:nvPr/>
        </p:nvSpPr>
        <p:spPr>
          <a:xfrm>
            <a:off x="4050713" y="2334483"/>
            <a:ext cx="1261550" cy="26830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供應商端</a:t>
            </a:r>
          </a:p>
        </p:txBody>
      </p:sp>
      <p:sp>
        <p:nvSpPr>
          <p:cNvPr id="86" name="矩形 85"/>
          <p:cNvSpPr/>
          <p:nvPr/>
        </p:nvSpPr>
        <p:spPr>
          <a:xfrm>
            <a:off x="1088248" y="2340002"/>
            <a:ext cx="1294233" cy="3302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系統商端</a:t>
            </a:r>
          </a:p>
        </p:txBody>
      </p:sp>
      <p:pic>
        <p:nvPicPr>
          <p:cNvPr id="96" name="圖片 95"/>
          <p:cNvPicPr>
            <a:picLocks noChangeAspect="1"/>
          </p:cNvPicPr>
          <p:nvPr/>
        </p:nvPicPr>
        <p:blipFill>
          <a:blip r:embed="rId2"/>
          <a:stretch>
            <a:fillRect/>
          </a:stretch>
        </p:blipFill>
        <p:spPr>
          <a:xfrm>
            <a:off x="5909293" y="2335911"/>
            <a:ext cx="2841407" cy="1121609"/>
          </a:xfrm>
          <a:prstGeom prst="rect">
            <a:avLst/>
          </a:prstGeom>
        </p:spPr>
      </p:pic>
      <p:pic>
        <p:nvPicPr>
          <p:cNvPr id="97" name="圖片 96"/>
          <p:cNvPicPr>
            <a:picLocks noChangeAspect="1"/>
          </p:cNvPicPr>
          <p:nvPr/>
        </p:nvPicPr>
        <p:blipFill>
          <a:blip r:embed="rId3"/>
          <a:stretch>
            <a:fillRect/>
          </a:stretch>
        </p:blipFill>
        <p:spPr>
          <a:xfrm>
            <a:off x="8757191" y="2709016"/>
            <a:ext cx="1142718" cy="696300"/>
          </a:xfrm>
          <a:prstGeom prst="rect">
            <a:avLst/>
          </a:prstGeom>
        </p:spPr>
      </p:pic>
      <p:pic>
        <p:nvPicPr>
          <p:cNvPr id="98" name="圖片 97"/>
          <p:cNvPicPr>
            <a:picLocks noChangeAspect="1"/>
          </p:cNvPicPr>
          <p:nvPr/>
        </p:nvPicPr>
        <p:blipFill>
          <a:blip r:embed="rId4"/>
          <a:stretch>
            <a:fillRect/>
          </a:stretch>
        </p:blipFill>
        <p:spPr>
          <a:xfrm>
            <a:off x="6009071" y="3718780"/>
            <a:ext cx="3838580" cy="1059628"/>
          </a:xfrm>
          <a:prstGeom prst="rect">
            <a:avLst/>
          </a:prstGeom>
        </p:spPr>
      </p:pic>
      <p:sp>
        <p:nvSpPr>
          <p:cNvPr id="15" name="矩形 14"/>
          <p:cNvSpPr/>
          <p:nvPr/>
        </p:nvSpPr>
        <p:spPr>
          <a:xfrm>
            <a:off x="7940593" y="4835437"/>
            <a:ext cx="3373306" cy="1754326"/>
          </a:xfrm>
          <a:prstGeom prst="rect">
            <a:avLst/>
          </a:prstGeom>
        </p:spPr>
        <p:txBody>
          <a:bodyPr wrap="square">
            <a:spAutoFit/>
          </a:bodyPr>
          <a:lstStyle/>
          <a:p>
            <a:pPr marL="342900" indent="-342900">
              <a:lnSpc>
                <a:spcPct val="150000"/>
              </a:lnSpc>
              <a:buFont typeface="Wingdings" panose="05000000000000000000" pitchFamily="2" charset="2"/>
              <a:buChar char="ü"/>
            </a:pPr>
            <a:r>
              <a:rPr lang="zh-TW" altLang="zh-TW" b="1" u="sng" dirty="0">
                <a:solidFill>
                  <a:srgbClr val="0000FF"/>
                </a:solidFill>
                <a:latin typeface="微軟正黑體" panose="020B0604030504040204" pitchFamily="34" charset="-120"/>
                <a:ea typeface="微軟正黑體" panose="020B0604030504040204" pitchFamily="34" charset="-120"/>
              </a:rPr>
              <a:t>供應鏈管理功能平台</a:t>
            </a:r>
            <a:r>
              <a:rPr lang="zh-TW" altLang="en-US" b="1" u="sng" dirty="0">
                <a:solidFill>
                  <a:srgbClr val="0000FF"/>
                </a:solidFill>
                <a:latin typeface="微軟正黑體" panose="020B0604030504040204" pitchFamily="34" charset="-120"/>
                <a:ea typeface="微軟正黑體" panose="020B0604030504040204" pitchFamily="34" charset="-120"/>
              </a:rPr>
              <a:t>技術</a:t>
            </a:r>
            <a:endParaRPr lang="en-US" altLang="zh-TW" b="1" u="sng" dirty="0">
              <a:solidFill>
                <a:srgbClr val="0000FF"/>
              </a:solidFill>
              <a:latin typeface="微軟正黑體" panose="020B0604030504040204" pitchFamily="34" charset="-120"/>
              <a:ea typeface="微軟正黑體" panose="020B0604030504040204" pitchFamily="34" charset="-120"/>
            </a:endParaRPr>
          </a:p>
          <a:p>
            <a:pPr marL="342900" indent="-342900">
              <a:lnSpc>
                <a:spcPct val="150000"/>
              </a:lnSpc>
              <a:buFont typeface="Wingdings" panose="05000000000000000000" pitchFamily="2" charset="2"/>
              <a:buChar char="ü"/>
            </a:pPr>
            <a:r>
              <a:rPr lang="zh-TW" altLang="zh-TW" b="1" u="sng" dirty="0">
                <a:solidFill>
                  <a:srgbClr val="0000FF"/>
                </a:solidFill>
                <a:latin typeface="微軟正黑體" panose="020B0604030504040204" pitchFamily="34" charset="-120"/>
                <a:ea typeface="微軟正黑體" panose="020B0604030504040204" pitchFamily="34" charset="-120"/>
              </a:rPr>
              <a:t>供應鏈生產資訊回報行動介面模組</a:t>
            </a:r>
            <a:r>
              <a:rPr lang="zh-TW" altLang="en-US" b="1" u="sng" dirty="0">
                <a:solidFill>
                  <a:srgbClr val="0000FF"/>
                </a:solidFill>
                <a:latin typeface="微軟正黑體" panose="020B0604030504040204" pitchFamily="34" charset="-120"/>
                <a:ea typeface="微軟正黑體" panose="020B0604030504040204" pitchFamily="34" charset="-120"/>
              </a:rPr>
              <a:t>技術</a:t>
            </a:r>
            <a:endParaRPr lang="en-US" altLang="zh-TW" b="1" u="sng" dirty="0">
              <a:solidFill>
                <a:srgbClr val="0000FF"/>
              </a:solidFill>
              <a:latin typeface="微軟正黑體" panose="020B0604030504040204" pitchFamily="34" charset="-120"/>
              <a:ea typeface="微軟正黑體" panose="020B0604030504040204" pitchFamily="34" charset="-120"/>
            </a:endParaRPr>
          </a:p>
          <a:p>
            <a:pPr marL="342900" indent="-342900">
              <a:lnSpc>
                <a:spcPct val="150000"/>
              </a:lnSpc>
              <a:buFont typeface="Wingdings" panose="05000000000000000000" pitchFamily="2" charset="2"/>
              <a:buChar char="ü"/>
            </a:pPr>
            <a:r>
              <a:rPr lang="zh-TW" altLang="zh-TW" b="1" u="sng" dirty="0">
                <a:solidFill>
                  <a:srgbClr val="0000FF"/>
                </a:solidFill>
                <a:latin typeface="微軟正黑體" panose="020B0604030504040204" pitchFamily="34" charset="-120"/>
                <a:ea typeface="微軟正黑體" panose="020B0604030504040204" pitchFamily="34" charset="-120"/>
              </a:rPr>
              <a:t>品質驗收預測管理模組</a:t>
            </a:r>
            <a:r>
              <a:rPr lang="zh-TW" altLang="en-US" b="1" u="sng" dirty="0">
                <a:solidFill>
                  <a:srgbClr val="0000FF"/>
                </a:solidFill>
                <a:latin typeface="微軟正黑體" panose="020B0604030504040204" pitchFamily="34" charset="-120"/>
                <a:ea typeface="微軟正黑體" panose="020B0604030504040204" pitchFamily="34" charset="-120"/>
              </a:rPr>
              <a:t>技術</a:t>
            </a:r>
          </a:p>
        </p:txBody>
      </p:sp>
      <p:sp>
        <p:nvSpPr>
          <p:cNvPr id="93" name="矩形 92"/>
          <p:cNvSpPr/>
          <p:nvPr/>
        </p:nvSpPr>
        <p:spPr>
          <a:xfrm>
            <a:off x="5960878" y="2200434"/>
            <a:ext cx="1730217" cy="276999"/>
          </a:xfrm>
          <a:prstGeom prst="rect">
            <a:avLst/>
          </a:prstGeom>
          <a:solidFill>
            <a:srgbClr val="FF9900"/>
          </a:solidFill>
        </p:spPr>
        <p:txBody>
          <a:bodyPr wrap="square">
            <a:spAutoFit/>
          </a:bodyPr>
          <a:lstStyle/>
          <a:p>
            <a:pPr algn="ctr"/>
            <a:r>
              <a:rPr lang="zh-TW" altLang="zh-TW" sz="1200" b="1" kern="0" dirty="0">
                <a:solidFill>
                  <a:schemeClr val="bg1"/>
                </a:solidFill>
                <a:effectLst>
                  <a:outerShdw blurRad="38100" dist="38100" dir="2700000" algn="tl">
                    <a:srgbClr val="000000">
                      <a:alpha val="43137"/>
                    </a:srgbClr>
                  </a:outerShdw>
                </a:effectLst>
                <a:ea typeface="微軟正黑體" panose="020B0604030504040204" pitchFamily="34" charset="-120"/>
              </a:rPr>
              <a:t>供應鏈管理功能平台</a:t>
            </a:r>
            <a:endParaRPr lang="zh-TW" altLang="en-US" sz="1200" b="1" kern="0" dirty="0">
              <a:solidFill>
                <a:schemeClr val="bg1"/>
              </a:solidFill>
              <a:effectLst>
                <a:outerShdw blurRad="38100" dist="38100" dir="2700000" algn="tl">
                  <a:srgbClr val="000000">
                    <a:alpha val="43137"/>
                  </a:srgbClr>
                </a:outerShdw>
              </a:effectLst>
              <a:ea typeface="微軟正黑體" panose="020B0604030504040204" pitchFamily="34" charset="-120"/>
            </a:endParaRPr>
          </a:p>
        </p:txBody>
      </p:sp>
      <p:sp>
        <p:nvSpPr>
          <p:cNvPr id="94" name="矩形 93"/>
          <p:cNvSpPr/>
          <p:nvPr/>
        </p:nvSpPr>
        <p:spPr>
          <a:xfrm>
            <a:off x="8121666" y="2192563"/>
            <a:ext cx="1730217" cy="430887"/>
          </a:xfrm>
          <a:prstGeom prst="rect">
            <a:avLst/>
          </a:prstGeom>
          <a:solidFill>
            <a:srgbClr val="FF9900"/>
          </a:solidFill>
        </p:spPr>
        <p:txBody>
          <a:bodyPr wrap="square">
            <a:spAutoFit/>
          </a:bodyPr>
          <a:lstStyle/>
          <a:p>
            <a:pPr algn="ctr">
              <a:buClr>
                <a:srgbClr val="000000">
                  <a:lumMod val="50000"/>
                  <a:lumOff val="50000"/>
                </a:srgbClr>
              </a:buClr>
              <a:buSzPct val="100000"/>
            </a:pPr>
            <a:r>
              <a:rPr lang="zh-TW" altLang="zh-TW" sz="1100" b="1" kern="0" dirty="0">
                <a:solidFill>
                  <a:schemeClr val="bg1"/>
                </a:solidFill>
                <a:effectLst>
                  <a:outerShdw blurRad="38100" dist="38100" dir="2700000" algn="tl">
                    <a:srgbClr val="000000">
                      <a:alpha val="43137"/>
                    </a:srgbClr>
                  </a:outerShdw>
                </a:effectLst>
                <a:ea typeface="微軟正黑體" panose="020B0604030504040204" pitchFamily="34" charset="-120"/>
              </a:rPr>
              <a:t>供應鏈生產資訊回報行動介面模組</a:t>
            </a:r>
            <a:endParaRPr lang="en-US" altLang="zh-TW" sz="1100" b="1" kern="0" dirty="0">
              <a:solidFill>
                <a:schemeClr val="bg1"/>
              </a:solidFill>
              <a:effectLst>
                <a:outerShdw blurRad="38100" dist="38100" dir="2700000" algn="tl">
                  <a:srgbClr val="000000">
                    <a:alpha val="43137"/>
                  </a:srgbClr>
                </a:outerShdw>
              </a:effectLst>
              <a:ea typeface="微軟正黑體" panose="020B0604030504040204" pitchFamily="34" charset="-120"/>
            </a:endParaRPr>
          </a:p>
        </p:txBody>
      </p:sp>
      <p:sp>
        <p:nvSpPr>
          <p:cNvPr id="95" name="矩形 94"/>
          <p:cNvSpPr/>
          <p:nvPr/>
        </p:nvSpPr>
        <p:spPr>
          <a:xfrm>
            <a:off x="5968430" y="3445514"/>
            <a:ext cx="1759242" cy="276999"/>
          </a:xfrm>
          <a:prstGeom prst="rect">
            <a:avLst/>
          </a:prstGeom>
          <a:solidFill>
            <a:srgbClr val="FF9900"/>
          </a:solidFill>
        </p:spPr>
        <p:txBody>
          <a:bodyPr wrap="square">
            <a:spAutoFit/>
          </a:bodyPr>
          <a:lstStyle/>
          <a:p>
            <a:pPr algn="ctr"/>
            <a:r>
              <a:rPr lang="zh-TW" altLang="zh-TW" sz="1200" b="1" kern="0" dirty="0">
                <a:solidFill>
                  <a:schemeClr val="bg1"/>
                </a:solidFill>
                <a:effectLst>
                  <a:outerShdw blurRad="38100" dist="38100" dir="2700000" algn="tl">
                    <a:srgbClr val="000000">
                      <a:alpha val="43137"/>
                    </a:srgbClr>
                  </a:outerShdw>
                </a:effectLst>
                <a:ea typeface="微軟正黑體" panose="020B0604030504040204" pitchFamily="34" charset="-120"/>
              </a:rPr>
              <a:t>品質驗收預測管理模組</a:t>
            </a:r>
            <a:endParaRPr lang="zh-TW" altLang="en-US" sz="1200" b="1" kern="0" dirty="0">
              <a:solidFill>
                <a:schemeClr val="bg1"/>
              </a:solidFill>
              <a:effectLst>
                <a:outerShdw blurRad="38100" dist="38100" dir="2700000" algn="tl">
                  <a:srgbClr val="000000">
                    <a:alpha val="43137"/>
                  </a:srgbClr>
                </a:outerShdw>
              </a:effectLst>
              <a:ea typeface="微軟正黑體" panose="020B0604030504040204" pitchFamily="34" charset="-120"/>
            </a:endParaRPr>
          </a:p>
        </p:txBody>
      </p:sp>
      <p:sp>
        <p:nvSpPr>
          <p:cNvPr id="22" name="向右箭號 21"/>
          <p:cNvSpPr/>
          <p:nvPr/>
        </p:nvSpPr>
        <p:spPr>
          <a:xfrm>
            <a:off x="5425512" y="2827512"/>
            <a:ext cx="290461" cy="1051223"/>
          </a:xfrm>
          <a:prstGeom prst="rightArrow">
            <a:avLst>
              <a:gd name="adj1" fmla="val 50000"/>
              <a:gd name="adj2" fmla="val 100000"/>
            </a:avLst>
          </a:prstGeom>
          <a:solidFill>
            <a:srgbClr val="2BBBD8"/>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TW" altLang="en-US"/>
          </a:p>
        </p:txBody>
      </p:sp>
      <p:sp>
        <p:nvSpPr>
          <p:cNvPr id="25" name="綵帶 (向上) 24"/>
          <p:cNvSpPr/>
          <p:nvPr/>
        </p:nvSpPr>
        <p:spPr>
          <a:xfrm>
            <a:off x="5807969" y="2510832"/>
            <a:ext cx="1184836" cy="527405"/>
          </a:xfrm>
          <a:prstGeom prst="ribbon2">
            <a:avLst>
              <a:gd name="adj1" fmla="val 16667"/>
              <a:gd name="adj2" fmla="val 70786"/>
            </a:avLst>
          </a:prstGeom>
          <a:solidFill>
            <a:schemeClr val="accent4"/>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TW" altLang="en-US" sz="1200" b="1" dirty="0">
                <a:solidFill>
                  <a:srgbClr val="FF0000"/>
                </a:solidFill>
                <a:latin typeface="微軟正黑體" panose="020B0604030504040204" pitchFamily="34" charset="-120"/>
                <a:ea typeface="微軟正黑體" panose="020B0604030504040204" pitchFamily="34" charset="-120"/>
              </a:rPr>
              <a:t>生產資訊即時掌握</a:t>
            </a:r>
          </a:p>
        </p:txBody>
      </p:sp>
      <p:sp>
        <p:nvSpPr>
          <p:cNvPr id="102" name="綵帶 (向上) 101"/>
          <p:cNvSpPr/>
          <p:nvPr/>
        </p:nvSpPr>
        <p:spPr>
          <a:xfrm>
            <a:off x="7897671" y="2684073"/>
            <a:ext cx="1184836" cy="527405"/>
          </a:xfrm>
          <a:prstGeom prst="ribbon2">
            <a:avLst>
              <a:gd name="adj1" fmla="val 16667"/>
              <a:gd name="adj2" fmla="val 70786"/>
            </a:avLst>
          </a:prstGeom>
          <a:solidFill>
            <a:schemeClr val="accent4"/>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TW" altLang="en-US" sz="1200" b="1" dirty="0">
                <a:solidFill>
                  <a:srgbClr val="FF0000"/>
                </a:solidFill>
                <a:latin typeface="微軟正黑體" panose="020B0604030504040204" pitchFamily="34" charset="-120"/>
                <a:ea typeface="微軟正黑體" panose="020B0604030504040204" pitchFamily="34" charset="-120"/>
              </a:rPr>
              <a:t>交期延遲快速應變</a:t>
            </a:r>
            <a:endParaRPr lang="en-US" altLang="zh-TW" sz="1200" b="1" dirty="0">
              <a:solidFill>
                <a:srgbClr val="FF0000"/>
              </a:solidFill>
              <a:latin typeface="微軟正黑體" panose="020B0604030504040204" pitchFamily="34" charset="-120"/>
              <a:ea typeface="微軟正黑體" panose="020B0604030504040204" pitchFamily="34" charset="-120"/>
            </a:endParaRPr>
          </a:p>
        </p:txBody>
      </p:sp>
      <p:sp>
        <p:nvSpPr>
          <p:cNvPr id="103" name="綵帶 (向上) 102"/>
          <p:cNvSpPr/>
          <p:nvPr/>
        </p:nvSpPr>
        <p:spPr>
          <a:xfrm>
            <a:off x="7289883" y="3746611"/>
            <a:ext cx="1184836" cy="527405"/>
          </a:xfrm>
          <a:prstGeom prst="ribbon2">
            <a:avLst>
              <a:gd name="adj1" fmla="val 16667"/>
              <a:gd name="adj2" fmla="val 70786"/>
            </a:avLst>
          </a:prstGeom>
          <a:solidFill>
            <a:schemeClr val="accent4"/>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TW" altLang="en-US" sz="1200" b="1" dirty="0">
                <a:solidFill>
                  <a:srgbClr val="FF0000"/>
                </a:solidFill>
                <a:latin typeface="微軟正黑體" panose="020B0604030504040204" pitchFamily="34" charset="-120"/>
                <a:ea typeface="微軟正黑體" panose="020B0604030504040204" pitchFamily="34" charset="-120"/>
              </a:rPr>
              <a:t>品質驗收預測準確</a:t>
            </a:r>
            <a:endParaRPr lang="en-US" altLang="zh-TW" sz="1200" b="1" dirty="0">
              <a:solidFill>
                <a:srgbClr val="FF0000"/>
              </a:solidFill>
              <a:latin typeface="微軟正黑體" panose="020B0604030504040204" pitchFamily="34" charset="-120"/>
              <a:ea typeface="微軟正黑體" panose="020B0604030504040204" pitchFamily="34" charset="-120"/>
            </a:endParaRPr>
          </a:p>
        </p:txBody>
      </p:sp>
      <p:sp>
        <p:nvSpPr>
          <p:cNvPr id="44" name="矩形 43"/>
          <p:cNvSpPr/>
          <p:nvPr/>
        </p:nvSpPr>
        <p:spPr>
          <a:xfrm>
            <a:off x="1036386" y="2948093"/>
            <a:ext cx="1369657" cy="1664653"/>
          </a:xfrm>
          <a:prstGeom prst="rect">
            <a:avLst/>
          </a:prstGeom>
          <a:solidFill>
            <a:schemeClr val="accent2">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文字方塊 44"/>
          <p:cNvSpPr txBox="1"/>
          <p:nvPr/>
        </p:nvSpPr>
        <p:spPr>
          <a:xfrm>
            <a:off x="4280671" y="3459584"/>
            <a:ext cx="624897" cy="461665"/>
          </a:xfrm>
          <a:prstGeom prst="rect">
            <a:avLst/>
          </a:prstGeom>
          <a:solidFill>
            <a:schemeClr val="accent2">
              <a:lumMod val="60000"/>
              <a:lumOff val="40000"/>
            </a:schemeClr>
          </a:solidFill>
          <a:ln w="19050">
            <a:noFill/>
            <a:prstDash val="sysDash"/>
          </a:ln>
        </p:spPr>
        <p:txBody>
          <a:bodyPr wrap="square" rtlCol="0">
            <a:spAutoFit/>
          </a:bodyPr>
          <a:lstStyle/>
          <a:p>
            <a:pPr algn="ctr"/>
            <a:r>
              <a:rPr lang="zh-TW" altLang="en-US" sz="1200" dirty="0" smtClean="0">
                <a:latin typeface="微軟正黑體" panose="020B0604030504040204" pitchFamily="34" charset="-120"/>
                <a:ea typeface="微軟正黑體" panose="020B0604030504040204" pitchFamily="34" charset="-120"/>
              </a:rPr>
              <a:t>託工送料</a:t>
            </a:r>
            <a:endParaRPr lang="zh-TW" altLang="en-US" sz="1200" dirty="0">
              <a:latin typeface="微軟正黑體" panose="020B0604030504040204" pitchFamily="34" charset="-120"/>
              <a:ea typeface="微軟正黑體" panose="020B0604030504040204" pitchFamily="34" charset="-120"/>
            </a:endParaRPr>
          </a:p>
        </p:txBody>
      </p:sp>
      <p:sp>
        <p:nvSpPr>
          <p:cNvPr id="46" name="文字方塊 45"/>
          <p:cNvSpPr txBox="1"/>
          <p:nvPr/>
        </p:nvSpPr>
        <p:spPr>
          <a:xfrm>
            <a:off x="1086507" y="4103328"/>
            <a:ext cx="624897" cy="461665"/>
          </a:xfrm>
          <a:prstGeom prst="rect">
            <a:avLst/>
          </a:prstGeom>
          <a:solidFill>
            <a:schemeClr val="accent2">
              <a:lumMod val="60000"/>
              <a:lumOff val="40000"/>
            </a:schemeClr>
          </a:solidFill>
          <a:ln w="19050">
            <a:noFill/>
            <a:prstDash val="sysDash"/>
          </a:ln>
        </p:spPr>
        <p:txBody>
          <a:bodyPr wrap="square" rtlCol="0">
            <a:spAutoFit/>
          </a:bodyPr>
          <a:lstStyle>
            <a:defPPr>
              <a:defRPr lang="zh-TW"/>
            </a:defPPr>
            <a:lvl1pPr algn="ctr">
              <a:defRPr sz="1200">
                <a:latin typeface="微軟正黑體" panose="020B0604030504040204" pitchFamily="34" charset="-120"/>
                <a:ea typeface="微軟正黑體" panose="020B0604030504040204" pitchFamily="34" charset="-120"/>
              </a:defRPr>
            </a:lvl1pPr>
          </a:lstStyle>
          <a:p>
            <a:r>
              <a:rPr lang="zh-TW" altLang="en-US" dirty="0" smtClean="0"/>
              <a:t>託工驗貨</a:t>
            </a:r>
            <a:endParaRPr lang="zh-TW" altLang="en-US" dirty="0"/>
          </a:p>
        </p:txBody>
      </p:sp>
      <p:cxnSp>
        <p:nvCxnSpPr>
          <p:cNvPr id="47" name="直線單箭頭接點 46"/>
          <p:cNvCxnSpPr>
            <a:stCxn id="45" idx="2"/>
          </p:cNvCxnSpPr>
          <p:nvPr/>
        </p:nvCxnSpPr>
        <p:spPr>
          <a:xfrm>
            <a:off x="4593120" y="3921249"/>
            <a:ext cx="0" cy="64102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8" name="文字方塊 47"/>
          <p:cNvSpPr txBox="1"/>
          <p:nvPr/>
        </p:nvSpPr>
        <p:spPr>
          <a:xfrm>
            <a:off x="1422693" y="2675775"/>
            <a:ext cx="971192" cy="276999"/>
          </a:xfrm>
          <a:custGeom>
            <a:avLst/>
            <a:gdLst>
              <a:gd name="connsiteX0" fmla="*/ 0 w 492443"/>
              <a:gd name="connsiteY0" fmla="*/ 0 h 276999"/>
              <a:gd name="connsiteX1" fmla="*/ 492443 w 492443"/>
              <a:gd name="connsiteY1" fmla="*/ 0 h 276999"/>
              <a:gd name="connsiteX2" fmla="*/ 492443 w 492443"/>
              <a:gd name="connsiteY2" fmla="*/ 276999 h 276999"/>
              <a:gd name="connsiteX3" fmla="*/ 0 w 492443"/>
              <a:gd name="connsiteY3" fmla="*/ 276999 h 276999"/>
              <a:gd name="connsiteX4" fmla="*/ 0 w 492443"/>
              <a:gd name="connsiteY4" fmla="*/ 0 h 276999"/>
              <a:gd name="connsiteX0" fmla="*/ 186612 w 679055"/>
              <a:gd name="connsiteY0" fmla="*/ 0 h 286329"/>
              <a:gd name="connsiteX1" fmla="*/ 679055 w 679055"/>
              <a:gd name="connsiteY1" fmla="*/ 0 h 286329"/>
              <a:gd name="connsiteX2" fmla="*/ 679055 w 679055"/>
              <a:gd name="connsiteY2" fmla="*/ 276999 h 286329"/>
              <a:gd name="connsiteX3" fmla="*/ 0 w 679055"/>
              <a:gd name="connsiteY3" fmla="*/ 286329 h 286329"/>
              <a:gd name="connsiteX4" fmla="*/ 186612 w 679055"/>
              <a:gd name="connsiteY4" fmla="*/ 0 h 286329"/>
              <a:gd name="connsiteX0" fmla="*/ 53466 w 679055"/>
              <a:gd name="connsiteY0" fmla="*/ 9644 h 286329"/>
              <a:gd name="connsiteX1" fmla="*/ 679055 w 679055"/>
              <a:gd name="connsiteY1" fmla="*/ 0 h 286329"/>
              <a:gd name="connsiteX2" fmla="*/ 679055 w 679055"/>
              <a:gd name="connsiteY2" fmla="*/ 276999 h 286329"/>
              <a:gd name="connsiteX3" fmla="*/ 0 w 679055"/>
              <a:gd name="connsiteY3" fmla="*/ 286329 h 286329"/>
              <a:gd name="connsiteX4" fmla="*/ 53466 w 679055"/>
              <a:gd name="connsiteY4" fmla="*/ 9644 h 286329"/>
              <a:gd name="connsiteX0" fmla="*/ 90451 w 716040"/>
              <a:gd name="connsiteY0" fmla="*/ 9644 h 286329"/>
              <a:gd name="connsiteX1" fmla="*/ 716040 w 716040"/>
              <a:gd name="connsiteY1" fmla="*/ 0 h 286329"/>
              <a:gd name="connsiteX2" fmla="*/ 716040 w 716040"/>
              <a:gd name="connsiteY2" fmla="*/ 276999 h 286329"/>
              <a:gd name="connsiteX3" fmla="*/ 0 w 716040"/>
              <a:gd name="connsiteY3" fmla="*/ 286329 h 286329"/>
              <a:gd name="connsiteX4" fmla="*/ 90451 w 716040"/>
              <a:gd name="connsiteY4" fmla="*/ 9644 h 286329"/>
              <a:gd name="connsiteX0" fmla="*/ 149627 w 775216"/>
              <a:gd name="connsiteY0" fmla="*/ 9644 h 286329"/>
              <a:gd name="connsiteX1" fmla="*/ 775216 w 775216"/>
              <a:gd name="connsiteY1" fmla="*/ 0 h 286329"/>
              <a:gd name="connsiteX2" fmla="*/ 775216 w 775216"/>
              <a:gd name="connsiteY2" fmla="*/ 276999 h 286329"/>
              <a:gd name="connsiteX3" fmla="*/ 0 w 775216"/>
              <a:gd name="connsiteY3" fmla="*/ 286329 h 286329"/>
              <a:gd name="connsiteX4" fmla="*/ 149627 w 775216"/>
              <a:gd name="connsiteY4" fmla="*/ 9644 h 286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216" h="286329">
                <a:moveTo>
                  <a:pt x="149627" y="9644"/>
                </a:moveTo>
                <a:lnTo>
                  <a:pt x="775216" y="0"/>
                </a:lnTo>
                <a:lnTo>
                  <a:pt x="775216" y="276999"/>
                </a:lnTo>
                <a:lnTo>
                  <a:pt x="0" y="286329"/>
                </a:lnTo>
                <a:lnTo>
                  <a:pt x="149627" y="9644"/>
                </a:lnTo>
                <a:close/>
              </a:path>
            </a:pathLst>
          </a:custGeom>
          <a:solidFill>
            <a:schemeClr val="accent2">
              <a:lumMod val="60000"/>
              <a:lumOff val="40000"/>
            </a:schemeClr>
          </a:solidFill>
        </p:spPr>
        <p:txBody>
          <a:bodyPr wrap="square" rtlCol="0">
            <a:spAutoFit/>
          </a:bodyPr>
          <a:lstStyle/>
          <a:p>
            <a:pPr algn="ctr"/>
            <a:r>
              <a:rPr lang="zh-TW" altLang="en-US" sz="1200" dirty="0" smtClean="0">
                <a:latin typeface="微軟正黑體" panose="020B0604030504040204" pitchFamily="34" charset="-120"/>
                <a:ea typeface="微軟正黑體" panose="020B0604030504040204" pitchFamily="34" charset="-120"/>
              </a:rPr>
              <a:t>    廠內託外</a:t>
            </a:r>
            <a:endParaRPr lang="zh-TW" altLang="en-US" sz="1200" dirty="0">
              <a:latin typeface="微軟正黑體" panose="020B0604030504040204" pitchFamily="34" charset="-120"/>
              <a:ea typeface="微軟正黑體" panose="020B0604030504040204" pitchFamily="34" charset="-120"/>
            </a:endParaRPr>
          </a:p>
        </p:txBody>
      </p:sp>
      <p:sp>
        <p:nvSpPr>
          <p:cNvPr id="50" name="圓角化對角線角落矩形 49"/>
          <p:cNvSpPr/>
          <p:nvPr/>
        </p:nvSpPr>
        <p:spPr>
          <a:xfrm>
            <a:off x="1745575" y="4095572"/>
            <a:ext cx="597159" cy="475861"/>
          </a:xfrm>
          <a:prstGeom prst="round2DiagRect">
            <a:avLst>
              <a:gd name="adj1" fmla="val 24510"/>
              <a:gd name="adj2" fmla="val 0"/>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smtClean="0">
                <a:solidFill>
                  <a:schemeClr val="tx1"/>
                </a:solidFill>
                <a:latin typeface="微軟正黑體" panose="020B0604030504040204" pitchFamily="34" charset="-120"/>
                <a:ea typeface="微軟正黑體" panose="020B0604030504040204" pitchFamily="34" charset="-120"/>
              </a:rPr>
              <a:t>託工驗貨單</a:t>
            </a:r>
            <a:endParaRPr lang="zh-TW" altLang="en-US" sz="1000" dirty="0">
              <a:solidFill>
                <a:schemeClr val="tx1"/>
              </a:solidFill>
              <a:latin typeface="微軟正黑體" panose="020B0604030504040204" pitchFamily="34" charset="-120"/>
              <a:ea typeface="微軟正黑體" panose="020B0604030504040204" pitchFamily="34" charset="-120"/>
            </a:endParaRPr>
          </a:p>
        </p:txBody>
      </p:sp>
      <p:sp>
        <p:nvSpPr>
          <p:cNvPr id="51" name="圓角化對角線角落矩形 50"/>
          <p:cNvSpPr/>
          <p:nvPr/>
        </p:nvSpPr>
        <p:spPr>
          <a:xfrm>
            <a:off x="1751963" y="3569915"/>
            <a:ext cx="597159" cy="475861"/>
          </a:xfrm>
          <a:prstGeom prst="round2DiagRect">
            <a:avLst>
              <a:gd name="adj1" fmla="val 24510"/>
              <a:gd name="adj2" fmla="val 0"/>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smtClean="0">
                <a:solidFill>
                  <a:schemeClr val="tx1"/>
                </a:solidFill>
                <a:latin typeface="微軟正黑體" panose="020B0604030504040204" pitchFamily="34" charset="-120"/>
                <a:ea typeface="微軟正黑體" panose="020B0604030504040204" pitchFamily="34" charset="-120"/>
              </a:rPr>
              <a:t>託工單</a:t>
            </a:r>
            <a:endParaRPr lang="zh-TW" altLang="en-US" sz="1000" dirty="0">
              <a:solidFill>
                <a:schemeClr val="tx1"/>
              </a:solidFill>
              <a:latin typeface="微軟正黑體" panose="020B0604030504040204" pitchFamily="34" charset="-120"/>
              <a:ea typeface="微軟正黑體" panose="020B0604030504040204" pitchFamily="34" charset="-120"/>
            </a:endParaRPr>
          </a:p>
        </p:txBody>
      </p:sp>
      <p:sp>
        <p:nvSpPr>
          <p:cNvPr id="52" name="圓角化對角線角落矩形 51"/>
          <p:cNvSpPr/>
          <p:nvPr/>
        </p:nvSpPr>
        <p:spPr>
          <a:xfrm>
            <a:off x="1758592" y="2997374"/>
            <a:ext cx="597159" cy="475861"/>
          </a:xfrm>
          <a:prstGeom prst="round2DiagRect">
            <a:avLst>
              <a:gd name="adj1" fmla="val 24510"/>
              <a:gd name="adj2" fmla="val 0"/>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smtClean="0">
                <a:solidFill>
                  <a:schemeClr val="tx1"/>
                </a:solidFill>
                <a:latin typeface="微軟正黑體" panose="020B0604030504040204" pitchFamily="34" charset="-120"/>
                <a:ea typeface="微軟正黑體" panose="020B0604030504040204" pitchFamily="34" charset="-120"/>
              </a:rPr>
              <a:t>採購單</a:t>
            </a:r>
            <a:endParaRPr lang="zh-TW" altLang="en-US" sz="1000" dirty="0">
              <a:solidFill>
                <a:schemeClr val="tx1"/>
              </a:solidFill>
              <a:latin typeface="微軟正黑體" panose="020B0604030504040204" pitchFamily="34" charset="-120"/>
              <a:ea typeface="微軟正黑體" panose="020B0604030504040204" pitchFamily="34" charset="-120"/>
            </a:endParaRPr>
          </a:p>
        </p:txBody>
      </p:sp>
      <p:sp>
        <p:nvSpPr>
          <p:cNvPr id="54" name="矩形 53"/>
          <p:cNvSpPr/>
          <p:nvPr/>
        </p:nvSpPr>
        <p:spPr>
          <a:xfrm>
            <a:off x="3872727" y="2885280"/>
            <a:ext cx="1416090" cy="1790621"/>
          </a:xfrm>
          <a:prstGeom prst="rect">
            <a:avLst/>
          </a:prstGeom>
          <a:solidFill>
            <a:schemeClr val="accent1">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文字方塊 54"/>
          <p:cNvSpPr txBox="1"/>
          <p:nvPr/>
        </p:nvSpPr>
        <p:spPr>
          <a:xfrm>
            <a:off x="3998260" y="2937840"/>
            <a:ext cx="1194992" cy="276999"/>
          </a:xfrm>
          <a:prstGeom prst="rect">
            <a:avLst/>
          </a:prstGeom>
          <a:solidFill>
            <a:schemeClr val="accent1">
              <a:lumMod val="60000"/>
              <a:lumOff val="40000"/>
            </a:schemeClr>
          </a:solidFill>
        </p:spPr>
        <p:txBody>
          <a:bodyPr wrap="square" rtlCol="0">
            <a:spAutoFit/>
          </a:bodyPr>
          <a:lstStyle/>
          <a:p>
            <a:pPr algn="ctr"/>
            <a:r>
              <a:rPr lang="zh-TW" altLang="en-US" sz="1200" dirty="0" smtClean="0">
                <a:latin typeface="微軟正黑體" panose="020B0604030504040204" pitchFamily="34" charset="-120"/>
                <a:ea typeface="微軟正黑體" panose="020B0604030504040204" pitchFamily="34" charset="-120"/>
              </a:rPr>
              <a:t>成型</a:t>
            </a:r>
            <a:endParaRPr lang="en-US" altLang="zh-TW" sz="1200" dirty="0" smtClean="0">
              <a:latin typeface="微軟正黑體" panose="020B0604030504040204" pitchFamily="34" charset="-120"/>
              <a:ea typeface="微軟正黑體" panose="020B0604030504040204" pitchFamily="34" charset="-120"/>
            </a:endParaRPr>
          </a:p>
        </p:txBody>
      </p:sp>
      <p:sp>
        <p:nvSpPr>
          <p:cNvPr id="56" name="文字方塊 55"/>
          <p:cNvSpPr txBox="1"/>
          <p:nvPr/>
        </p:nvSpPr>
        <p:spPr>
          <a:xfrm>
            <a:off x="3998557" y="3267862"/>
            <a:ext cx="1197345" cy="276999"/>
          </a:xfrm>
          <a:prstGeom prst="rect">
            <a:avLst/>
          </a:prstGeom>
          <a:solidFill>
            <a:schemeClr val="accent1">
              <a:lumMod val="60000"/>
              <a:lumOff val="40000"/>
            </a:schemeClr>
          </a:solidFill>
        </p:spPr>
        <p:txBody>
          <a:bodyPr wrap="square" rtlCol="0">
            <a:spAutoFit/>
          </a:bodyPr>
          <a:lstStyle/>
          <a:p>
            <a:pPr algn="ctr"/>
            <a:r>
              <a:rPr lang="zh-TW" altLang="en-US" sz="1200" dirty="0" smtClean="0">
                <a:latin typeface="微軟正黑體" panose="020B0604030504040204" pitchFamily="34" charset="-120"/>
                <a:ea typeface="微軟正黑體" panose="020B0604030504040204" pitchFamily="34" charset="-120"/>
              </a:rPr>
              <a:t>車修</a:t>
            </a:r>
            <a:endParaRPr lang="en-US" altLang="zh-TW" sz="1200" dirty="0" smtClean="0">
              <a:latin typeface="微軟正黑體" panose="020B0604030504040204" pitchFamily="34" charset="-120"/>
              <a:ea typeface="微軟正黑體" panose="020B0604030504040204" pitchFamily="34" charset="-120"/>
            </a:endParaRPr>
          </a:p>
        </p:txBody>
      </p:sp>
      <p:sp>
        <p:nvSpPr>
          <p:cNvPr id="57" name="文字方塊 56"/>
          <p:cNvSpPr txBox="1"/>
          <p:nvPr/>
        </p:nvSpPr>
        <p:spPr>
          <a:xfrm>
            <a:off x="3998557" y="3615713"/>
            <a:ext cx="1204637" cy="276590"/>
          </a:xfrm>
          <a:prstGeom prst="rect">
            <a:avLst/>
          </a:prstGeom>
          <a:solidFill>
            <a:schemeClr val="accent1">
              <a:lumMod val="60000"/>
              <a:lumOff val="40000"/>
            </a:schemeClr>
          </a:solidFill>
        </p:spPr>
        <p:txBody>
          <a:bodyPr wrap="square" rtlCol="0">
            <a:spAutoFit/>
          </a:bodyPr>
          <a:lstStyle/>
          <a:p>
            <a:pPr algn="ctr"/>
            <a:r>
              <a:rPr lang="zh-TW" altLang="en-US" sz="1200" dirty="0" smtClean="0">
                <a:latin typeface="微軟正黑體" panose="020B0604030504040204" pitchFamily="34" charset="-120"/>
                <a:ea typeface="微軟正黑體" panose="020B0604030504040204" pitchFamily="34" charset="-120"/>
              </a:rPr>
              <a:t>振動研磨</a:t>
            </a:r>
            <a:endParaRPr lang="en-US" altLang="zh-TW" sz="1200" dirty="0" smtClean="0">
              <a:latin typeface="微軟正黑體" panose="020B0604030504040204" pitchFamily="34" charset="-120"/>
              <a:ea typeface="微軟正黑體" panose="020B0604030504040204" pitchFamily="34" charset="-120"/>
            </a:endParaRPr>
          </a:p>
        </p:txBody>
      </p:sp>
      <p:sp>
        <p:nvSpPr>
          <p:cNvPr id="58" name="文字方塊 57"/>
          <p:cNvSpPr txBox="1"/>
          <p:nvPr/>
        </p:nvSpPr>
        <p:spPr>
          <a:xfrm>
            <a:off x="3998622" y="3964496"/>
            <a:ext cx="1197346" cy="284140"/>
          </a:xfrm>
          <a:prstGeom prst="rect">
            <a:avLst/>
          </a:prstGeom>
          <a:solidFill>
            <a:schemeClr val="accent1">
              <a:lumMod val="60000"/>
              <a:lumOff val="40000"/>
            </a:schemeClr>
          </a:solidFill>
        </p:spPr>
        <p:txBody>
          <a:bodyPr wrap="square" rtlCol="0">
            <a:spAutoFit/>
          </a:bodyPr>
          <a:lstStyle/>
          <a:p>
            <a:pPr algn="ctr"/>
            <a:r>
              <a:rPr lang="zh-TW" altLang="en-US" sz="1200" dirty="0" smtClean="0">
                <a:latin typeface="微軟正黑體" panose="020B0604030504040204" pitchFamily="34" charset="-120"/>
                <a:ea typeface="微軟正黑體" panose="020B0604030504040204" pitchFamily="34" charset="-120"/>
              </a:rPr>
              <a:t>攻牙</a:t>
            </a:r>
            <a:endParaRPr lang="en-US" altLang="zh-TW" sz="1200" dirty="0" smtClean="0">
              <a:latin typeface="微軟正黑體" panose="020B0604030504040204" pitchFamily="34" charset="-120"/>
              <a:ea typeface="微軟正黑體" panose="020B0604030504040204" pitchFamily="34" charset="-120"/>
            </a:endParaRPr>
          </a:p>
        </p:txBody>
      </p:sp>
      <p:sp>
        <p:nvSpPr>
          <p:cNvPr id="59" name="文字方塊 58"/>
          <p:cNvSpPr txBox="1"/>
          <p:nvPr/>
        </p:nvSpPr>
        <p:spPr>
          <a:xfrm>
            <a:off x="3998622" y="4302742"/>
            <a:ext cx="1204957" cy="276999"/>
          </a:xfrm>
          <a:prstGeom prst="rect">
            <a:avLst/>
          </a:prstGeom>
          <a:solidFill>
            <a:schemeClr val="accent1">
              <a:lumMod val="60000"/>
              <a:lumOff val="40000"/>
            </a:schemeClr>
          </a:solidFill>
        </p:spPr>
        <p:txBody>
          <a:bodyPr wrap="square" rtlCol="0">
            <a:spAutoFit/>
          </a:bodyPr>
          <a:lstStyle/>
          <a:p>
            <a:pPr algn="ctr"/>
            <a:r>
              <a:rPr lang="zh-TW" altLang="en-US" sz="1200" dirty="0" smtClean="0">
                <a:latin typeface="微軟正黑體" panose="020B0604030504040204" pitchFamily="34" charset="-120"/>
                <a:ea typeface="微軟正黑體" panose="020B0604030504040204" pitchFamily="34" charset="-120"/>
              </a:rPr>
              <a:t>清洗加防鏽油</a:t>
            </a:r>
            <a:endParaRPr lang="en-US" altLang="zh-TW" sz="1200" dirty="0" smtClean="0">
              <a:latin typeface="微軟正黑體" panose="020B0604030504040204" pitchFamily="34" charset="-120"/>
              <a:ea typeface="微軟正黑體" panose="020B0604030504040204" pitchFamily="34" charset="-120"/>
            </a:endParaRPr>
          </a:p>
        </p:txBody>
      </p:sp>
      <p:sp>
        <p:nvSpPr>
          <p:cNvPr id="60" name="文字方塊 59"/>
          <p:cNvSpPr txBox="1"/>
          <p:nvPr/>
        </p:nvSpPr>
        <p:spPr>
          <a:xfrm>
            <a:off x="4355596" y="2603671"/>
            <a:ext cx="937175" cy="276999"/>
          </a:xfrm>
          <a:custGeom>
            <a:avLst/>
            <a:gdLst>
              <a:gd name="connsiteX0" fmla="*/ 0 w 492443"/>
              <a:gd name="connsiteY0" fmla="*/ 0 h 276999"/>
              <a:gd name="connsiteX1" fmla="*/ 492443 w 492443"/>
              <a:gd name="connsiteY1" fmla="*/ 0 h 276999"/>
              <a:gd name="connsiteX2" fmla="*/ 492443 w 492443"/>
              <a:gd name="connsiteY2" fmla="*/ 276999 h 276999"/>
              <a:gd name="connsiteX3" fmla="*/ 0 w 492443"/>
              <a:gd name="connsiteY3" fmla="*/ 276999 h 276999"/>
              <a:gd name="connsiteX4" fmla="*/ 0 w 492443"/>
              <a:gd name="connsiteY4" fmla="*/ 0 h 276999"/>
              <a:gd name="connsiteX0" fmla="*/ 186612 w 679055"/>
              <a:gd name="connsiteY0" fmla="*/ 0 h 286329"/>
              <a:gd name="connsiteX1" fmla="*/ 679055 w 679055"/>
              <a:gd name="connsiteY1" fmla="*/ 0 h 286329"/>
              <a:gd name="connsiteX2" fmla="*/ 679055 w 679055"/>
              <a:gd name="connsiteY2" fmla="*/ 276999 h 286329"/>
              <a:gd name="connsiteX3" fmla="*/ 0 w 679055"/>
              <a:gd name="connsiteY3" fmla="*/ 286329 h 286329"/>
              <a:gd name="connsiteX4" fmla="*/ 186612 w 679055"/>
              <a:gd name="connsiteY4" fmla="*/ 0 h 286329"/>
              <a:gd name="connsiteX0" fmla="*/ 53466 w 679055"/>
              <a:gd name="connsiteY0" fmla="*/ 9644 h 286329"/>
              <a:gd name="connsiteX1" fmla="*/ 679055 w 679055"/>
              <a:gd name="connsiteY1" fmla="*/ 0 h 286329"/>
              <a:gd name="connsiteX2" fmla="*/ 679055 w 679055"/>
              <a:gd name="connsiteY2" fmla="*/ 276999 h 286329"/>
              <a:gd name="connsiteX3" fmla="*/ 0 w 679055"/>
              <a:gd name="connsiteY3" fmla="*/ 286329 h 286329"/>
              <a:gd name="connsiteX4" fmla="*/ 53466 w 679055"/>
              <a:gd name="connsiteY4" fmla="*/ 9644 h 286329"/>
              <a:gd name="connsiteX0" fmla="*/ 90451 w 716040"/>
              <a:gd name="connsiteY0" fmla="*/ 9644 h 286329"/>
              <a:gd name="connsiteX1" fmla="*/ 716040 w 716040"/>
              <a:gd name="connsiteY1" fmla="*/ 0 h 286329"/>
              <a:gd name="connsiteX2" fmla="*/ 716040 w 716040"/>
              <a:gd name="connsiteY2" fmla="*/ 276999 h 286329"/>
              <a:gd name="connsiteX3" fmla="*/ 0 w 716040"/>
              <a:gd name="connsiteY3" fmla="*/ 286329 h 286329"/>
              <a:gd name="connsiteX4" fmla="*/ 90451 w 716040"/>
              <a:gd name="connsiteY4" fmla="*/ 9644 h 286329"/>
              <a:gd name="connsiteX0" fmla="*/ 149627 w 775216"/>
              <a:gd name="connsiteY0" fmla="*/ 9644 h 286329"/>
              <a:gd name="connsiteX1" fmla="*/ 775216 w 775216"/>
              <a:gd name="connsiteY1" fmla="*/ 0 h 286329"/>
              <a:gd name="connsiteX2" fmla="*/ 775216 w 775216"/>
              <a:gd name="connsiteY2" fmla="*/ 276999 h 286329"/>
              <a:gd name="connsiteX3" fmla="*/ 0 w 775216"/>
              <a:gd name="connsiteY3" fmla="*/ 286329 h 286329"/>
              <a:gd name="connsiteX4" fmla="*/ 149627 w 775216"/>
              <a:gd name="connsiteY4" fmla="*/ 9644 h 286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216" h="286329">
                <a:moveTo>
                  <a:pt x="149627" y="9644"/>
                </a:moveTo>
                <a:lnTo>
                  <a:pt x="775216" y="0"/>
                </a:lnTo>
                <a:lnTo>
                  <a:pt x="775216" y="276999"/>
                </a:lnTo>
                <a:lnTo>
                  <a:pt x="0" y="286329"/>
                </a:lnTo>
                <a:lnTo>
                  <a:pt x="149627" y="9644"/>
                </a:lnTo>
                <a:close/>
              </a:path>
            </a:pathLst>
          </a:custGeom>
          <a:solidFill>
            <a:schemeClr val="accent1">
              <a:lumMod val="60000"/>
              <a:lumOff val="40000"/>
            </a:schemeClr>
          </a:solidFill>
        </p:spPr>
        <p:txBody>
          <a:bodyPr wrap="square" rtlCol="0">
            <a:spAutoFit/>
          </a:bodyPr>
          <a:lstStyle/>
          <a:p>
            <a:pPr algn="ctr"/>
            <a:r>
              <a:rPr lang="zh-TW" altLang="en-US" sz="1200" dirty="0" smtClean="0">
                <a:latin typeface="微軟正黑體" panose="020B0604030504040204" pitchFamily="34" charset="-120"/>
                <a:ea typeface="微軟正黑體" panose="020B0604030504040204" pitchFamily="34" charset="-120"/>
              </a:rPr>
              <a:t>受託加工</a:t>
            </a:r>
            <a:endParaRPr lang="zh-TW" altLang="en-US" sz="1200" dirty="0">
              <a:latin typeface="微軟正黑體" panose="020B0604030504040204" pitchFamily="34" charset="-120"/>
              <a:ea typeface="微軟正黑體" panose="020B0604030504040204" pitchFamily="34" charset="-120"/>
            </a:endParaRPr>
          </a:p>
        </p:txBody>
      </p:sp>
      <p:sp>
        <p:nvSpPr>
          <p:cNvPr id="61" name="文字方塊 60"/>
          <p:cNvSpPr txBox="1"/>
          <p:nvPr/>
        </p:nvSpPr>
        <p:spPr>
          <a:xfrm>
            <a:off x="1077387" y="3022070"/>
            <a:ext cx="624897" cy="461665"/>
          </a:xfrm>
          <a:prstGeom prst="rect">
            <a:avLst/>
          </a:prstGeom>
          <a:solidFill>
            <a:schemeClr val="accent2">
              <a:lumMod val="60000"/>
              <a:lumOff val="40000"/>
            </a:schemeClr>
          </a:solidFill>
          <a:ln w="19050">
            <a:noFill/>
            <a:prstDash val="sysDash"/>
          </a:ln>
        </p:spPr>
        <p:txBody>
          <a:bodyPr wrap="square" rtlCol="0">
            <a:spAutoFit/>
          </a:bodyPr>
          <a:lstStyle/>
          <a:p>
            <a:pPr algn="ctr"/>
            <a:r>
              <a:rPr lang="zh-TW" altLang="en-US" sz="1200" dirty="0" smtClean="0">
                <a:latin typeface="微軟正黑體" panose="020B0604030504040204" pitchFamily="34" charset="-120"/>
                <a:ea typeface="微軟正黑體" panose="020B0604030504040204" pitchFamily="34" charset="-120"/>
              </a:rPr>
              <a:t>託工送料</a:t>
            </a:r>
            <a:endParaRPr lang="zh-TW" altLang="en-US" sz="1200" dirty="0">
              <a:latin typeface="微軟正黑體" panose="020B0604030504040204" pitchFamily="34" charset="-120"/>
              <a:ea typeface="微軟正黑體" panose="020B0604030504040204" pitchFamily="34" charset="-120"/>
            </a:endParaRPr>
          </a:p>
        </p:txBody>
      </p:sp>
      <p:cxnSp>
        <p:nvCxnSpPr>
          <p:cNvPr id="62" name="直線單箭頭接點 61"/>
          <p:cNvCxnSpPr>
            <a:stCxn id="61" idx="2"/>
            <a:endCxn id="46" idx="0"/>
          </p:cNvCxnSpPr>
          <p:nvPr/>
        </p:nvCxnSpPr>
        <p:spPr>
          <a:xfrm>
            <a:off x="1389836" y="3483735"/>
            <a:ext cx="9120" cy="619593"/>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3" name="圖片 2"/>
          <p:cNvPicPr>
            <a:picLocks noChangeAspect="1"/>
          </p:cNvPicPr>
          <p:nvPr/>
        </p:nvPicPr>
        <p:blipFill rotWithShape="1">
          <a:blip r:embed="rId5"/>
          <a:srcRect t="3905" b="12859"/>
          <a:stretch/>
        </p:blipFill>
        <p:spPr>
          <a:xfrm>
            <a:off x="9935813" y="2226514"/>
            <a:ext cx="1293437" cy="1359662"/>
          </a:xfrm>
          <a:prstGeom prst="rect">
            <a:avLst/>
          </a:prstGeom>
        </p:spPr>
      </p:pic>
      <p:pic>
        <p:nvPicPr>
          <p:cNvPr id="7" name="圖片 6"/>
          <p:cNvPicPr>
            <a:picLocks noChangeAspect="1"/>
          </p:cNvPicPr>
          <p:nvPr/>
        </p:nvPicPr>
        <p:blipFill rotWithShape="1">
          <a:blip r:embed="rId6"/>
          <a:srcRect b="12103"/>
          <a:stretch/>
        </p:blipFill>
        <p:spPr>
          <a:xfrm>
            <a:off x="9910050" y="3652025"/>
            <a:ext cx="1322505" cy="1045846"/>
          </a:xfrm>
          <a:prstGeom prst="rect">
            <a:avLst/>
          </a:prstGeom>
        </p:spPr>
      </p:pic>
      <p:sp>
        <p:nvSpPr>
          <p:cNvPr id="63" name="標題 1"/>
          <p:cNvSpPr txBox="1">
            <a:spLocks/>
          </p:cNvSpPr>
          <p:nvPr/>
        </p:nvSpPr>
        <p:spPr>
          <a:xfrm>
            <a:off x="2923858" y="44624"/>
            <a:ext cx="7612252" cy="778098"/>
          </a:xfrm>
          <a:prstGeom prst="rect">
            <a:avLst/>
          </a:prstGeom>
        </p:spPr>
        <p:txBody>
          <a:bodyPr/>
          <a:lstStyle>
            <a:lvl1pPr algn="ctr" defTabSz="844083" rtl="0" eaLnBrk="1" latinLnBrk="0" hangingPunct="1">
              <a:spcBef>
                <a:spcPct val="0"/>
              </a:spcBef>
              <a:buNone/>
              <a:defRPr sz="3323" b="1" kern="1200">
                <a:solidFill>
                  <a:schemeClr val="tx1"/>
                </a:solidFill>
                <a:latin typeface="+mn-ea"/>
                <a:ea typeface="+mn-ea"/>
                <a:cs typeface="+mj-cs"/>
              </a:defRPr>
            </a:lvl1pPr>
          </a:lstStyle>
          <a:p>
            <a:pPr algn="l"/>
            <a:r>
              <a:rPr lang="en-US" altLang="zh-TW" sz="2800" dirty="0"/>
              <a:t>FY111</a:t>
            </a:r>
            <a:r>
              <a:rPr lang="zh-TW" altLang="en-US" sz="2800" dirty="0"/>
              <a:t>成果</a:t>
            </a:r>
            <a:r>
              <a:rPr lang="en-US" altLang="zh-TW" sz="2800" dirty="0" smtClean="0"/>
              <a:t>-</a:t>
            </a:r>
            <a:r>
              <a:rPr lang="zh-TW" altLang="en-US" sz="2800" dirty="0"/>
              <a:t>跨域製造網絡數位平台技術</a:t>
            </a:r>
          </a:p>
        </p:txBody>
      </p:sp>
    </p:spTree>
    <p:extLst>
      <p:ext uri="{BB962C8B-B14F-4D97-AF65-F5344CB8AC3E}">
        <p14:creationId xmlns:p14="http://schemas.microsoft.com/office/powerpoint/2010/main" val="448312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28562E0-AE09-4D11-92BC-5850C0B2AD0D}" type="slidenum">
              <a:rPr lang="zh-TW" altLang="en-US" smtClean="0"/>
              <a:pPr/>
              <a:t>15</a:t>
            </a:fld>
            <a:endParaRPr lang="zh-TW" altLang="en-US" dirty="0"/>
          </a:p>
        </p:txBody>
      </p:sp>
      <p:sp>
        <p:nvSpPr>
          <p:cNvPr id="17" name="Rounded Rectangle 33"/>
          <p:cNvSpPr/>
          <p:nvPr/>
        </p:nvSpPr>
        <p:spPr>
          <a:xfrm>
            <a:off x="839416" y="716422"/>
            <a:ext cx="10585176" cy="1433668"/>
          </a:xfrm>
          <a:prstGeom prst="roundRect">
            <a:avLst>
              <a:gd name="adj" fmla="val 13077"/>
            </a:avLst>
          </a:prstGeom>
          <a:solidFill>
            <a:srgbClr val="266983">
              <a:lumMod val="20000"/>
              <a:lumOff val="80000"/>
            </a:srgbClr>
          </a:solidFill>
          <a:ln w="6350" cap="flat" cmpd="sng" algn="ctr">
            <a:noFill/>
            <a:prstDash val="solid"/>
            <a:miter lim="800000"/>
          </a:ln>
          <a:effectLst/>
        </p:spPr>
        <p:txBody>
          <a:bodyPr rtlCol="0" anchor="ctr"/>
          <a:lstStyle/>
          <a:p>
            <a:pPr algn="ctr" defTabSz="844083">
              <a:defRPr/>
            </a:pPr>
            <a:endParaRPr lang="en-US" sz="1662" kern="0">
              <a:solidFill>
                <a:prstClr val="black"/>
              </a:solidFill>
              <a:latin typeface="Calibri" panose="020F0502020204030204"/>
            </a:endParaRPr>
          </a:p>
        </p:txBody>
      </p:sp>
      <p:grpSp>
        <p:nvGrpSpPr>
          <p:cNvPr id="18" name="Group 41"/>
          <p:cNvGrpSpPr>
            <a:grpSpLocks noChangeAspect="1"/>
          </p:cNvGrpSpPr>
          <p:nvPr/>
        </p:nvGrpSpPr>
        <p:grpSpPr>
          <a:xfrm>
            <a:off x="767408" y="674616"/>
            <a:ext cx="1466725" cy="1203570"/>
            <a:chOff x="1713406" y="1280068"/>
            <a:chExt cx="2687144" cy="2706830"/>
          </a:xfrm>
        </p:grpSpPr>
        <p:sp>
          <p:nvSpPr>
            <p:cNvPr id="19" name="Freeform 6"/>
            <p:cNvSpPr>
              <a:spLocks/>
            </p:cNvSpPr>
            <p:nvPr/>
          </p:nvSpPr>
          <p:spPr bwMode="auto">
            <a:xfrm>
              <a:off x="3983324" y="1286682"/>
              <a:ext cx="417226" cy="109792"/>
            </a:xfrm>
            <a:custGeom>
              <a:avLst/>
              <a:gdLst/>
              <a:ahLst/>
              <a:cxnLst>
                <a:cxn ang="0">
                  <a:pos x="2270" y="597"/>
                </a:cxn>
                <a:cxn ang="0">
                  <a:pos x="0" y="597"/>
                </a:cxn>
                <a:cxn ang="0">
                  <a:pos x="1248" y="24"/>
                </a:cxn>
                <a:cxn ang="0">
                  <a:pos x="2270" y="597"/>
                </a:cxn>
              </a:cxnLst>
              <a:rect l="0" t="0" r="r" b="b"/>
              <a:pathLst>
                <a:path w="2270" h="597">
                  <a:moveTo>
                    <a:pt x="2270" y="597"/>
                  </a:moveTo>
                  <a:cubicBezTo>
                    <a:pt x="0" y="597"/>
                    <a:pt x="0" y="597"/>
                    <a:pt x="0" y="597"/>
                  </a:cubicBezTo>
                  <a:cubicBezTo>
                    <a:pt x="0" y="597"/>
                    <a:pt x="416" y="0"/>
                    <a:pt x="1248" y="24"/>
                  </a:cubicBezTo>
                  <a:cubicBezTo>
                    <a:pt x="1248" y="24"/>
                    <a:pt x="1997" y="36"/>
                    <a:pt x="2270" y="597"/>
                  </a:cubicBezTo>
                  <a:close/>
                </a:path>
              </a:pathLst>
            </a:custGeom>
            <a:solidFill>
              <a:srgbClr val="266983">
                <a:lumMod val="75000"/>
              </a:srgbClr>
            </a:solidFill>
            <a:ln w="9525">
              <a:noFill/>
              <a:round/>
              <a:headEnd/>
              <a:tailEnd/>
            </a:ln>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black"/>
                </a:solidFill>
                <a:latin typeface="Calibri" panose="020F0502020204030204"/>
              </a:endParaRPr>
            </a:p>
          </p:txBody>
        </p:sp>
        <p:sp>
          <p:nvSpPr>
            <p:cNvPr id="20" name="Freeform 7"/>
            <p:cNvSpPr>
              <a:spLocks/>
            </p:cNvSpPr>
            <p:nvPr/>
          </p:nvSpPr>
          <p:spPr bwMode="auto">
            <a:xfrm>
              <a:off x="1713406" y="3560958"/>
              <a:ext cx="109247" cy="425940"/>
            </a:xfrm>
            <a:custGeom>
              <a:avLst/>
              <a:gdLst/>
              <a:ahLst/>
              <a:cxnLst>
                <a:cxn ang="0">
                  <a:pos x="594" y="0"/>
                </a:cxn>
                <a:cxn ang="0">
                  <a:pos x="594" y="2317"/>
                </a:cxn>
                <a:cxn ang="0">
                  <a:pos x="23" y="1003"/>
                </a:cxn>
                <a:cxn ang="0">
                  <a:pos x="594" y="0"/>
                </a:cxn>
              </a:cxnLst>
              <a:rect l="0" t="0" r="r" b="b"/>
              <a:pathLst>
                <a:path w="594" h="2317">
                  <a:moveTo>
                    <a:pt x="594" y="0"/>
                  </a:moveTo>
                  <a:cubicBezTo>
                    <a:pt x="594" y="2317"/>
                    <a:pt x="594" y="2317"/>
                    <a:pt x="594" y="2317"/>
                  </a:cubicBezTo>
                  <a:cubicBezTo>
                    <a:pt x="594" y="2317"/>
                    <a:pt x="0" y="2018"/>
                    <a:pt x="23" y="1003"/>
                  </a:cubicBezTo>
                  <a:cubicBezTo>
                    <a:pt x="23" y="1003"/>
                    <a:pt x="83" y="430"/>
                    <a:pt x="594" y="0"/>
                  </a:cubicBezTo>
                  <a:close/>
                </a:path>
              </a:pathLst>
            </a:custGeom>
            <a:solidFill>
              <a:srgbClr val="266983">
                <a:lumMod val="75000"/>
              </a:srgbClr>
            </a:solidFill>
            <a:ln w="9525">
              <a:noFill/>
              <a:round/>
              <a:headEnd/>
              <a:tailEnd/>
            </a:ln>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black"/>
                </a:solidFill>
                <a:latin typeface="Calibri" panose="020F0502020204030204"/>
              </a:endParaRPr>
            </a:p>
          </p:txBody>
        </p:sp>
        <p:sp>
          <p:nvSpPr>
            <p:cNvPr id="21" name="Freeform 8"/>
            <p:cNvSpPr>
              <a:spLocks/>
            </p:cNvSpPr>
            <p:nvPr/>
          </p:nvSpPr>
          <p:spPr bwMode="auto">
            <a:xfrm>
              <a:off x="1719864" y="1280068"/>
              <a:ext cx="2492849" cy="2491525"/>
            </a:xfrm>
            <a:custGeom>
              <a:avLst/>
              <a:gdLst/>
              <a:ahLst/>
              <a:cxnLst>
                <a:cxn ang="0">
                  <a:pos x="8213" y="514"/>
                </a:cxn>
                <a:cxn ang="0">
                  <a:pos x="404" y="8360"/>
                </a:cxn>
                <a:cxn ang="0">
                  <a:pos x="0" y="9065"/>
                </a:cxn>
                <a:cxn ang="0">
                  <a:pos x="0" y="13555"/>
                </a:cxn>
                <a:cxn ang="0">
                  <a:pos x="618" y="12337"/>
                </a:cxn>
                <a:cxn ang="0">
                  <a:pos x="7120" y="5816"/>
                </a:cxn>
                <a:cxn ang="0">
                  <a:pos x="12362" y="561"/>
                </a:cxn>
                <a:cxn ang="0">
                  <a:pos x="13301" y="72"/>
                </a:cxn>
                <a:cxn ang="0">
                  <a:pos x="13562" y="60"/>
                </a:cxn>
                <a:cxn ang="0">
                  <a:pos x="9022" y="60"/>
                </a:cxn>
                <a:cxn ang="0">
                  <a:pos x="8439" y="287"/>
                </a:cxn>
                <a:cxn ang="0">
                  <a:pos x="8213" y="514"/>
                </a:cxn>
              </a:cxnLst>
              <a:rect l="0" t="0" r="r" b="b"/>
              <a:pathLst>
                <a:path w="13562" h="13555">
                  <a:moveTo>
                    <a:pt x="8213" y="514"/>
                  </a:moveTo>
                  <a:cubicBezTo>
                    <a:pt x="404" y="8360"/>
                    <a:pt x="404" y="8360"/>
                    <a:pt x="404" y="8360"/>
                  </a:cubicBezTo>
                  <a:cubicBezTo>
                    <a:pt x="404" y="8360"/>
                    <a:pt x="0" y="8742"/>
                    <a:pt x="0" y="9065"/>
                  </a:cubicBezTo>
                  <a:cubicBezTo>
                    <a:pt x="0" y="13555"/>
                    <a:pt x="0" y="13555"/>
                    <a:pt x="0" y="13555"/>
                  </a:cubicBezTo>
                  <a:cubicBezTo>
                    <a:pt x="0" y="13555"/>
                    <a:pt x="12" y="12934"/>
                    <a:pt x="618" y="12337"/>
                  </a:cubicBezTo>
                  <a:cubicBezTo>
                    <a:pt x="7120" y="5816"/>
                    <a:pt x="7120" y="5816"/>
                    <a:pt x="7120" y="5816"/>
                  </a:cubicBezTo>
                  <a:cubicBezTo>
                    <a:pt x="12362" y="561"/>
                    <a:pt x="12362" y="561"/>
                    <a:pt x="12362" y="561"/>
                  </a:cubicBezTo>
                  <a:cubicBezTo>
                    <a:pt x="12362" y="561"/>
                    <a:pt x="12778" y="107"/>
                    <a:pt x="13301" y="72"/>
                  </a:cubicBezTo>
                  <a:cubicBezTo>
                    <a:pt x="13301" y="72"/>
                    <a:pt x="13372" y="36"/>
                    <a:pt x="13562" y="60"/>
                  </a:cubicBezTo>
                  <a:cubicBezTo>
                    <a:pt x="9022" y="60"/>
                    <a:pt x="9022" y="60"/>
                    <a:pt x="9022" y="60"/>
                  </a:cubicBezTo>
                  <a:cubicBezTo>
                    <a:pt x="9022" y="60"/>
                    <a:pt x="8701" y="0"/>
                    <a:pt x="8439" y="287"/>
                  </a:cubicBezTo>
                  <a:lnTo>
                    <a:pt x="8213" y="514"/>
                  </a:lnTo>
                  <a:close/>
                </a:path>
              </a:pathLst>
            </a:custGeom>
            <a:gradFill rotWithShape="1">
              <a:gsLst>
                <a:gs pos="0">
                  <a:srgbClr val="266983">
                    <a:satMod val="103000"/>
                    <a:lumMod val="102000"/>
                    <a:tint val="94000"/>
                  </a:srgbClr>
                </a:gs>
                <a:gs pos="50000">
                  <a:srgbClr val="266983">
                    <a:satMod val="110000"/>
                    <a:lumMod val="100000"/>
                    <a:shade val="100000"/>
                  </a:srgbClr>
                </a:gs>
                <a:gs pos="100000">
                  <a:srgbClr val="266983">
                    <a:lumMod val="99000"/>
                    <a:satMod val="120000"/>
                    <a:shade val="78000"/>
                  </a:srgbClr>
                </a:gs>
              </a:gsLst>
              <a:lin ang="5400000" scaled="0"/>
            </a:gradFill>
            <a:ln w="6350" cap="flat" cmpd="sng" algn="ctr">
              <a:solidFill>
                <a:srgbClr val="266983"/>
              </a:solidFill>
              <a:prstDash val="solid"/>
              <a:miter lim="800000"/>
              <a:headEnd/>
              <a:tailEnd/>
            </a:ln>
            <a:effectLst/>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white"/>
                </a:solidFill>
                <a:latin typeface="Calibri" panose="020F0502020204030204"/>
              </a:endParaRPr>
            </a:p>
          </p:txBody>
        </p:sp>
      </p:grpSp>
      <p:grpSp>
        <p:nvGrpSpPr>
          <p:cNvPr id="29" name="群組 28"/>
          <p:cNvGrpSpPr/>
          <p:nvPr/>
        </p:nvGrpSpPr>
        <p:grpSpPr>
          <a:xfrm>
            <a:off x="623392" y="779540"/>
            <a:ext cx="1017691" cy="719132"/>
            <a:chOff x="-634928" y="880735"/>
            <a:chExt cx="1102499" cy="779060"/>
          </a:xfrm>
        </p:grpSpPr>
        <p:sp>
          <p:nvSpPr>
            <p:cNvPr id="30" name="Shape 46842"/>
            <p:cNvSpPr/>
            <p:nvPr/>
          </p:nvSpPr>
          <p:spPr>
            <a:xfrm>
              <a:off x="-634928" y="880735"/>
              <a:ext cx="1102499" cy="779060"/>
            </a:xfrm>
            <a:custGeom>
              <a:avLst/>
              <a:gdLst/>
              <a:ahLst/>
              <a:cxnLst>
                <a:cxn ang="0">
                  <a:pos x="wd2" y="hd2"/>
                </a:cxn>
                <a:cxn ang="5400000">
                  <a:pos x="wd2" y="hd2"/>
                </a:cxn>
                <a:cxn ang="10800000">
                  <a:pos x="wd2" y="hd2"/>
                </a:cxn>
                <a:cxn ang="16200000">
                  <a:pos x="wd2" y="hd2"/>
                </a:cxn>
              </a:cxnLst>
              <a:rect l="0" t="0" r="r" b="b"/>
              <a:pathLst>
                <a:path w="21600" h="21600" extrusionOk="0">
                  <a:moveTo>
                    <a:pt x="0" y="7641"/>
                  </a:moveTo>
                  <a:lnTo>
                    <a:pt x="3590" y="21600"/>
                  </a:lnTo>
                  <a:lnTo>
                    <a:pt x="18425" y="13959"/>
                  </a:lnTo>
                  <a:lnTo>
                    <a:pt x="21600" y="4419"/>
                  </a:lnTo>
                  <a:lnTo>
                    <a:pt x="14834" y="0"/>
                  </a:lnTo>
                  <a:lnTo>
                    <a:pt x="0" y="7641"/>
                  </a:lnTo>
                  <a:close/>
                </a:path>
              </a:pathLst>
            </a:custGeom>
            <a:solidFill>
              <a:srgbClr val="0070C0"/>
            </a:solidFill>
            <a:ln w="28575" cap="flat">
              <a:solidFill>
                <a:srgbClr val="FFFFFF"/>
              </a:solidFill>
              <a:miter lim="400000"/>
            </a:ln>
            <a:effectLst/>
          </p:spPr>
          <p:txBody>
            <a:bodyPr wrap="square" lIns="0" tIns="0" rIns="0" bIns="0" numCol="1" anchor="t">
              <a:noAutofit/>
            </a:bodyPr>
            <a:lstStyle/>
            <a:p>
              <a:pPr defTabSz="844083">
                <a:defRPr/>
              </a:pPr>
              <a:endParaRPr sz="1662" dirty="0">
                <a:solidFill>
                  <a:prstClr val="black"/>
                </a:solidFill>
                <a:latin typeface="微软雅黑" panose="020B0503020204020204" pitchFamily="34" charset="-122"/>
                <a:ea typeface="微软雅黑" panose="020B0503020204020204" pitchFamily="34" charset="-122"/>
              </a:endParaRPr>
            </a:p>
          </p:txBody>
        </p:sp>
        <p:sp>
          <p:nvSpPr>
            <p:cNvPr id="31" name="文字方塊 30"/>
            <p:cNvSpPr txBox="1"/>
            <p:nvPr/>
          </p:nvSpPr>
          <p:spPr>
            <a:xfrm>
              <a:off x="-556919" y="1039431"/>
              <a:ext cx="976534" cy="407751"/>
            </a:xfrm>
            <a:prstGeom prst="rect">
              <a:avLst/>
            </a:prstGeom>
            <a:noFill/>
          </p:spPr>
          <p:txBody>
            <a:bodyPr wrap="square" rtlCol="0">
              <a:spAutoFit/>
            </a:bodyPr>
            <a:lstStyle/>
            <a:p>
              <a:pPr algn="ctr" defTabSz="844083">
                <a:defRPr/>
              </a:pPr>
              <a:r>
                <a:rPr lang="en-US" altLang="zh-TW" sz="1846" b="1" dirty="0">
                  <a:solidFill>
                    <a:srgbClr val="FFFFFF"/>
                  </a:solidFill>
                  <a:latin typeface="Arial"/>
                  <a:ea typeface="微軟正黑體" panose="020B0604030504040204" pitchFamily="34" charset="-120"/>
                </a:rPr>
                <a:t>AS-IS</a:t>
              </a:r>
              <a:endParaRPr lang="zh-TW" altLang="en-US" sz="1846" b="1" dirty="0">
                <a:solidFill>
                  <a:srgbClr val="FFFFFF"/>
                </a:solidFill>
                <a:latin typeface="Arial"/>
                <a:ea typeface="微軟正黑體" panose="020B0604030504040204" pitchFamily="34" charset="-120"/>
              </a:endParaRPr>
            </a:p>
          </p:txBody>
        </p:sp>
      </p:grpSp>
      <p:sp>
        <p:nvSpPr>
          <p:cNvPr id="72" name="Rounded Rectangle 33"/>
          <p:cNvSpPr/>
          <p:nvPr/>
        </p:nvSpPr>
        <p:spPr>
          <a:xfrm>
            <a:off x="764024" y="5022089"/>
            <a:ext cx="10660568" cy="1588213"/>
          </a:xfrm>
          <a:prstGeom prst="roundRect">
            <a:avLst>
              <a:gd name="adj" fmla="val 13077"/>
            </a:avLst>
          </a:prstGeom>
          <a:solidFill>
            <a:srgbClr val="266983">
              <a:lumMod val="20000"/>
              <a:lumOff val="80000"/>
            </a:srgbClr>
          </a:solidFill>
          <a:ln w="6350" cap="flat" cmpd="sng" algn="ctr">
            <a:noFill/>
            <a:prstDash val="solid"/>
            <a:miter lim="800000"/>
          </a:ln>
          <a:effectLst/>
        </p:spPr>
        <p:txBody>
          <a:bodyPr rtlCol="0" anchor="ctr"/>
          <a:lstStyle/>
          <a:p>
            <a:pPr algn="ctr" defTabSz="844083">
              <a:defRPr/>
            </a:pPr>
            <a:endParaRPr lang="en-US" sz="1662" kern="0" dirty="0">
              <a:solidFill>
                <a:prstClr val="black"/>
              </a:solidFill>
              <a:latin typeface="Calibri" panose="020F0502020204030204"/>
            </a:endParaRPr>
          </a:p>
        </p:txBody>
      </p:sp>
      <p:grpSp>
        <p:nvGrpSpPr>
          <p:cNvPr id="73" name="Group 41"/>
          <p:cNvGrpSpPr>
            <a:grpSpLocks noChangeAspect="1"/>
          </p:cNvGrpSpPr>
          <p:nvPr/>
        </p:nvGrpSpPr>
        <p:grpSpPr>
          <a:xfrm>
            <a:off x="698695" y="4997071"/>
            <a:ext cx="1451821" cy="1276597"/>
            <a:chOff x="1713406" y="1280068"/>
            <a:chExt cx="2687144" cy="2706830"/>
          </a:xfrm>
        </p:grpSpPr>
        <p:sp>
          <p:nvSpPr>
            <p:cNvPr id="74" name="Freeform 6"/>
            <p:cNvSpPr>
              <a:spLocks/>
            </p:cNvSpPr>
            <p:nvPr/>
          </p:nvSpPr>
          <p:spPr bwMode="auto">
            <a:xfrm>
              <a:off x="3983324" y="1286682"/>
              <a:ext cx="417226" cy="109792"/>
            </a:xfrm>
            <a:custGeom>
              <a:avLst/>
              <a:gdLst/>
              <a:ahLst/>
              <a:cxnLst>
                <a:cxn ang="0">
                  <a:pos x="2270" y="597"/>
                </a:cxn>
                <a:cxn ang="0">
                  <a:pos x="0" y="597"/>
                </a:cxn>
                <a:cxn ang="0">
                  <a:pos x="1248" y="24"/>
                </a:cxn>
                <a:cxn ang="0">
                  <a:pos x="2270" y="597"/>
                </a:cxn>
              </a:cxnLst>
              <a:rect l="0" t="0" r="r" b="b"/>
              <a:pathLst>
                <a:path w="2270" h="597">
                  <a:moveTo>
                    <a:pt x="2270" y="597"/>
                  </a:moveTo>
                  <a:cubicBezTo>
                    <a:pt x="0" y="597"/>
                    <a:pt x="0" y="597"/>
                    <a:pt x="0" y="597"/>
                  </a:cubicBezTo>
                  <a:cubicBezTo>
                    <a:pt x="0" y="597"/>
                    <a:pt x="416" y="0"/>
                    <a:pt x="1248" y="24"/>
                  </a:cubicBezTo>
                  <a:cubicBezTo>
                    <a:pt x="1248" y="24"/>
                    <a:pt x="1997" y="36"/>
                    <a:pt x="2270" y="597"/>
                  </a:cubicBezTo>
                  <a:close/>
                </a:path>
              </a:pathLst>
            </a:custGeom>
            <a:solidFill>
              <a:srgbClr val="266983">
                <a:lumMod val="75000"/>
              </a:srgbClr>
            </a:solidFill>
            <a:ln w="9525">
              <a:noFill/>
              <a:round/>
              <a:headEnd/>
              <a:tailEnd/>
            </a:ln>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black"/>
                </a:solidFill>
                <a:latin typeface="Calibri" panose="020F0502020204030204"/>
              </a:endParaRPr>
            </a:p>
          </p:txBody>
        </p:sp>
        <p:sp>
          <p:nvSpPr>
            <p:cNvPr id="75" name="Freeform 7"/>
            <p:cNvSpPr>
              <a:spLocks/>
            </p:cNvSpPr>
            <p:nvPr/>
          </p:nvSpPr>
          <p:spPr bwMode="auto">
            <a:xfrm>
              <a:off x="1713406" y="3560958"/>
              <a:ext cx="109247" cy="425940"/>
            </a:xfrm>
            <a:custGeom>
              <a:avLst/>
              <a:gdLst/>
              <a:ahLst/>
              <a:cxnLst>
                <a:cxn ang="0">
                  <a:pos x="594" y="0"/>
                </a:cxn>
                <a:cxn ang="0">
                  <a:pos x="594" y="2317"/>
                </a:cxn>
                <a:cxn ang="0">
                  <a:pos x="23" y="1003"/>
                </a:cxn>
                <a:cxn ang="0">
                  <a:pos x="594" y="0"/>
                </a:cxn>
              </a:cxnLst>
              <a:rect l="0" t="0" r="r" b="b"/>
              <a:pathLst>
                <a:path w="594" h="2317">
                  <a:moveTo>
                    <a:pt x="594" y="0"/>
                  </a:moveTo>
                  <a:cubicBezTo>
                    <a:pt x="594" y="2317"/>
                    <a:pt x="594" y="2317"/>
                    <a:pt x="594" y="2317"/>
                  </a:cubicBezTo>
                  <a:cubicBezTo>
                    <a:pt x="594" y="2317"/>
                    <a:pt x="0" y="2018"/>
                    <a:pt x="23" y="1003"/>
                  </a:cubicBezTo>
                  <a:cubicBezTo>
                    <a:pt x="23" y="1003"/>
                    <a:pt x="83" y="430"/>
                    <a:pt x="594" y="0"/>
                  </a:cubicBezTo>
                  <a:close/>
                </a:path>
              </a:pathLst>
            </a:custGeom>
            <a:solidFill>
              <a:srgbClr val="266983">
                <a:lumMod val="75000"/>
              </a:srgbClr>
            </a:solidFill>
            <a:ln w="9525">
              <a:noFill/>
              <a:round/>
              <a:headEnd/>
              <a:tailEnd/>
            </a:ln>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black"/>
                </a:solidFill>
                <a:latin typeface="Calibri" panose="020F0502020204030204"/>
              </a:endParaRPr>
            </a:p>
          </p:txBody>
        </p:sp>
        <p:sp>
          <p:nvSpPr>
            <p:cNvPr id="76" name="Freeform 8"/>
            <p:cNvSpPr>
              <a:spLocks/>
            </p:cNvSpPr>
            <p:nvPr/>
          </p:nvSpPr>
          <p:spPr bwMode="auto">
            <a:xfrm>
              <a:off x="1719864" y="1280068"/>
              <a:ext cx="2492849" cy="2491525"/>
            </a:xfrm>
            <a:custGeom>
              <a:avLst/>
              <a:gdLst/>
              <a:ahLst/>
              <a:cxnLst>
                <a:cxn ang="0">
                  <a:pos x="8213" y="514"/>
                </a:cxn>
                <a:cxn ang="0">
                  <a:pos x="404" y="8360"/>
                </a:cxn>
                <a:cxn ang="0">
                  <a:pos x="0" y="9065"/>
                </a:cxn>
                <a:cxn ang="0">
                  <a:pos x="0" y="13555"/>
                </a:cxn>
                <a:cxn ang="0">
                  <a:pos x="618" y="12337"/>
                </a:cxn>
                <a:cxn ang="0">
                  <a:pos x="7120" y="5816"/>
                </a:cxn>
                <a:cxn ang="0">
                  <a:pos x="12362" y="561"/>
                </a:cxn>
                <a:cxn ang="0">
                  <a:pos x="13301" y="72"/>
                </a:cxn>
                <a:cxn ang="0">
                  <a:pos x="13562" y="60"/>
                </a:cxn>
                <a:cxn ang="0">
                  <a:pos x="9022" y="60"/>
                </a:cxn>
                <a:cxn ang="0">
                  <a:pos x="8439" y="287"/>
                </a:cxn>
                <a:cxn ang="0">
                  <a:pos x="8213" y="514"/>
                </a:cxn>
              </a:cxnLst>
              <a:rect l="0" t="0" r="r" b="b"/>
              <a:pathLst>
                <a:path w="13562" h="13555">
                  <a:moveTo>
                    <a:pt x="8213" y="514"/>
                  </a:moveTo>
                  <a:cubicBezTo>
                    <a:pt x="404" y="8360"/>
                    <a:pt x="404" y="8360"/>
                    <a:pt x="404" y="8360"/>
                  </a:cubicBezTo>
                  <a:cubicBezTo>
                    <a:pt x="404" y="8360"/>
                    <a:pt x="0" y="8742"/>
                    <a:pt x="0" y="9065"/>
                  </a:cubicBezTo>
                  <a:cubicBezTo>
                    <a:pt x="0" y="13555"/>
                    <a:pt x="0" y="13555"/>
                    <a:pt x="0" y="13555"/>
                  </a:cubicBezTo>
                  <a:cubicBezTo>
                    <a:pt x="0" y="13555"/>
                    <a:pt x="12" y="12934"/>
                    <a:pt x="618" y="12337"/>
                  </a:cubicBezTo>
                  <a:cubicBezTo>
                    <a:pt x="7120" y="5816"/>
                    <a:pt x="7120" y="5816"/>
                    <a:pt x="7120" y="5816"/>
                  </a:cubicBezTo>
                  <a:cubicBezTo>
                    <a:pt x="12362" y="561"/>
                    <a:pt x="12362" y="561"/>
                    <a:pt x="12362" y="561"/>
                  </a:cubicBezTo>
                  <a:cubicBezTo>
                    <a:pt x="12362" y="561"/>
                    <a:pt x="12778" y="107"/>
                    <a:pt x="13301" y="72"/>
                  </a:cubicBezTo>
                  <a:cubicBezTo>
                    <a:pt x="13301" y="72"/>
                    <a:pt x="13372" y="36"/>
                    <a:pt x="13562" y="60"/>
                  </a:cubicBezTo>
                  <a:cubicBezTo>
                    <a:pt x="9022" y="60"/>
                    <a:pt x="9022" y="60"/>
                    <a:pt x="9022" y="60"/>
                  </a:cubicBezTo>
                  <a:cubicBezTo>
                    <a:pt x="9022" y="60"/>
                    <a:pt x="8701" y="0"/>
                    <a:pt x="8439" y="287"/>
                  </a:cubicBezTo>
                  <a:lnTo>
                    <a:pt x="8213" y="514"/>
                  </a:lnTo>
                  <a:close/>
                </a:path>
              </a:pathLst>
            </a:custGeom>
            <a:gradFill rotWithShape="1">
              <a:gsLst>
                <a:gs pos="0">
                  <a:srgbClr val="266983">
                    <a:satMod val="103000"/>
                    <a:lumMod val="102000"/>
                    <a:tint val="94000"/>
                  </a:srgbClr>
                </a:gs>
                <a:gs pos="50000">
                  <a:srgbClr val="266983">
                    <a:satMod val="110000"/>
                    <a:lumMod val="100000"/>
                    <a:shade val="100000"/>
                  </a:srgbClr>
                </a:gs>
                <a:gs pos="100000">
                  <a:srgbClr val="266983">
                    <a:lumMod val="99000"/>
                    <a:satMod val="120000"/>
                    <a:shade val="78000"/>
                  </a:srgbClr>
                </a:gs>
              </a:gsLst>
              <a:lin ang="5400000" scaled="0"/>
            </a:gradFill>
            <a:ln w="6350" cap="flat" cmpd="sng" algn="ctr">
              <a:solidFill>
                <a:srgbClr val="266983"/>
              </a:solidFill>
              <a:prstDash val="solid"/>
              <a:miter lim="800000"/>
              <a:headEnd/>
              <a:tailEnd/>
            </a:ln>
            <a:effectLst/>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white"/>
                </a:solidFill>
                <a:latin typeface="Calibri" panose="020F0502020204030204"/>
              </a:endParaRPr>
            </a:p>
          </p:txBody>
        </p:sp>
      </p:grpSp>
      <p:sp>
        <p:nvSpPr>
          <p:cNvPr id="81" name="Shape 46863"/>
          <p:cNvSpPr/>
          <p:nvPr/>
        </p:nvSpPr>
        <p:spPr>
          <a:xfrm>
            <a:off x="624031" y="5048992"/>
            <a:ext cx="1007350" cy="719132"/>
          </a:xfrm>
          <a:custGeom>
            <a:avLst/>
            <a:gdLst/>
            <a:ahLst/>
            <a:cxnLst>
              <a:cxn ang="0">
                <a:pos x="wd2" y="hd2"/>
              </a:cxn>
              <a:cxn ang="5400000">
                <a:pos x="wd2" y="hd2"/>
              </a:cxn>
              <a:cxn ang="10800000">
                <a:pos x="wd2" y="hd2"/>
              </a:cxn>
              <a:cxn ang="16200000">
                <a:pos x="wd2" y="hd2"/>
              </a:cxn>
            </a:cxnLst>
            <a:rect l="0" t="0" r="r" b="b"/>
            <a:pathLst>
              <a:path w="21600" h="21600" extrusionOk="0">
                <a:moveTo>
                  <a:pt x="0" y="7641"/>
                </a:moveTo>
                <a:lnTo>
                  <a:pt x="3590" y="21600"/>
                </a:lnTo>
                <a:lnTo>
                  <a:pt x="18425" y="13959"/>
                </a:lnTo>
                <a:lnTo>
                  <a:pt x="21600" y="4419"/>
                </a:lnTo>
                <a:lnTo>
                  <a:pt x="14834" y="0"/>
                </a:lnTo>
                <a:lnTo>
                  <a:pt x="0" y="7641"/>
                </a:lnTo>
                <a:close/>
              </a:path>
            </a:pathLst>
          </a:custGeom>
          <a:solidFill>
            <a:srgbClr val="FFC000"/>
          </a:solidFill>
          <a:ln w="28575" cap="flat">
            <a:solidFill>
              <a:srgbClr val="FFFFFF"/>
            </a:solidFill>
            <a:miter lim="400000"/>
          </a:ln>
          <a:effectLst/>
        </p:spPr>
        <p:txBody>
          <a:bodyPr wrap="square" lIns="0" tIns="0" rIns="0" bIns="0" numCol="1" anchor="t">
            <a:noAutofit/>
          </a:bodyPr>
          <a:lstStyle/>
          <a:p>
            <a:pPr defTabSz="844083">
              <a:defRPr/>
            </a:pPr>
            <a:endParaRPr sz="1662">
              <a:solidFill>
                <a:prstClr val="black"/>
              </a:solidFill>
              <a:latin typeface="微软雅黑" panose="020B0503020204020204" pitchFamily="34" charset="-122"/>
              <a:ea typeface="微软雅黑" panose="020B0503020204020204" pitchFamily="34" charset="-122"/>
            </a:endParaRPr>
          </a:p>
        </p:txBody>
      </p:sp>
      <p:sp>
        <p:nvSpPr>
          <p:cNvPr id="82" name="文字方塊 81"/>
          <p:cNvSpPr txBox="1"/>
          <p:nvPr/>
        </p:nvSpPr>
        <p:spPr>
          <a:xfrm>
            <a:off x="623392" y="5195483"/>
            <a:ext cx="1007991" cy="376385"/>
          </a:xfrm>
          <a:prstGeom prst="rect">
            <a:avLst/>
          </a:prstGeom>
          <a:noFill/>
        </p:spPr>
        <p:txBody>
          <a:bodyPr wrap="square" rtlCol="0">
            <a:spAutoFit/>
          </a:bodyPr>
          <a:lstStyle/>
          <a:p>
            <a:pPr algn="ctr" defTabSz="844083">
              <a:defRPr/>
            </a:pPr>
            <a:r>
              <a:rPr lang="en-US" altLang="zh-TW" sz="1846" b="1" dirty="0">
                <a:solidFill>
                  <a:srgbClr val="FFFFFF"/>
                </a:solidFill>
                <a:latin typeface="Arial"/>
                <a:ea typeface="微軟正黑體" panose="020B0604030504040204" pitchFamily="34" charset="-120"/>
              </a:rPr>
              <a:t>TO-BE</a:t>
            </a:r>
            <a:endParaRPr lang="zh-TW" altLang="en-US" sz="1846" b="1" dirty="0">
              <a:solidFill>
                <a:srgbClr val="FFFFFF"/>
              </a:solidFill>
              <a:latin typeface="Arial"/>
              <a:ea typeface="微軟正黑體" panose="020B0604030504040204" pitchFamily="34" charset="-120"/>
            </a:endParaRPr>
          </a:p>
        </p:txBody>
      </p:sp>
      <p:sp>
        <p:nvSpPr>
          <p:cNvPr id="49" name="Rounded Rectangle 33"/>
          <p:cNvSpPr/>
          <p:nvPr/>
        </p:nvSpPr>
        <p:spPr>
          <a:xfrm>
            <a:off x="829596" y="2132856"/>
            <a:ext cx="10594996" cy="2790109"/>
          </a:xfrm>
          <a:prstGeom prst="roundRect">
            <a:avLst>
              <a:gd name="adj" fmla="val 13077"/>
            </a:avLst>
          </a:prstGeom>
          <a:noFill/>
          <a:ln w="6350" cap="flat" cmpd="sng" algn="ctr">
            <a:solidFill>
              <a:schemeClr val="bg1">
                <a:lumMod val="50000"/>
              </a:schemeClr>
            </a:solidFill>
            <a:prstDash val="sysDash"/>
            <a:miter lim="800000"/>
          </a:ln>
          <a:effectLst/>
        </p:spPr>
        <p:txBody>
          <a:bodyPr rtlCol="0" anchor="ctr"/>
          <a:lstStyle/>
          <a:p>
            <a:pPr algn="ctr" defTabSz="844083">
              <a:defRPr/>
            </a:pPr>
            <a:endParaRPr lang="en-US" sz="1662" kern="0" dirty="0">
              <a:solidFill>
                <a:prstClr val="black"/>
              </a:solidFill>
              <a:latin typeface="Calibri" panose="020F0502020204030204"/>
            </a:endParaRPr>
          </a:p>
        </p:txBody>
      </p:sp>
      <p:sp>
        <p:nvSpPr>
          <p:cNvPr id="6" name="矩形 5"/>
          <p:cNvSpPr/>
          <p:nvPr/>
        </p:nvSpPr>
        <p:spPr>
          <a:xfrm>
            <a:off x="1859810" y="812553"/>
            <a:ext cx="6684462" cy="1300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2000" indent="-144000">
              <a:buFont typeface="Arial" panose="020B0604020202020204" pitchFamily="34" charset="0"/>
              <a:buChar char="•"/>
            </a:pPr>
            <a:r>
              <a:rPr lang="zh-TW" altLang="en-US" dirty="0">
                <a:solidFill>
                  <a:schemeClr val="tx1"/>
                </a:solidFill>
              </a:rPr>
              <a:t>壓溝機的上下料依賴人力操作天車完成</a:t>
            </a:r>
            <a:r>
              <a:rPr lang="en-US" altLang="zh-TW" dirty="0">
                <a:solidFill>
                  <a:schemeClr val="tx1"/>
                </a:solidFill>
              </a:rPr>
              <a:t>(</a:t>
            </a:r>
            <a:r>
              <a:rPr lang="zh-TW" altLang="en-US" dirty="0">
                <a:solidFill>
                  <a:schemeClr val="tx1"/>
                </a:solidFill>
              </a:rPr>
              <a:t>如右圖所示</a:t>
            </a:r>
            <a:r>
              <a:rPr lang="en-US" altLang="zh-TW" dirty="0">
                <a:solidFill>
                  <a:schemeClr val="tx1"/>
                </a:solidFill>
              </a:rPr>
              <a:t>)</a:t>
            </a:r>
            <a:r>
              <a:rPr lang="zh-TW" altLang="en-US" dirty="0">
                <a:solidFill>
                  <a:schemeClr val="tx1"/>
                </a:solidFill>
              </a:rPr>
              <a:t>，完成下料的時間約</a:t>
            </a:r>
            <a:r>
              <a:rPr lang="en-US" altLang="zh-TW" dirty="0">
                <a:solidFill>
                  <a:schemeClr val="tx1"/>
                </a:solidFill>
              </a:rPr>
              <a:t>90</a:t>
            </a:r>
            <a:r>
              <a:rPr lang="zh-TW" altLang="en-US" dirty="0">
                <a:solidFill>
                  <a:schemeClr val="tx1"/>
                </a:solidFill>
              </a:rPr>
              <a:t>秒左右，而且操作過程中有時會造成人員虛驚甚至受傷。</a:t>
            </a:r>
            <a:endParaRPr lang="en-US" altLang="zh-TW" dirty="0">
              <a:solidFill>
                <a:schemeClr val="tx1"/>
              </a:solidFill>
            </a:endParaRPr>
          </a:p>
          <a:p>
            <a:pPr marL="72000" indent="-144000">
              <a:buFont typeface="Arial" panose="020B0604020202020204" pitchFamily="34" charset="0"/>
              <a:buChar char="•"/>
            </a:pPr>
            <a:r>
              <a:rPr lang="zh-TW" altLang="en-US" dirty="0">
                <a:solidFill>
                  <a:schemeClr val="tx1"/>
                </a:solidFill>
              </a:rPr>
              <a:t>現場生產紀錄由人力達成，無法透過自動搬運系統將產線生產資訊即時回饋至製造網絡數據管理平台。</a:t>
            </a:r>
          </a:p>
        </p:txBody>
      </p:sp>
      <p:sp>
        <p:nvSpPr>
          <p:cNvPr id="53" name="矩形 52"/>
          <p:cNvSpPr/>
          <p:nvPr/>
        </p:nvSpPr>
        <p:spPr>
          <a:xfrm>
            <a:off x="1801265" y="5183724"/>
            <a:ext cx="5953371" cy="1300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2000" indent="-144000">
              <a:buFont typeface="Arial" panose="020B0604020202020204" pitchFamily="34" charset="0"/>
              <a:buChar char="•"/>
            </a:pPr>
            <a:r>
              <a:rPr lang="zh-TW" altLang="en-US" dirty="0">
                <a:solidFill>
                  <a:schemeClr val="tx1"/>
                </a:solidFill>
              </a:rPr>
              <a:t>未來搭配裁管設備修正完成</a:t>
            </a:r>
            <a:r>
              <a:rPr lang="en-US" altLang="zh-TW" dirty="0">
                <a:solidFill>
                  <a:schemeClr val="tx1"/>
                </a:solidFill>
              </a:rPr>
              <a:t>AMR</a:t>
            </a:r>
            <a:r>
              <a:rPr lang="zh-TW" altLang="en-US" dirty="0">
                <a:solidFill>
                  <a:schemeClr val="tx1"/>
                </a:solidFill>
              </a:rPr>
              <a:t>自動接駁以及料架車之自動滾料機構設計，可提升搬運以及鋼管上下料的效率。</a:t>
            </a:r>
            <a:endParaRPr lang="en-US" altLang="zh-TW" dirty="0">
              <a:solidFill>
                <a:schemeClr val="tx1"/>
              </a:solidFill>
            </a:endParaRPr>
          </a:p>
          <a:p>
            <a:pPr marL="72000" indent="-144000">
              <a:buFont typeface="Arial" panose="020B0604020202020204" pitchFamily="34" charset="0"/>
              <a:buChar char="•"/>
            </a:pPr>
            <a:r>
              <a:rPr lang="zh-TW" altLang="en-US" dirty="0">
                <a:solidFill>
                  <a:schemeClr val="tx1"/>
                </a:solidFill>
              </a:rPr>
              <a:t>透過現場工令的無紙化，達成製造端物料需求的即時預測，並透過一鍵設定解決物料供給異常，為原本逐步設定的時間縮短</a:t>
            </a:r>
            <a:r>
              <a:rPr lang="en-US" altLang="zh-TW" dirty="0">
                <a:solidFill>
                  <a:schemeClr val="tx1"/>
                </a:solidFill>
              </a:rPr>
              <a:t>1/2</a:t>
            </a:r>
            <a:r>
              <a:rPr lang="zh-TW" altLang="en-US" dirty="0">
                <a:solidFill>
                  <a:schemeClr val="tx1"/>
                </a:solidFill>
              </a:rPr>
              <a:t>，小於</a:t>
            </a:r>
            <a:r>
              <a:rPr lang="en-US" altLang="zh-TW" dirty="0">
                <a:solidFill>
                  <a:schemeClr val="tx1"/>
                </a:solidFill>
              </a:rPr>
              <a:t>30</a:t>
            </a:r>
            <a:r>
              <a:rPr lang="zh-TW" altLang="en-US" dirty="0">
                <a:solidFill>
                  <a:schemeClr val="tx1"/>
                </a:solidFill>
              </a:rPr>
              <a:t>分鐘。</a:t>
            </a:r>
          </a:p>
        </p:txBody>
      </p:sp>
      <p:sp>
        <p:nvSpPr>
          <p:cNvPr id="55" name="矩形 54"/>
          <p:cNvSpPr/>
          <p:nvPr/>
        </p:nvSpPr>
        <p:spPr>
          <a:xfrm>
            <a:off x="8073736" y="6240450"/>
            <a:ext cx="2846800" cy="5009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rPr>
              <a:t>產線派送任務狀態顯示、上位系統庫存水位追蹤之</a:t>
            </a:r>
            <a:r>
              <a:rPr lang="zh-TW" altLang="en-US" sz="1400" b="1" dirty="0">
                <a:solidFill>
                  <a:srgbClr val="0000FF"/>
                </a:solidFill>
              </a:rPr>
              <a:t>資訊交換平台</a:t>
            </a:r>
            <a:endParaRPr lang="zh-TW" altLang="en-US" sz="1400" dirty="0">
              <a:solidFill>
                <a:schemeClr val="tx1"/>
              </a:solidFill>
            </a:endParaRPr>
          </a:p>
        </p:txBody>
      </p:sp>
      <p:sp>
        <p:nvSpPr>
          <p:cNvPr id="5" name="＞形箭號 4"/>
          <p:cNvSpPr/>
          <p:nvPr/>
        </p:nvSpPr>
        <p:spPr>
          <a:xfrm>
            <a:off x="7896200" y="5571867"/>
            <a:ext cx="299070" cy="500918"/>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7" name="＞形箭號 26"/>
          <p:cNvSpPr/>
          <p:nvPr/>
        </p:nvSpPr>
        <p:spPr>
          <a:xfrm>
            <a:off x="8075318" y="5571867"/>
            <a:ext cx="299070" cy="500918"/>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6" name="矩形 25"/>
          <p:cNvSpPr/>
          <p:nvPr/>
        </p:nvSpPr>
        <p:spPr bwMode="auto">
          <a:xfrm>
            <a:off x="11004376" y="0"/>
            <a:ext cx="1187624" cy="358513"/>
          </a:xfrm>
          <a:prstGeom prst="rect">
            <a:avLst/>
          </a:prstGeom>
          <a:solidFill>
            <a:srgbClr val="00206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chemeClr val="bg1"/>
              </a:buClr>
              <a:buSzPct val="100000"/>
            </a:pPr>
            <a:r>
              <a:rPr lang="zh-TW" altLang="en-US"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分項</a:t>
            </a:r>
            <a:r>
              <a:rPr lang="en-US" altLang="zh-TW"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1-3</a:t>
            </a:r>
            <a:endParaRPr lang="zh-TW" altLang="en-US"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C3FE9072-2C51-4C53-A503-767F878A87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9268" y="687623"/>
            <a:ext cx="822637" cy="1462467"/>
          </a:xfrm>
          <a:prstGeom prst="rect">
            <a:avLst/>
          </a:prstGeom>
        </p:spPr>
      </p:pic>
      <p:pic>
        <p:nvPicPr>
          <p:cNvPr id="9" name="圖片 8">
            <a:extLst>
              <a:ext uri="{FF2B5EF4-FFF2-40B4-BE49-F238E27FC236}">
                <a16:creationId xmlns:a16="http://schemas.microsoft.com/office/drawing/2014/main" id="{4271C88E-6F6C-4833-84F4-70D5430055B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64309" y="620688"/>
            <a:ext cx="1212374" cy="744538"/>
          </a:xfrm>
          <a:prstGeom prst="rect">
            <a:avLst/>
          </a:prstGeom>
        </p:spPr>
      </p:pic>
      <p:pic>
        <p:nvPicPr>
          <p:cNvPr id="11" name="圖片 10">
            <a:extLst>
              <a:ext uri="{FF2B5EF4-FFF2-40B4-BE49-F238E27FC236}">
                <a16:creationId xmlns:a16="http://schemas.microsoft.com/office/drawing/2014/main" id="{CB4B9007-2417-42E3-B505-FBE8626490F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64309" y="1385388"/>
            <a:ext cx="1236152" cy="744539"/>
          </a:xfrm>
          <a:prstGeom prst="rect">
            <a:avLst/>
          </a:prstGeom>
        </p:spPr>
      </p:pic>
      <p:sp>
        <p:nvSpPr>
          <p:cNvPr id="32" name="文字方塊 31">
            <a:extLst>
              <a:ext uri="{FF2B5EF4-FFF2-40B4-BE49-F238E27FC236}">
                <a16:creationId xmlns:a16="http://schemas.microsoft.com/office/drawing/2014/main" id="{41403388-5454-4360-8CFB-8B8844E698FA}"/>
              </a:ext>
            </a:extLst>
          </p:cNvPr>
          <p:cNvSpPr txBox="1"/>
          <p:nvPr/>
        </p:nvSpPr>
        <p:spPr>
          <a:xfrm>
            <a:off x="1859810" y="2139524"/>
            <a:ext cx="8652494" cy="1200329"/>
          </a:xfrm>
          <a:prstGeom prst="rect">
            <a:avLst/>
          </a:prstGeom>
          <a:noFill/>
        </p:spPr>
        <p:txBody>
          <a:bodyPr wrap="square" rtlCol="0">
            <a:spAutoFit/>
          </a:bodyPr>
          <a:lstStyle/>
          <a:p>
            <a:pPr marL="285750" indent="-285750">
              <a:buSzPct val="100000"/>
              <a:buFont typeface="Wingdings" panose="05000000000000000000" pitchFamily="2" charset="2"/>
              <a:buChar char="u"/>
            </a:pPr>
            <a:r>
              <a:rPr lang="zh-TW" altLang="en-US" b="1" kern="0" dirty="0">
                <a:latin typeface="微軟正黑體" panose="020B0604030504040204" pitchFamily="34" charset="-120"/>
                <a:ea typeface="微軟正黑體" panose="020B0604030504040204" pitchFamily="34" charset="-120"/>
              </a:rPr>
              <a:t>解決方案：</a:t>
            </a:r>
            <a:r>
              <a:rPr lang="zh-TW" altLang="en-US" b="1" kern="0" dirty="0">
                <a:solidFill>
                  <a:srgbClr val="C00000"/>
                </a:solidFill>
                <a:latin typeface="微軟正黑體" panose="020B0604030504040204" pitchFamily="34" charset="-120"/>
                <a:ea typeface="微軟正黑體" panose="020B0604030504040204" pitchFamily="34" charset="-120"/>
              </a:rPr>
              <a:t>結合一鍵復歸介面之韌性自動搬運</a:t>
            </a:r>
            <a:r>
              <a:rPr lang="zh-TW" altLang="en-US" b="1" dirty="0">
                <a:solidFill>
                  <a:srgbClr val="C00000"/>
                </a:solidFill>
                <a:latin typeface="微軟正黑體" panose="020B0604030504040204" pitchFamily="34" charset="-120"/>
                <a:ea typeface="微軟正黑體" panose="020B0604030504040204" pitchFamily="34" charset="-120"/>
              </a:rPr>
              <a:t>技術</a:t>
            </a:r>
            <a:endParaRPr lang="en-US" altLang="zh-TW" b="1" dirty="0">
              <a:solidFill>
                <a:srgbClr val="C00000"/>
              </a:solidFill>
              <a:latin typeface="微軟正黑體" panose="020B0604030504040204" pitchFamily="34" charset="-120"/>
              <a:ea typeface="微軟正黑體" panose="020B0604030504040204" pitchFamily="34" charset="-120"/>
            </a:endParaRPr>
          </a:p>
          <a:p>
            <a:pPr>
              <a:buSzPct val="100000"/>
            </a:pPr>
            <a:r>
              <a:rPr lang="zh-TW" altLang="en-US" b="1" dirty="0">
                <a:solidFill>
                  <a:srgbClr val="C00000"/>
                </a:solidFill>
                <a:latin typeface="微軟正黑體" panose="020B0604030504040204" pitchFamily="34" charset="-120"/>
                <a:ea typeface="微軟正黑體" panose="020B0604030504040204" pitchFamily="34" charset="-120"/>
              </a:rPr>
              <a:t>透過一鍵重啟介面的異常排除，使得以環境辨識為基礎的自動搬運技術可以導入金屬產業示範場域，未來搬運的工作得以不依賴人力操作，並在搬運的流程與資訊的回饋展現高度的彈性。</a:t>
            </a:r>
            <a:endParaRPr lang="en-US" altLang="zh-TW" b="1" dirty="0">
              <a:solidFill>
                <a:srgbClr val="C00000"/>
              </a:solidFill>
              <a:latin typeface="微軟正黑體" panose="020B0604030504040204" pitchFamily="34" charset="-120"/>
              <a:ea typeface="微軟正黑體" panose="020B0604030504040204" pitchFamily="34" charset="-120"/>
            </a:endParaRPr>
          </a:p>
        </p:txBody>
      </p:sp>
      <p:pic>
        <p:nvPicPr>
          <p:cNvPr id="34" name="圖片 33">
            <a:extLst>
              <a:ext uri="{FF2B5EF4-FFF2-40B4-BE49-F238E27FC236}">
                <a16:creationId xmlns:a16="http://schemas.microsoft.com/office/drawing/2014/main" id="{33137619-9343-4BD2-BF60-C82271336C90}"/>
              </a:ext>
            </a:extLst>
          </p:cNvPr>
          <p:cNvPicPr>
            <a:picLocks noChangeAspect="1"/>
          </p:cNvPicPr>
          <p:nvPr/>
        </p:nvPicPr>
        <p:blipFill>
          <a:blip r:embed="rId6"/>
          <a:stretch>
            <a:fillRect/>
          </a:stretch>
        </p:blipFill>
        <p:spPr>
          <a:xfrm>
            <a:off x="8363794" y="2985295"/>
            <a:ext cx="2153340" cy="1534982"/>
          </a:xfrm>
          <a:prstGeom prst="rect">
            <a:avLst/>
          </a:prstGeom>
        </p:spPr>
      </p:pic>
      <p:pic>
        <p:nvPicPr>
          <p:cNvPr id="3" name="圖片 2">
            <a:extLst>
              <a:ext uri="{FF2B5EF4-FFF2-40B4-BE49-F238E27FC236}">
                <a16:creationId xmlns:a16="http://schemas.microsoft.com/office/drawing/2014/main" id="{1DE5FD97-EEF5-4CFA-89DA-A129F8B60FCC}"/>
              </a:ext>
            </a:extLst>
          </p:cNvPr>
          <p:cNvPicPr>
            <a:picLocks noChangeAspect="1"/>
          </p:cNvPicPr>
          <p:nvPr/>
        </p:nvPicPr>
        <p:blipFill>
          <a:blip r:embed="rId7"/>
          <a:stretch>
            <a:fillRect/>
          </a:stretch>
        </p:blipFill>
        <p:spPr>
          <a:xfrm>
            <a:off x="4846502" y="3100621"/>
            <a:ext cx="2908287" cy="1255973"/>
          </a:xfrm>
          <a:prstGeom prst="rect">
            <a:avLst/>
          </a:prstGeom>
        </p:spPr>
      </p:pic>
      <p:pic>
        <p:nvPicPr>
          <p:cNvPr id="36" name="圖片 35">
            <a:extLst>
              <a:ext uri="{FF2B5EF4-FFF2-40B4-BE49-F238E27FC236}">
                <a16:creationId xmlns:a16="http://schemas.microsoft.com/office/drawing/2014/main" id="{9B859231-841B-4999-A49D-CEE64EB6AE2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34094" y="3728462"/>
            <a:ext cx="727226" cy="446601"/>
          </a:xfrm>
          <a:prstGeom prst="rect">
            <a:avLst/>
          </a:prstGeom>
        </p:spPr>
      </p:pic>
      <p:sp>
        <p:nvSpPr>
          <p:cNvPr id="8" name="箭號: 向右 7">
            <a:extLst>
              <a:ext uri="{FF2B5EF4-FFF2-40B4-BE49-F238E27FC236}">
                <a16:creationId xmlns:a16="http://schemas.microsoft.com/office/drawing/2014/main" id="{CDC0B551-5381-4947-8FF1-B91E5E85CE5F}"/>
              </a:ext>
            </a:extLst>
          </p:cNvPr>
          <p:cNvSpPr/>
          <p:nvPr/>
        </p:nvSpPr>
        <p:spPr>
          <a:xfrm>
            <a:off x="2118644" y="3815421"/>
            <a:ext cx="227872" cy="252745"/>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TW" altLang="en-US"/>
          </a:p>
        </p:txBody>
      </p:sp>
      <p:sp>
        <p:nvSpPr>
          <p:cNvPr id="10" name="箭號: 向右 9">
            <a:extLst>
              <a:ext uri="{FF2B5EF4-FFF2-40B4-BE49-F238E27FC236}">
                <a16:creationId xmlns:a16="http://schemas.microsoft.com/office/drawing/2014/main" id="{FF5F6C1C-A739-4E13-AD28-2EAF3F03BA2B}"/>
              </a:ext>
            </a:extLst>
          </p:cNvPr>
          <p:cNvSpPr/>
          <p:nvPr/>
        </p:nvSpPr>
        <p:spPr>
          <a:xfrm rot="9433764">
            <a:off x="4352528" y="3638443"/>
            <a:ext cx="504056" cy="35964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TW" altLang="en-US"/>
          </a:p>
        </p:txBody>
      </p:sp>
      <p:sp>
        <p:nvSpPr>
          <p:cNvPr id="38" name="箭號: 向右 37">
            <a:extLst>
              <a:ext uri="{FF2B5EF4-FFF2-40B4-BE49-F238E27FC236}">
                <a16:creationId xmlns:a16="http://schemas.microsoft.com/office/drawing/2014/main" id="{ECE6A30B-96CD-4049-894C-8D04A689B789}"/>
              </a:ext>
            </a:extLst>
          </p:cNvPr>
          <p:cNvSpPr/>
          <p:nvPr/>
        </p:nvSpPr>
        <p:spPr>
          <a:xfrm rot="1422814">
            <a:off x="7787957" y="3665212"/>
            <a:ext cx="504056" cy="35964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6DC5113C-FE60-4B92-8E82-429093B35158}"/>
              </a:ext>
            </a:extLst>
          </p:cNvPr>
          <p:cNvSpPr txBox="1"/>
          <p:nvPr/>
        </p:nvSpPr>
        <p:spPr>
          <a:xfrm>
            <a:off x="1298141" y="4337068"/>
            <a:ext cx="3416320" cy="307777"/>
          </a:xfrm>
          <a:prstGeom prst="rect">
            <a:avLst/>
          </a:prstGeom>
          <a:noFill/>
        </p:spPr>
        <p:txBody>
          <a:bodyPr wrap="none" rtlCol="0">
            <a:spAutoFit/>
          </a:bodyPr>
          <a:lstStyle/>
          <a:p>
            <a:r>
              <a:rPr lang="zh-TW" altLang="en-US" sz="1400" dirty="0">
                <a:solidFill>
                  <a:schemeClr val="tx1">
                    <a:lumMod val="75000"/>
                  </a:schemeClr>
                </a:solidFill>
              </a:rPr>
              <a:t>現場生產紀錄透過物料管理系統即時回饋</a:t>
            </a:r>
          </a:p>
        </p:txBody>
      </p:sp>
      <p:sp>
        <p:nvSpPr>
          <p:cNvPr id="40" name="文字方塊 39">
            <a:extLst>
              <a:ext uri="{FF2B5EF4-FFF2-40B4-BE49-F238E27FC236}">
                <a16:creationId xmlns:a16="http://schemas.microsoft.com/office/drawing/2014/main" id="{3E084A45-37C8-4DAA-A259-69615E4CEF7C}"/>
              </a:ext>
            </a:extLst>
          </p:cNvPr>
          <p:cNvSpPr txBox="1"/>
          <p:nvPr/>
        </p:nvSpPr>
        <p:spPr>
          <a:xfrm>
            <a:off x="4749765" y="4336407"/>
            <a:ext cx="3101763" cy="523220"/>
          </a:xfrm>
          <a:prstGeom prst="rect">
            <a:avLst/>
          </a:prstGeom>
          <a:noFill/>
        </p:spPr>
        <p:txBody>
          <a:bodyPr wrap="square" rtlCol="0">
            <a:spAutoFit/>
          </a:bodyPr>
          <a:lstStyle/>
          <a:p>
            <a:r>
              <a:rPr lang="en-US" altLang="zh-TW" sz="1400" dirty="0">
                <a:solidFill>
                  <a:schemeClr val="tx1">
                    <a:lumMod val="75000"/>
                  </a:schemeClr>
                </a:solidFill>
              </a:rPr>
              <a:t>AMR</a:t>
            </a:r>
            <a:r>
              <a:rPr lang="zh-TW" altLang="en-US" sz="1400" dirty="0">
                <a:solidFill>
                  <a:schemeClr val="tx1">
                    <a:lumMod val="75000"/>
                  </a:schemeClr>
                </a:solidFill>
              </a:rPr>
              <a:t>管理系統接收現場的搬運任務分派，並管理</a:t>
            </a:r>
            <a:r>
              <a:rPr lang="en-US" altLang="zh-TW" sz="1400" dirty="0">
                <a:solidFill>
                  <a:schemeClr val="tx1">
                    <a:lumMod val="75000"/>
                  </a:schemeClr>
                </a:solidFill>
              </a:rPr>
              <a:t>AMR</a:t>
            </a:r>
            <a:r>
              <a:rPr lang="zh-TW" altLang="en-US" sz="1400" dirty="0">
                <a:solidFill>
                  <a:schemeClr val="tx1">
                    <a:lumMod val="75000"/>
                  </a:schemeClr>
                </a:solidFill>
              </a:rPr>
              <a:t>運行狀態與任務回報</a:t>
            </a:r>
          </a:p>
        </p:txBody>
      </p:sp>
      <p:sp>
        <p:nvSpPr>
          <p:cNvPr id="41" name="文字方塊 40">
            <a:extLst>
              <a:ext uri="{FF2B5EF4-FFF2-40B4-BE49-F238E27FC236}">
                <a16:creationId xmlns:a16="http://schemas.microsoft.com/office/drawing/2014/main" id="{6EDBACB1-9F0C-4643-82B3-E829CE833D5E}"/>
              </a:ext>
            </a:extLst>
          </p:cNvPr>
          <p:cNvSpPr txBox="1"/>
          <p:nvPr/>
        </p:nvSpPr>
        <p:spPr>
          <a:xfrm>
            <a:off x="8243288" y="4459549"/>
            <a:ext cx="2389216" cy="523220"/>
          </a:xfrm>
          <a:prstGeom prst="rect">
            <a:avLst/>
          </a:prstGeom>
          <a:noFill/>
        </p:spPr>
        <p:txBody>
          <a:bodyPr wrap="square" rtlCol="0">
            <a:spAutoFit/>
          </a:bodyPr>
          <a:lstStyle/>
          <a:p>
            <a:r>
              <a:rPr lang="zh-TW" altLang="en-US" sz="1400" dirty="0">
                <a:solidFill>
                  <a:schemeClr val="tx1">
                    <a:lumMod val="75000"/>
                  </a:schemeClr>
                </a:solidFill>
              </a:rPr>
              <a:t>現場搬運透過</a:t>
            </a:r>
            <a:r>
              <a:rPr lang="en-US" altLang="zh-TW" sz="1400" dirty="0">
                <a:solidFill>
                  <a:schemeClr val="tx1">
                    <a:lumMod val="75000"/>
                  </a:schemeClr>
                </a:solidFill>
              </a:rPr>
              <a:t>AMR</a:t>
            </a:r>
            <a:r>
              <a:rPr lang="zh-TW" altLang="en-US" sz="1400" dirty="0">
                <a:solidFill>
                  <a:schemeClr val="tx1">
                    <a:lumMod val="75000"/>
                  </a:schemeClr>
                </a:solidFill>
              </a:rPr>
              <a:t>執行，降低人為介入，提升作業安全</a:t>
            </a:r>
          </a:p>
        </p:txBody>
      </p:sp>
      <p:pic>
        <p:nvPicPr>
          <p:cNvPr id="14" name="圖片 13">
            <a:extLst>
              <a:ext uri="{FF2B5EF4-FFF2-40B4-BE49-F238E27FC236}">
                <a16:creationId xmlns:a16="http://schemas.microsoft.com/office/drawing/2014/main" id="{7AF4087A-D29A-4C13-987A-E35E3AF7C84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46516" y="3383666"/>
            <a:ext cx="2019843" cy="927285"/>
          </a:xfrm>
          <a:prstGeom prst="rect">
            <a:avLst/>
          </a:prstGeom>
        </p:spPr>
      </p:pic>
      <p:pic>
        <p:nvPicPr>
          <p:cNvPr id="7" name="圖片 6">
            <a:extLst>
              <a:ext uri="{FF2B5EF4-FFF2-40B4-BE49-F238E27FC236}">
                <a16:creationId xmlns:a16="http://schemas.microsoft.com/office/drawing/2014/main" id="{3C65AB69-BFDD-4CBD-92B5-97D4D5DFCE23}"/>
              </a:ext>
            </a:extLst>
          </p:cNvPr>
          <p:cNvPicPr>
            <a:picLocks noChangeAspect="1"/>
          </p:cNvPicPr>
          <p:nvPr/>
        </p:nvPicPr>
        <p:blipFill>
          <a:blip r:embed="rId10"/>
          <a:stretch>
            <a:fillRect/>
          </a:stretch>
        </p:blipFill>
        <p:spPr>
          <a:xfrm>
            <a:off x="8544272" y="4941168"/>
            <a:ext cx="2798204" cy="1380109"/>
          </a:xfrm>
          <a:prstGeom prst="rect">
            <a:avLst/>
          </a:prstGeom>
        </p:spPr>
      </p:pic>
      <p:sp>
        <p:nvSpPr>
          <p:cNvPr id="42" name="標題 1"/>
          <p:cNvSpPr txBox="1">
            <a:spLocks/>
          </p:cNvSpPr>
          <p:nvPr/>
        </p:nvSpPr>
        <p:spPr>
          <a:xfrm>
            <a:off x="2923858" y="44624"/>
            <a:ext cx="7612252" cy="778098"/>
          </a:xfrm>
          <a:prstGeom prst="rect">
            <a:avLst/>
          </a:prstGeom>
        </p:spPr>
        <p:txBody>
          <a:bodyPr/>
          <a:lstStyle>
            <a:lvl1pPr algn="ctr" defTabSz="844083" rtl="0" eaLnBrk="1" latinLnBrk="0" hangingPunct="1">
              <a:spcBef>
                <a:spcPct val="0"/>
              </a:spcBef>
              <a:buNone/>
              <a:defRPr sz="3323" b="1" kern="1200">
                <a:solidFill>
                  <a:schemeClr val="tx1"/>
                </a:solidFill>
                <a:latin typeface="+mn-ea"/>
                <a:ea typeface="+mn-ea"/>
                <a:cs typeface="+mj-cs"/>
              </a:defRPr>
            </a:lvl1pPr>
          </a:lstStyle>
          <a:p>
            <a:pPr algn="l"/>
            <a:r>
              <a:rPr lang="en-US" altLang="zh-TW" sz="2800" dirty="0"/>
              <a:t>FY111</a:t>
            </a:r>
            <a:r>
              <a:rPr lang="zh-TW" altLang="en-US" sz="2800" dirty="0"/>
              <a:t>成果</a:t>
            </a:r>
            <a:r>
              <a:rPr lang="en-US" altLang="zh-TW" sz="2800" dirty="0"/>
              <a:t>-</a:t>
            </a:r>
            <a:r>
              <a:rPr lang="zh-TW" altLang="en-US" sz="2800" dirty="0"/>
              <a:t>移動最佳化載具同步控制技術</a:t>
            </a:r>
          </a:p>
        </p:txBody>
      </p:sp>
    </p:spTree>
    <p:extLst>
      <p:ext uri="{BB962C8B-B14F-4D97-AF65-F5344CB8AC3E}">
        <p14:creationId xmlns:p14="http://schemas.microsoft.com/office/powerpoint/2010/main" val="2111240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直線箭頭接點 37">
            <a:extLst/>
          </p:cNvPr>
          <p:cNvCxnSpPr>
            <a:cxnSpLocks/>
            <a:stCxn id="37" idx="3"/>
            <a:endCxn id="43" idx="1"/>
          </p:cNvCxnSpPr>
          <p:nvPr/>
        </p:nvCxnSpPr>
        <p:spPr>
          <a:xfrm>
            <a:off x="2789835" y="2771754"/>
            <a:ext cx="4524098" cy="109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p:cNvSpPr>
            <a:spLocks noGrp="1"/>
          </p:cNvSpPr>
          <p:nvPr>
            <p:ph type="sldNum" sz="quarter" idx="12"/>
          </p:nvPr>
        </p:nvSpPr>
        <p:spPr>
          <a:xfrm>
            <a:off x="4771901" y="6644382"/>
            <a:ext cx="523387" cy="313010"/>
          </a:xfrm>
        </p:spPr>
        <p:txBody>
          <a:bodyPr/>
          <a:lstStyle/>
          <a:p>
            <a:fld id="{E28562E0-AE09-4D11-92BC-5850C0B2AD0D}" type="slidenum">
              <a:rPr lang="zh-TW" altLang="en-US" smtClean="0"/>
              <a:pPr/>
              <a:t>16</a:t>
            </a:fld>
            <a:endParaRPr lang="zh-TW" altLang="en-US" dirty="0"/>
          </a:p>
        </p:txBody>
      </p:sp>
      <p:sp>
        <p:nvSpPr>
          <p:cNvPr id="17" name="Rounded Rectangle 33"/>
          <p:cNvSpPr/>
          <p:nvPr/>
        </p:nvSpPr>
        <p:spPr>
          <a:xfrm>
            <a:off x="544596" y="771195"/>
            <a:ext cx="11096020" cy="1744809"/>
          </a:xfrm>
          <a:prstGeom prst="roundRect">
            <a:avLst>
              <a:gd name="adj" fmla="val 13077"/>
            </a:avLst>
          </a:prstGeom>
          <a:solidFill>
            <a:srgbClr val="266983">
              <a:lumMod val="20000"/>
              <a:lumOff val="80000"/>
            </a:srgbClr>
          </a:solidFill>
          <a:ln w="6350" cap="flat" cmpd="sng" algn="ctr">
            <a:noFill/>
            <a:prstDash val="solid"/>
            <a:miter lim="800000"/>
          </a:ln>
          <a:effectLst/>
        </p:spPr>
        <p:txBody>
          <a:bodyPr rtlCol="0" anchor="ctr"/>
          <a:lstStyle/>
          <a:p>
            <a:pPr algn="ctr" defTabSz="844083">
              <a:defRPr/>
            </a:pPr>
            <a:endParaRPr lang="en-US" sz="1662" kern="0">
              <a:solidFill>
                <a:prstClr val="black"/>
              </a:solidFill>
              <a:latin typeface="Calibri" panose="020F0502020204030204"/>
            </a:endParaRPr>
          </a:p>
        </p:txBody>
      </p:sp>
      <p:grpSp>
        <p:nvGrpSpPr>
          <p:cNvPr id="18" name="Group 41"/>
          <p:cNvGrpSpPr>
            <a:grpSpLocks noChangeAspect="1"/>
          </p:cNvGrpSpPr>
          <p:nvPr/>
        </p:nvGrpSpPr>
        <p:grpSpPr>
          <a:xfrm>
            <a:off x="493073" y="729390"/>
            <a:ext cx="1466725" cy="1203570"/>
            <a:chOff x="1713406" y="1280068"/>
            <a:chExt cx="2687144" cy="2706830"/>
          </a:xfrm>
        </p:grpSpPr>
        <p:sp>
          <p:nvSpPr>
            <p:cNvPr id="19" name="Freeform 6"/>
            <p:cNvSpPr>
              <a:spLocks/>
            </p:cNvSpPr>
            <p:nvPr/>
          </p:nvSpPr>
          <p:spPr bwMode="auto">
            <a:xfrm>
              <a:off x="3983324" y="1286682"/>
              <a:ext cx="417226" cy="109792"/>
            </a:xfrm>
            <a:custGeom>
              <a:avLst/>
              <a:gdLst/>
              <a:ahLst/>
              <a:cxnLst>
                <a:cxn ang="0">
                  <a:pos x="2270" y="597"/>
                </a:cxn>
                <a:cxn ang="0">
                  <a:pos x="0" y="597"/>
                </a:cxn>
                <a:cxn ang="0">
                  <a:pos x="1248" y="24"/>
                </a:cxn>
                <a:cxn ang="0">
                  <a:pos x="2270" y="597"/>
                </a:cxn>
              </a:cxnLst>
              <a:rect l="0" t="0" r="r" b="b"/>
              <a:pathLst>
                <a:path w="2270" h="597">
                  <a:moveTo>
                    <a:pt x="2270" y="597"/>
                  </a:moveTo>
                  <a:cubicBezTo>
                    <a:pt x="0" y="597"/>
                    <a:pt x="0" y="597"/>
                    <a:pt x="0" y="597"/>
                  </a:cubicBezTo>
                  <a:cubicBezTo>
                    <a:pt x="0" y="597"/>
                    <a:pt x="416" y="0"/>
                    <a:pt x="1248" y="24"/>
                  </a:cubicBezTo>
                  <a:cubicBezTo>
                    <a:pt x="1248" y="24"/>
                    <a:pt x="1997" y="36"/>
                    <a:pt x="2270" y="597"/>
                  </a:cubicBezTo>
                  <a:close/>
                </a:path>
              </a:pathLst>
            </a:custGeom>
            <a:solidFill>
              <a:srgbClr val="266983">
                <a:lumMod val="75000"/>
              </a:srgbClr>
            </a:solidFill>
            <a:ln w="9525">
              <a:noFill/>
              <a:round/>
              <a:headEnd/>
              <a:tailEnd/>
            </a:ln>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black"/>
                </a:solidFill>
                <a:latin typeface="Calibri" panose="020F0502020204030204"/>
              </a:endParaRPr>
            </a:p>
          </p:txBody>
        </p:sp>
        <p:sp>
          <p:nvSpPr>
            <p:cNvPr id="20" name="Freeform 7"/>
            <p:cNvSpPr>
              <a:spLocks/>
            </p:cNvSpPr>
            <p:nvPr/>
          </p:nvSpPr>
          <p:spPr bwMode="auto">
            <a:xfrm>
              <a:off x="1713406" y="3560958"/>
              <a:ext cx="109247" cy="425940"/>
            </a:xfrm>
            <a:custGeom>
              <a:avLst/>
              <a:gdLst/>
              <a:ahLst/>
              <a:cxnLst>
                <a:cxn ang="0">
                  <a:pos x="594" y="0"/>
                </a:cxn>
                <a:cxn ang="0">
                  <a:pos x="594" y="2317"/>
                </a:cxn>
                <a:cxn ang="0">
                  <a:pos x="23" y="1003"/>
                </a:cxn>
                <a:cxn ang="0">
                  <a:pos x="594" y="0"/>
                </a:cxn>
              </a:cxnLst>
              <a:rect l="0" t="0" r="r" b="b"/>
              <a:pathLst>
                <a:path w="594" h="2317">
                  <a:moveTo>
                    <a:pt x="594" y="0"/>
                  </a:moveTo>
                  <a:cubicBezTo>
                    <a:pt x="594" y="2317"/>
                    <a:pt x="594" y="2317"/>
                    <a:pt x="594" y="2317"/>
                  </a:cubicBezTo>
                  <a:cubicBezTo>
                    <a:pt x="594" y="2317"/>
                    <a:pt x="0" y="2018"/>
                    <a:pt x="23" y="1003"/>
                  </a:cubicBezTo>
                  <a:cubicBezTo>
                    <a:pt x="23" y="1003"/>
                    <a:pt x="83" y="430"/>
                    <a:pt x="594" y="0"/>
                  </a:cubicBezTo>
                  <a:close/>
                </a:path>
              </a:pathLst>
            </a:custGeom>
            <a:solidFill>
              <a:srgbClr val="266983">
                <a:lumMod val="75000"/>
              </a:srgbClr>
            </a:solidFill>
            <a:ln w="9525">
              <a:noFill/>
              <a:round/>
              <a:headEnd/>
              <a:tailEnd/>
            </a:ln>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black"/>
                </a:solidFill>
                <a:latin typeface="Calibri" panose="020F0502020204030204"/>
              </a:endParaRPr>
            </a:p>
          </p:txBody>
        </p:sp>
        <p:sp>
          <p:nvSpPr>
            <p:cNvPr id="21" name="Freeform 8"/>
            <p:cNvSpPr>
              <a:spLocks/>
            </p:cNvSpPr>
            <p:nvPr/>
          </p:nvSpPr>
          <p:spPr bwMode="auto">
            <a:xfrm>
              <a:off x="1719864" y="1280068"/>
              <a:ext cx="2492849" cy="2491525"/>
            </a:xfrm>
            <a:custGeom>
              <a:avLst/>
              <a:gdLst/>
              <a:ahLst/>
              <a:cxnLst>
                <a:cxn ang="0">
                  <a:pos x="8213" y="514"/>
                </a:cxn>
                <a:cxn ang="0">
                  <a:pos x="404" y="8360"/>
                </a:cxn>
                <a:cxn ang="0">
                  <a:pos x="0" y="9065"/>
                </a:cxn>
                <a:cxn ang="0">
                  <a:pos x="0" y="13555"/>
                </a:cxn>
                <a:cxn ang="0">
                  <a:pos x="618" y="12337"/>
                </a:cxn>
                <a:cxn ang="0">
                  <a:pos x="7120" y="5816"/>
                </a:cxn>
                <a:cxn ang="0">
                  <a:pos x="12362" y="561"/>
                </a:cxn>
                <a:cxn ang="0">
                  <a:pos x="13301" y="72"/>
                </a:cxn>
                <a:cxn ang="0">
                  <a:pos x="13562" y="60"/>
                </a:cxn>
                <a:cxn ang="0">
                  <a:pos x="9022" y="60"/>
                </a:cxn>
                <a:cxn ang="0">
                  <a:pos x="8439" y="287"/>
                </a:cxn>
                <a:cxn ang="0">
                  <a:pos x="8213" y="514"/>
                </a:cxn>
              </a:cxnLst>
              <a:rect l="0" t="0" r="r" b="b"/>
              <a:pathLst>
                <a:path w="13562" h="13555">
                  <a:moveTo>
                    <a:pt x="8213" y="514"/>
                  </a:moveTo>
                  <a:cubicBezTo>
                    <a:pt x="404" y="8360"/>
                    <a:pt x="404" y="8360"/>
                    <a:pt x="404" y="8360"/>
                  </a:cubicBezTo>
                  <a:cubicBezTo>
                    <a:pt x="404" y="8360"/>
                    <a:pt x="0" y="8742"/>
                    <a:pt x="0" y="9065"/>
                  </a:cubicBezTo>
                  <a:cubicBezTo>
                    <a:pt x="0" y="13555"/>
                    <a:pt x="0" y="13555"/>
                    <a:pt x="0" y="13555"/>
                  </a:cubicBezTo>
                  <a:cubicBezTo>
                    <a:pt x="0" y="13555"/>
                    <a:pt x="12" y="12934"/>
                    <a:pt x="618" y="12337"/>
                  </a:cubicBezTo>
                  <a:cubicBezTo>
                    <a:pt x="7120" y="5816"/>
                    <a:pt x="7120" y="5816"/>
                    <a:pt x="7120" y="5816"/>
                  </a:cubicBezTo>
                  <a:cubicBezTo>
                    <a:pt x="12362" y="561"/>
                    <a:pt x="12362" y="561"/>
                    <a:pt x="12362" y="561"/>
                  </a:cubicBezTo>
                  <a:cubicBezTo>
                    <a:pt x="12362" y="561"/>
                    <a:pt x="12778" y="107"/>
                    <a:pt x="13301" y="72"/>
                  </a:cubicBezTo>
                  <a:cubicBezTo>
                    <a:pt x="13301" y="72"/>
                    <a:pt x="13372" y="36"/>
                    <a:pt x="13562" y="60"/>
                  </a:cubicBezTo>
                  <a:cubicBezTo>
                    <a:pt x="9022" y="60"/>
                    <a:pt x="9022" y="60"/>
                    <a:pt x="9022" y="60"/>
                  </a:cubicBezTo>
                  <a:cubicBezTo>
                    <a:pt x="9022" y="60"/>
                    <a:pt x="8701" y="0"/>
                    <a:pt x="8439" y="287"/>
                  </a:cubicBezTo>
                  <a:lnTo>
                    <a:pt x="8213" y="514"/>
                  </a:lnTo>
                  <a:close/>
                </a:path>
              </a:pathLst>
            </a:custGeom>
            <a:gradFill rotWithShape="1">
              <a:gsLst>
                <a:gs pos="0">
                  <a:srgbClr val="266983">
                    <a:satMod val="103000"/>
                    <a:lumMod val="102000"/>
                    <a:tint val="94000"/>
                  </a:srgbClr>
                </a:gs>
                <a:gs pos="50000">
                  <a:srgbClr val="266983">
                    <a:satMod val="110000"/>
                    <a:lumMod val="100000"/>
                    <a:shade val="100000"/>
                  </a:srgbClr>
                </a:gs>
                <a:gs pos="100000">
                  <a:srgbClr val="266983">
                    <a:lumMod val="99000"/>
                    <a:satMod val="120000"/>
                    <a:shade val="78000"/>
                  </a:srgbClr>
                </a:gs>
              </a:gsLst>
              <a:lin ang="5400000" scaled="0"/>
            </a:gradFill>
            <a:ln w="6350" cap="flat" cmpd="sng" algn="ctr">
              <a:solidFill>
                <a:srgbClr val="266983"/>
              </a:solidFill>
              <a:prstDash val="solid"/>
              <a:miter lim="800000"/>
              <a:headEnd/>
              <a:tailEnd/>
            </a:ln>
            <a:effectLst/>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white"/>
                </a:solidFill>
                <a:latin typeface="Calibri" panose="020F0502020204030204"/>
              </a:endParaRPr>
            </a:p>
          </p:txBody>
        </p:sp>
      </p:grpSp>
      <p:grpSp>
        <p:nvGrpSpPr>
          <p:cNvPr id="29" name="群組 28"/>
          <p:cNvGrpSpPr/>
          <p:nvPr/>
        </p:nvGrpSpPr>
        <p:grpSpPr>
          <a:xfrm>
            <a:off x="584191" y="834314"/>
            <a:ext cx="1017691" cy="719132"/>
            <a:chOff x="88034" y="880735"/>
            <a:chExt cx="1102499" cy="779060"/>
          </a:xfrm>
        </p:grpSpPr>
        <p:sp>
          <p:nvSpPr>
            <p:cNvPr id="30" name="Shape 46842"/>
            <p:cNvSpPr/>
            <p:nvPr/>
          </p:nvSpPr>
          <p:spPr>
            <a:xfrm>
              <a:off x="88034" y="880735"/>
              <a:ext cx="1102499" cy="779060"/>
            </a:xfrm>
            <a:custGeom>
              <a:avLst/>
              <a:gdLst/>
              <a:ahLst/>
              <a:cxnLst>
                <a:cxn ang="0">
                  <a:pos x="wd2" y="hd2"/>
                </a:cxn>
                <a:cxn ang="5400000">
                  <a:pos x="wd2" y="hd2"/>
                </a:cxn>
                <a:cxn ang="10800000">
                  <a:pos x="wd2" y="hd2"/>
                </a:cxn>
                <a:cxn ang="16200000">
                  <a:pos x="wd2" y="hd2"/>
                </a:cxn>
              </a:cxnLst>
              <a:rect l="0" t="0" r="r" b="b"/>
              <a:pathLst>
                <a:path w="21600" h="21600" extrusionOk="0">
                  <a:moveTo>
                    <a:pt x="0" y="7641"/>
                  </a:moveTo>
                  <a:lnTo>
                    <a:pt x="3590" y="21600"/>
                  </a:lnTo>
                  <a:lnTo>
                    <a:pt x="18425" y="13959"/>
                  </a:lnTo>
                  <a:lnTo>
                    <a:pt x="21600" y="4419"/>
                  </a:lnTo>
                  <a:lnTo>
                    <a:pt x="14834" y="0"/>
                  </a:lnTo>
                  <a:lnTo>
                    <a:pt x="0" y="7641"/>
                  </a:lnTo>
                  <a:close/>
                </a:path>
              </a:pathLst>
            </a:custGeom>
            <a:solidFill>
              <a:srgbClr val="0070C0"/>
            </a:solidFill>
            <a:ln w="28575" cap="flat">
              <a:solidFill>
                <a:srgbClr val="FFFFFF"/>
              </a:solidFill>
              <a:miter lim="400000"/>
            </a:ln>
            <a:effectLst/>
          </p:spPr>
          <p:txBody>
            <a:bodyPr wrap="square" lIns="0" tIns="0" rIns="0" bIns="0" numCol="1" anchor="t">
              <a:noAutofit/>
            </a:bodyPr>
            <a:lstStyle/>
            <a:p>
              <a:pPr defTabSz="844083">
                <a:defRPr/>
              </a:pPr>
              <a:endParaRPr sz="1662" dirty="0">
                <a:solidFill>
                  <a:prstClr val="black"/>
                </a:solidFill>
                <a:latin typeface="微软雅黑" panose="020B0503020204020204" pitchFamily="34" charset="-122"/>
                <a:ea typeface="微软雅黑" panose="020B0503020204020204" pitchFamily="34" charset="-122"/>
              </a:endParaRPr>
            </a:p>
          </p:txBody>
        </p:sp>
        <p:sp>
          <p:nvSpPr>
            <p:cNvPr id="31" name="文字方塊 30"/>
            <p:cNvSpPr txBox="1"/>
            <p:nvPr/>
          </p:nvSpPr>
          <p:spPr>
            <a:xfrm>
              <a:off x="88034" y="1039431"/>
              <a:ext cx="976534" cy="407751"/>
            </a:xfrm>
            <a:prstGeom prst="rect">
              <a:avLst/>
            </a:prstGeom>
            <a:noFill/>
          </p:spPr>
          <p:txBody>
            <a:bodyPr wrap="square" rtlCol="0">
              <a:spAutoFit/>
            </a:bodyPr>
            <a:lstStyle/>
            <a:p>
              <a:pPr algn="ctr" defTabSz="844083">
                <a:defRPr/>
              </a:pPr>
              <a:r>
                <a:rPr lang="en-US" altLang="zh-TW" sz="1846" b="1" dirty="0">
                  <a:solidFill>
                    <a:srgbClr val="FFFFFF"/>
                  </a:solidFill>
                  <a:latin typeface="Arial"/>
                  <a:ea typeface="微軟正黑體" panose="020B0604030504040204" pitchFamily="34" charset="-120"/>
                </a:rPr>
                <a:t>AS-IS</a:t>
              </a:r>
              <a:endParaRPr lang="zh-TW" altLang="en-US" sz="1846" b="1" dirty="0">
                <a:solidFill>
                  <a:srgbClr val="FFFFFF"/>
                </a:solidFill>
                <a:latin typeface="Arial"/>
                <a:ea typeface="微軟正黑體" panose="020B0604030504040204" pitchFamily="34" charset="-120"/>
              </a:endParaRPr>
            </a:p>
          </p:txBody>
        </p:sp>
      </p:grpSp>
      <p:sp>
        <p:nvSpPr>
          <p:cNvPr id="72" name="Rounded Rectangle 33"/>
          <p:cNvSpPr/>
          <p:nvPr/>
        </p:nvSpPr>
        <p:spPr>
          <a:xfrm>
            <a:off x="606201" y="5030470"/>
            <a:ext cx="11067232" cy="1493602"/>
          </a:xfrm>
          <a:prstGeom prst="roundRect">
            <a:avLst>
              <a:gd name="adj" fmla="val 13077"/>
            </a:avLst>
          </a:prstGeom>
          <a:solidFill>
            <a:srgbClr val="266983">
              <a:lumMod val="20000"/>
              <a:lumOff val="80000"/>
            </a:srgbClr>
          </a:solidFill>
          <a:ln w="6350" cap="flat" cmpd="sng" algn="ctr">
            <a:noFill/>
            <a:prstDash val="solid"/>
            <a:miter lim="800000"/>
          </a:ln>
          <a:effectLst/>
        </p:spPr>
        <p:txBody>
          <a:bodyPr rtlCol="0" anchor="ctr"/>
          <a:lstStyle/>
          <a:p>
            <a:pPr algn="ctr" defTabSz="844083">
              <a:defRPr/>
            </a:pPr>
            <a:endParaRPr lang="en-US" sz="1662" kern="0" dirty="0">
              <a:solidFill>
                <a:prstClr val="black"/>
              </a:solidFill>
              <a:latin typeface="Calibri" panose="020F0502020204030204"/>
            </a:endParaRPr>
          </a:p>
        </p:txBody>
      </p:sp>
      <p:grpSp>
        <p:nvGrpSpPr>
          <p:cNvPr id="73" name="Group 41"/>
          <p:cNvGrpSpPr>
            <a:grpSpLocks noChangeAspect="1"/>
          </p:cNvGrpSpPr>
          <p:nvPr/>
        </p:nvGrpSpPr>
        <p:grpSpPr>
          <a:xfrm>
            <a:off x="554679" y="4997071"/>
            <a:ext cx="1451821" cy="1276597"/>
            <a:chOff x="1713406" y="1280068"/>
            <a:chExt cx="2687144" cy="2706830"/>
          </a:xfrm>
        </p:grpSpPr>
        <p:sp>
          <p:nvSpPr>
            <p:cNvPr id="74" name="Freeform 6"/>
            <p:cNvSpPr>
              <a:spLocks/>
            </p:cNvSpPr>
            <p:nvPr/>
          </p:nvSpPr>
          <p:spPr bwMode="auto">
            <a:xfrm>
              <a:off x="3983324" y="1286682"/>
              <a:ext cx="417226" cy="109792"/>
            </a:xfrm>
            <a:custGeom>
              <a:avLst/>
              <a:gdLst/>
              <a:ahLst/>
              <a:cxnLst>
                <a:cxn ang="0">
                  <a:pos x="2270" y="597"/>
                </a:cxn>
                <a:cxn ang="0">
                  <a:pos x="0" y="597"/>
                </a:cxn>
                <a:cxn ang="0">
                  <a:pos x="1248" y="24"/>
                </a:cxn>
                <a:cxn ang="0">
                  <a:pos x="2270" y="597"/>
                </a:cxn>
              </a:cxnLst>
              <a:rect l="0" t="0" r="r" b="b"/>
              <a:pathLst>
                <a:path w="2270" h="597">
                  <a:moveTo>
                    <a:pt x="2270" y="597"/>
                  </a:moveTo>
                  <a:cubicBezTo>
                    <a:pt x="0" y="597"/>
                    <a:pt x="0" y="597"/>
                    <a:pt x="0" y="597"/>
                  </a:cubicBezTo>
                  <a:cubicBezTo>
                    <a:pt x="0" y="597"/>
                    <a:pt x="416" y="0"/>
                    <a:pt x="1248" y="24"/>
                  </a:cubicBezTo>
                  <a:cubicBezTo>
                    <a:pt x="1248" y="24"/>
                    <a:pt x="1997" y="36"/>
                    <a:pt x="2270" y="597"/>
                  </a:cubicBezTo>
                  <a:close/>
                </a:path>
              </a:pathLst>
            </a:custGeom>
            <a:solidFill>
              <a:srgbClr val="266983">
                <a:lumMod val="75000"/>
              </a:srgbClr>
            </a:solidFill>
            <a:ln w="9525">
              <a:noFill/>
              <a:round/>
              <a:headEnd/>
              <a:tailEnd/>
            </a:ln>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black"/>
                </a:solidFill>
                <a:latin typeface="Calibri" panose="020F0502020204030204"/>
              </a:endParaRPr>
            </a:p>
          </p:txBody>
        </p:sp>
        <p:sp>
          <p:nvSpPr>
            <p:cNvPr id="75" name="Freeform 7"/>
            <p:cNvSpPr>
              <a:spLocks/>
            </p:cNvSpPr>
            <p:nvPr/>
          </p:nvSpPr>
          <p:spPr bwMode="auto">
            <a:xfrm>
              <a:off x="1713406" y="3560958"/>
              <a:ext cx="109247" cy="425940"/>
            </a:xfrm>
            <a:custGeom>
              <a:avLst/>
              <a:gdLst/>
              <a:ahLst/>
              <a:cxnLst>
                <a:cxn ang="0">
                  <a:pos x="594" y="0"/>
                </a:cxn>
                <a:cxn ang="0">
                  <a:pos x="594" y="2317"/>
                </a:cxn>
                <a:cxn ang="0">
                  <a:pos x="23" y="1003"/>
                </a:cxn>
                <a:cxn ang="0">
                  <a:pos x="594" y="0"/>
                </a:cxn>
              </a:cxnLst>
              <a:rect l="0" t="0" r="r" b="b"/>
              <a:pathLst>
                <a:path w="594" h="2317">
                  <a:moveTo>
                    <a:pt x="594" y="0"/>
                  </a:moveTo>
                  <a:cubicBezTo>
                    <a:pt x="594" y="2317"/>
                    <a:pt x="594" y="2317"/>
                    <a:pt x="594" y="2317"/>
                  </a:cubicBezTo>
                  <a:cubicBezTo>
                    <a:pt x="594" y="2317"/>
                    <a:pt x="0" y="2018"/>
                    <a:pt x="23" y="1003"/>
                  </a:cubicBezTo>
                  <a:cubicBezTo>
                    <a:pt x="23" y="1003"/>
                    <a:pt x="83" y="430"/>
                    <a:pt x="594" y="0"/>
                  </a:cubicBezTo>
                  <a:close/>
                </a:path>
              </a:pathLst>
            </a:custGeom>
            <a:solidFill>
              <a:srgbClr val="266983">
                <a:lumMod val="75000"/>
              </a:srgbClr>
            </a:solidFill>
            <a:ln w="9525">
              <a:noFill/>
              <a:round/>
              <a:headEnd/>
              <a:tailEnd/>
            </a:ln>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black"/>
                </a:solidFill>
                <a:latin typeface="Calibri" panose="020F0502020204030204"/>
              </a:endParaRPr>
            </a:p>
          </p:txBody>
        </p:sp>
        <p:sp>
          <p:nvSpPr>
            <p:cNvPr id="76" name="Freeform 8"/>
            <p:cNvSpPr>
              <a:spLocks/>
            </p:cNvSpPr>
            <p:nvPr/>
          </p:nvSpPr>
          <p:spPr bwMode="auto">
            <a:xfrm>
              <a:off x="1719864" y="1280068"/>
              <a:ext cx="2492849" cy="2491525"/>
            </a:xfrm>
            <a:custGeom>
              <a:avLst/>
              <a:gdLst/>
              <a:ahLst/>
              <a:cxnLst>
                <a:cxn ang="0">
                  <a:pos x="8213" y="514"/>
                </a:cxn>
                <a:cxn ang="0">
                  <a:pos x="404" y="8360"/>
                </a:cxn>
                <a:cxn ang="0">
                  <a:pos x="0" y="9065"/>
                </a:cxn>
                <a:cxn ang="0">
                  <a:pos x="0" y="13555"/>
                </a:cxn>
                <a:cxn ang="0">
                  <a:pos x="618" y="12337"/>
                </a:cxn>
                <a:cxn ang="0">
                  <a:pos x="7120" y="5816"/>
                </a:cxn>
                <a:cxn ang="0">
                  <a:pos x="12362" y="561"/>
                </a:cxn>
                <a:cxn ang="0">
                  <a:pos x="13301" y="72"/>
                </a:cxn>
                <a:cxn ang="0">
                  <a:pos x="13562" y="60"/>
                </a:cxn>
                <a:cxn ang="0">
                  <a:pos x="9022" y="60"/>
                </a:cxn>
                <a:cxn ang="0">
                  <a:pos x="8439" y="287"/>
                </a:cxn>
                <a:cxn ang="0">
                  <a:pos x="8213" y="514"/>
                </a:cxn>
              </a:cxnLst>
              <a:rect l="0" t="0" r="r" b="b"/>
              <a:pathLst>
                <a:path w="13562" h="13555">
                  <a:moveTo>
                    <a:pt x="8213" y="514"/>
                  </a:moveTo>
                  <a:cubicBezTo>
                    <a:pt x="404" y="8360"/>
                    <a:pt x="404" y="8360"/>
                    <a:pt x="404" y="8360"/>
                  </a:cubicBezTo>
                  <a:cubicBezTo>
                    <a:pt x="404" y="8360"/>
                    <a:pt x="0" y="8742"/>
                    <a:pt x="0" y="9065"/>
                  </a:cubicBezTo>
                  <a:cubicBezTo>
                    <a:pt x="0" y="13555"/>
                    <a:pt x="0" y="13555"/>
                    <a:pt x="0" y="13555"/>
                  </a:cubicBezTo>
                  <a:cubicBezTo>
                    <a:pt x="0" y="13555"/>
                    <a:pt x="12" y="12934"/>
                    <a:pt x="618" y="12337"/>
                  </a:cubicBezTo>
                  <a:cubicBezTo>
                    <a:pt x="7120" y="5816"/>
                    <a:pt x="7120" y="5816"/>
                    <a:pt x="7120" y="5816"/>
                  </a:cubicBezTo>
                  <a:cubicBezTo>
                    <a:pt x="12362" y="561"/>
                    <a:pt x="12362" y="561"/>
                    <a:pt x="12362" y="561"/>
                  </a:cubicBezTo>
                  <a:cubicBezTo>
                    <a:pt x="12362" y="561"/>
                    <a:pt x="12778" y="107"/>
                    <a:pt x="13301" y="72"/>
                  </a:cubicBezTo>
                  <a:cubicBezTo>
                    <a:pt x="13301" y="72"/>
                    <a:pt x="13372" y="36"/>
                    <a:pt x="13562" y="60"/>
                  </a:cubicBezTo>
                  <a:cubicBezTo>
                    <a:pt x="9022" y="60"/>
                    <a:pt x="9022" y="60"/>
                    <a:pt x="9022" y="60"/>
                  </a:cubicBezTo>
                  <a:cubicBezTo>
                    <a:pt x="9022" y="60"/>
                    <a:pt x="8701" y="0"/>
                    <a:pt x="8439" y="287"/>
                  </a:cubicBezTo>
                  <a:lnTo>
                    <a:pt x="8213" y="514"/>
                  </a:lnTo>
                  <a:close/>
                </a:path>
              </a:pathLst>
            </a:custGeom>
            <a:gradFill rotWithShape="1">
              <a:gsLst>
                <a:gs pos="0">
                  <a:srgbClr val="266983">
                    <a:satMod val="103000"/>
                    <a:lumMod val="102000"/>
                    <a:tint val="94000"/>
                  </a:srgbClr>
                </a:gs>
                <a:gs pos="50000">
                  <a:srgbClr val="266983">
                    <a:satMod val="110000"/>
                    <a:lumMod val="100000"/>
                    <a:shade val="100000"/>
                  </a:srgbClr>
                </a:gs>
                <a:gs pos="100000">
                  <a:srgbClr val="266983">
                    <a:lumMod val="99000"/>
                    <a:satMod val="120000"/>
                    <a:shade val="78000"/>
                  </a:srgbClr>
                </a:gs>
              </a:gsLst>
              <a:lin ang="5400000" scaled="0"/>
            </a:gradFill>
            <a:ln w="6350" cap="flat" cmpd="sng" algn="ctr">
              <a:solidFill>
                <a:srgbClr val="266983"/>
              </a:solidFill>
              <a:prstDash val="solid"/>
              <a:miter lim="800000"/>
              <a:headEnd/>
              <a:tailEnd/>
            </a:ln>
            <a:effectLst/>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white"/>
                </a:solidFill>
                <a:latin typeface="Calibri" panose="020F0502020204030204"/>
              </a:endParaRPr>
            </a:p>
          </p:txBody>
        </p:sp>
      </p:grpSp>
      <p:sp>
        <p:nvSpPr>
          <p:cNvPr id="81" name="Shape 46863"/>
          <p:cNvSpPr/>
          <p:nvPr/>
        </p:nvSpPr>
        <p:spPr>
          <a:xfrm>
            <a:off x="480015" y="5048992"/>
            <a:ext cx="1007350" cy="719132"/>
          </a:xfrm>
          <a:custGeom>
            <a:avLst/>
            <a:gdLst/>
            <a:ahLst/>
            <a:cxnLst>
              <a:cxn ang="0">
                <a:pos x="wd2" y="hd2"/>
              </a:cxn>
              <a:cxn ang="5400000">
                <a:pos x="wd2" y="hd2"/>
              </a:cxn>
              <a:cxn ang="10800000">
                <a:pos x="wd2" y="hd2"/>
              </a:cxn>
              <a:cxn ang="16200000">
                <a:pos x="wd2" y="hd2"/>
              </a:cxn>
            </a:cxnLst>
            <a:rect l="0" t="0" r="r" b="b"/>
            <a:pathLst>
              <a:path w="21600" h="21600" extrusionOk="0">
                <a:moveTo>
                  <a:pt x="0" y="7641"/>
                </a:moveTo>
                <a:lnTo>
                  <a:pt x="3590" y="21600"/>
                </a:lnTo>
                <a:lnTo>
                  <a:pt x="18425" y="13959"/>
                </a:lnTo>
                <a:lnTo>
                  <a:pt x="21600" y="4419"/>
                </a:lnTo>
                <a:lnTo>
                  <a:pt x="14834" y="0"/>
                </a:lnTo>
                <a:lnTo>
                  <a:pt x="0" y="7641"/>
                </a:lnTo>
                <a:close/>
              </a:path>
            </a:pathLst>
          </a:custGeom>
          <a:solidFill>
            <a:srgbClr val="FFC000"/>
          </a:solidFill>
          <a:ln w="28575" cap="flat">
            <a:solidFill>
              <a:srgbClr val="FFFFFF"/>
            </a:solidFill>
            <a:miter lim="400000"/>
          </a:ln>
          <a:effectLst/>
        </p:spPr>
        <p:txBody>
          <a:bodyPr wrap="square" lIns="0" tIns="0" rIns="0" bIns="0" numCol="1" anchor="t">
            <a:noAutofit/>
          </a:bodyPr>
          <a:lstStyle/>
          <a:p>
            <a:pPr defTabSz="844083">
              <a:defRPr/>
            </a:pPr>
            <a:endParaRPr sz="1662">
              <a:solidFill>
                <a:prstClr val="black"/>
              </a:solidFill>
              <a:latin typeface="微软雅黑" panose="020B0503020204020204" pitchFamily="34" charset="-122"/>
              <a:ea typeface="微软雅黑" panose="020B0503020204020204" pitchFamily="34" charset="-122"/>
            </a:endParaRPr>
          </a:p>
        </p:txBody>
      </p:sp>
      <p:sp>
        <p:nvSpPr>
          <p:cNvPr id="82" name="文字方塊 81"/>
          <p:cNvSpPr txBox="1"/>
          <p:nvPr/>
        </p:nvSpPr>
        <p:spPr>
          <a:xfrm>
            <a:off x="479376" y="5195483"/>
            <a:ext cx="1007991" cy="376385"/>
          </a:xfrm>
          <a:prstGeom prst="rect">
            <a:avLst/>
          </a:prstGeom>
          <a:noFill/>
        </p:spPr>
        <p:txBody>
          <a:bodyPr wrap="square" rtlCol="0">
            <a:spAutoFit/>
          </a:bodyPr>
          <a:lstStyle/>
          <a:p>
            <a:pPr algn="ctr" defTabSz="844083">
              <a:defRPr/>
            </a:pPr>
            <a:r>
              <a:rPr lang="en-US" altLang="zh-TW" sz="1846" b="1" dirty="0">
                <a:solidFill>
                  <a:srgbClr val="FFFFFF"/>
                </a:solidFill>
                <a:latin typeface="Arial"/>
                <a:ea typeface="微軟正黑體" panose="020B0604030504040204" pitchFamily="34" charset="-120"/>
              </a:rPr>
              <a:t>TO-BE</a:t>
            </a:r>
            <a:endParaRPr lang="zh-TW" altLang="en-US" sz="1846" b="1" dirty="0">
              <a:solidFill>
                <a:srgbClr val="FFFFFF"/>
              </a:solidFill>
              <a:latin typeface="Arial"/>
              <a:ea typeface="微軟正黑體" panose="020B0604030504040204" pitchFamily="34" charset="-120"/>
            </a:endParaRPr>
          </a:p>
        </p:txBody>
      </p:sp>
      <p:sp>
        <p:nvSpPr>
          <p:cNvPr id="49" name="Rounded Rectangle 33"/>
          <p:cNvSpPr/>
          <p:nvPr/>
        </p:nvSpPr>
        <p:spPr>
          <a:xfrm>
            <a:off x="552702" y="2617547"/>
            <a:ext cx="11096020" cy="2335711"/>
          </a:xfrm>
          <a:prstGeom prst="roundRect">
            <a:avLst>
              <a:gd name="adj" fmla="val 13077"/>
            </a:avLst>
          </a:prstGeom>
          <a:noFill/>
          <a:ln w="6350" cap="flat" cmpd="sng" algn="ctr">
            <a:solidFill>
              <a:schemeClr val="bg1">
                <a:lumMod val="50000"/>
              </a:schemeClr>
            </a:solidFill>
            <a:prstDash val="sysDash"/>
            <a:miter lim="800000"/>
          </a:ln>
          <a:effectLst/>
        </p:spPr>
        <p:txBody>
          <a:bodyPr rtlCol="0" anchor="ctr"/>
          <a:lstStyle/>
          <a:p>
            <a:pPr algn="ctr" defTabSz="844083">
              <a:defRPr/>
            </a:pPr>
            <a:endParaRPr lang="en-US" sz="1662" kern="0">
              <a:solidFill>
                <a:prstClr val="black"/>
              </a:solidFill>
              <a:latin typeface="Calibri" panose="020F0502020204030204"/>
            </a:endParaRPr>
          </a:p>
        </p:txBody>
      </p:sp>
      <p:sp>
        <p:nvSpPr>
          <p:cNvPr id="6" name="矩形 5"/>
          <p:cNvSpPr/>
          <p:nvPr/>
        </p:nvSpPr>
        <p:spPr>
          <a:xfrm>
            <a:off x="1627551" y="404664"/>
            <a:ext cx="6821164" cy="2448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Arial" panose="020B0604020202020204" pitchFamily="34" charset="0"/>
              <a:buChar char="•"/>
            </a:pPr>
            <a:r>
              <a:rPr lang="zh-TW" altLang="en-US" b="1" dirty="0">
                <a:solidFill>
                  <a:schemeClr val="tx1"/>
                </a:solidFill>
              </a:rPr>
              <a:t>缺乏內部韌性結構改善：</a:t>
            </a:r>
            <a:r>
              <a:rPr lang="zh-TW" altLang="en-US" dirty="0">
                <a:solidFill>
                  <a:schemeClr val="tx1"/>
                </a:solidFill>
              </a:rPr>
              <a:t>製程過多限制條件無法動態韌性調整如</a:t>
            </a:r>
            <a:r>
              <a:rPr lang="en-US" altLang="zh-TW" dirty="0">
                <a:solidFill>
                  <a:schemeClr val="tx1"/>
                </a:solidFill>
              </a:rPr>
              <a:t>.</a:t>
            </a:r>
            <a:r>
              <a:rPr lang="zh-TW" altLang="en-US" dirty="0">
                <a:solidFill>
                  <a:schemeClr val="tx1"/>
                </a:solidFill>
              </a:rPr>
              <a:t>零碎小批量製程工段</a:t>
            </a:r>
          </a:p>
          <a:p>
            <a:pPr marL="285750" indent="-285750" algn="just">
              <a:buFont typeface="Arial" panose="020B0604020202020204" pitchFamily="34" charset="0"/>
              <a:buChar char="•"/>
            </a:pPr>
            <a:r>
              <a:rPr lang="zh-TW" altLang="en-US" b="1" dirty="0" smtClean="0">
                <a:solidFill>
                  <a:schemeClr val="tx1"/>
                </a:solidFill>
              </a:rPr>
              <a:t>排程</a:t>
            </a:r>
            <a:r>
              <a:rPr lang="zh-TW" altLang="zh-TW" b="1" dirty="0" smtClean="0">
                <a:solidFill>
                  <a:schemeClr val="tx1"/>
                </a:solidFill>
              </a:rPr>
              <a:t>不靈活達交</a:t>
            </a:r>
            <a:r>
              <a:rPr lang="zh-TW" altLang="en-US" b="1" dirty="0">
                <a:solidFill>
                  <a:schemeClr val="tx1"/>
                </a:solidFill>
              </a:rPr>
              <a:t>不如預期</a:t>
            </a:r>
            <a:r>
              <a:rPr lang="zh-TW" altLang="en-US" b="1" dirty="0" smtClean="0">
                <a:solidFill>
                  <a:schemeClr val="tx1"/>
                </a:solidFill>
              </a:rPr>
              <a:t>：</a:t>
            </a:r>
            <a:r>
              <a:rPr lang="zh-TW" altLang="en-US" dirty="0" smtClean="0">
                <a:solidFill>
                  <a:schemeClr val="tx1"/>
                </a:solidFill>
              </a:rPr>
              <a:t>僅</a:t>
            </a:r>
            <a:r>
              <a:rPr lang="zh-TW" altLang="en-US" dirty="0">
                <a:solidFill>
                  <a:schemeClr val="tx1"/>
                </a:solidFill>
              </a:rPr>
              <a:t>考慮交期時間與廠商優先級，導致排程效率不佳的</a:t>
            </a:r>
            <a:r>
              <a:rPr lang="zh-TW" altLang="en-US" dirty="0" smtClean="0">
                <a:solidFill>
                  <a:schemeClr val="tx1"/>
                </a:solidFill>
              </a:rPr>
              <a:t>問題。</a:t>
            </a:r>
            <a:endParaRPr lang="en-US" altLang="zh-TW" dirty="0" smtClean="0">
              <a:solidFill>
                <a:schemeClr val="tx1"/>
              </a:solidFill>
            </a:endParaRPr>
          </a:p>
          <a:p>
            <a:pPr marL="285750" indent="-285750" algn="just">
              <a:buFont typeface="Arial" panose="020B0604020202020204" pitchFamily="34" charset="0"/>
              <a:buChar char="•"/>
            </a:pPr>
            <a:r>
              <a:rPr lang="zh-TW" altLang="zh-TW" b="1" dirty="0" smtClean="0">
                <a:solidFill>
                  <a:schemeClr val="tx1"/>
                </a:solidFill>
              </a:rPr>
              <a:t>生產</a:t>
            </a:r>
            <a:r>
              <a:rPr lang="zh-TW" altLang="zh-TW" b="1" dirty="0">
                <a:solidFill>
                  <a:schemeClr val="tx1"/>
                </a:solidFill>
              </a:rPr>
              <a:t>排程依賴人工與經驗</a:t>
            </a:r>
            <a:r>
              <a:rPr lang="zh-TW" altLang="en-US" b="1" dirty="0">
                <a:solidFill>
                  <a:schemeClr val="tx1"/>
                </a:solidFill>
              </a:rPr>
              <a:t>：</a:t>
            </a:r>
            <a:r>
              <a:rPr lang="zh-TW" altLang="zh-TW" dirty="0">
                <a:solidFill>
                  <a:schemeClr val="tx1"/>
                </a:solidFill>
              </a:rPr>
              <a:t>尚無接收工站現況而變動排程計畫，製程資訊即時及正確性都不足，無法滿足</a:t>
            </a:r>
            <a:r>
              <a:rPr lang="zh-TW" altLang="en-US" dirty="0">
                <a:solidFill>
                  <a:schemeClr val="tx1"/>
                </a:solidFill>
              </a:rPr>
              <a:t>生產</a:t>
            </a:r>
            <a:r>
              <a:rPr lang="zh-TW" altLang="zh-TW" dirty="0">
                <a:solidFill>
                  <a:schemeClr val="tx1"/>
                </a:solidFill>
              </a:rPr>
              <a:t>多重複雜考量</a:t>
            </a:r>
            <a:r>
              <a:rPr lang="zh-TW" altLang="en-US" dirty="0" smtClean="0">
                <a:solidFill>
                  <a:schemeClr val="tx1"/>
                </a:solidFill>
              </a:rPr>
              <a:t>。</a:t>
            </a:r>
            <a:endParaRPr lang="en-US" altLang="zh-TW" dirty="0" smtClean="0">
              <a:solidFill>
                <a:schemeClr val="tx1"/>
              </a:solidFill>
            </a:endParaRPr>
          </a:p>
        </p:txBody>
      </p:sp>
      <p:sp>
        <p:nvSpPr>
          <p:cNvPr id="53" name="矩形 52"/>
          <p:cNvSpPr/>
          <p:nvPr/>
        </p:nvSpPr>
        <p:spPr>
          <a:xfrm>
            <a:off x="1601882" y="5117848"/>
            <a:ext cx="4255263" cy="1300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spcBef>
                <a:spcPts val="277"/>
              </a:spcBef>
              <a:buFont typeface="+mj-lt"/>
              <a:buAutoNum type="arabicPeriod"/>
              <a:defRPr/>
            </a:pPr>
            <a:r>
              <a:rPr lang="zh-TW" altLang="en-US" b="1" dirty="0" smtClean="0">
                <a:solidFill>
                  <a:srgbClr val="002060"/>
                </a:solidFill>
                <a:ea typeface="微軟正黑體" panose="020B0604030504040204" pitchFamily="34" charset="-120"/>
              </a:rPr>
              <a:t>內部韌性優勢：</a:t>
            </a:r>
            <a:r>
              <a:rPr lang="zh-TW" altLang="zh-TW" b="1" dirty="0" smtClean="0">
                <a:solidFill>
                  <a:srgbClr val="FF0000"/>
                </a:solidFill>
                <a:ea typeface="微軟正黑體" panose="020B0604030504040204" pitchFamily="34" charset="-120"/>
              </a:rPr>
              <a:t>根據</a:t>
            </a:r>
            <a:r>
              <a:rPr lang="zh-TW" altLang="zh-TW" b="1" dirty="0">
                <a:solidFill>
                  <a:srgbClr val="FF0000"/>
                </a:solidFill>
                <a:ea typeface="微軟正黑體" panose="020B0604030504040204" pitchFamily="34" charset="-120"/>
              </a:rPr>
              <a:t>當前狀況全線</a:t>
            </a:r>
            <a:r>
              <a:rPr lang="en-US" altLang="zh-TW" b="1" dirty="0">
                <a:solidFill>
                  <a:srgbClr val="FF0000"/>
                </a:solidFill>
                <a:ea typeface="微軟正黑體" panose="020B0604030504040204" pitchFamily="34" charset="-120"/>
              </a:rPr>
              <a:t>20</a:t>
            </a:r>
            <a:r>
              <a:rPr lang="zh-TW" altLang="zh-TW" b="1" dirty="0">
                <a:solidFill>
                  <a:srgbClr val="FF0000"/>
                </a:solidFill>
                <a:ea typeface="微軟正黑體" panose="020B0604030504040204" pitchFamily="34" charset="-120"/>
              </a:rPr>
              <a:t>分鐘動態快速完成日排</a:t>
            </a:r>
            <a:r>
              <a:rPr lang="zh-TW" altLang="zh-TW" b="1" dirty="0" smtClean="0">
                <a:solidFill>
                  <a:srgbClr val="FF0000"/>
                </a:solidFill>
                <a:ea typeface="微軟正黑體" panose="020B0604030504040204" pitchFamily="34" charset="-120"/>
              </a:rPr>
              <a:t>程</a:t>
            </a:r>
            <a:endParaRPr lang="en-US" altLang="zh-TW" b="1" dirty="0" smtClean="0">
              <a:solidFill>
                <a:srgbClr val="002060"/>
              </a:solidFill>
              <a:ea typeface="微軟正黑體" panose="020B0604030504040204" pitchFamily="34" charset="-120"/>
            </a:endParaRPr>
          </a:p>
          <a:p>
            <a:pPr marL="342900" indent="-342900" algn="just">
              <a:spcBef>
                <a:spcPts val="277"/>
              </a:spcBef>
              <a:buFont typeface="+mj-lt"/>
              <a:buAutoNum type="arabicPeriod"/>
              <a:defRPr/>
            </a:pPr>
            <a:r>
              <a:rPr lang="zh-TW" altLang="en-US" b="1" dirty="0" smtClean="0">
                <a:solidFill>
                  <a:srgbClr val="002060"/>
                </a:solidFill>
                <a:ea typeface="微軟正黑體" panose="020B0604030504040204" pitchFamily="34" charset="-120"/>
              </a:rPr>
              <a:t>單廠</a:t>
            </a:r>
            <a:r>
              <a:rPr lang="zh-TW" altLang="zh-TW" b="1" dirty="0" smtClean="0">
                <a:solidFill>
                  <a:srgbClr val="002060"/>
                </a:solidFill>
                <a:ea typeface="微軟正黑體" panose="020B0604030504040204" pitchFamily="34" charset="-120"/>
              </a:rPr>
              <a:t>生產</a:t>
            </a:r>
            <a:r>
              <a:rPr lang="zh-TW" altLang="zh-TW" b="1" dirty="0">
                <a:solidFill>
                  <a:srgbClr val="002060"/>
                </a:solidFill>
                <a:ea typeface="微軟正黑體" panose="020B0604030504040204" pitchFamily="34" charset="-120"/>
              </a:rPr>
              <a:t>排</a:t>
            </a:r>
            <a:r>
              <a:rPr lang="zh-TW" altLang="zh-TW" b="1" dirty="0" smtClean="0">
                <a:solidFill>
                  <a:srgbClr val="002060"/>
                </a:solidFill>
                <a:ea typeface="微軟正黑體" panose="020B0604030504040204" pitchFamily="34" charset="-120"/>
              </a:rPr>
              <a:t>程</a:t>
            </a:r>
            <a:r>
              <a:rPr lang="zh-TW" altLang="en-US" b="1" dirty="0" smtClean="0">
                <a:solidFill>
                  <a:srgbClr val="002060"/>
                </a:solidFill>
                <a:ea typeface="微軟正黑體" panose="020B0604030504040204" pitchFamily="34" charset="-120"/>
              </a:rPr>
              <a:t>：排程生產</a:t>
            </a:r>
            <a:r>
              <a:rPr lang="zh-TW" altLang="zh-TW" b="1" dirty="0" smtClean="0">
                <a:solidFill>
                  <a:srgbClr val="FF0000"/>
                </a:solidFill>
                <a:ea typeface="微軟正黑體" panose="020B0604030504040204" pitchFamily="34" charset="-120"/>
              </a:rPr>
              <a:t>效率</a:t>
            </a:r>
            <a:r>
              <a:rPr lang="zh-TW" altLang="zh-TW" b="1" dirty="0">
                <a:solidFill>
                  <a:srgbClr val="FF0000"/>
                </a:solidFill>
                <a:ea typeface="微軟正黑體" panose="020B0604030504040204" pitchFamily="34" charset="-120"/>
              </a:rPr>
              <a:t>提升</a:t>
            </a:r>
            <a:r>
              <a:rPr lang="en-US" altLang="zh-TW" b="1" dirty="0">
                <a:solidFill>
                  <a:srgbClr val="FF0000"/>
                </a:solidFill>
                <a:ea typeface="微軟正黑體" panose="020B0604030504040204" pitchFamily="34" charset="-120"/>
              </a:rPr>
              <a:t>50%</a:t>
            </a:r>
            <a:r>
              <a:rPr lang="zh-TW" altLang="zh-TW" b="1" dirty="0">
                <a:solidFill>
                  <a:srgbClr val="002060"/>
                </a:solidFill>
                <a:ea typeface="微軟正黑體" panose="020B0604030504040204" pitchFamily="34" charset="-120"/>
              </a:rPr>
              <a:t>，達到</a:t>
            </a:r>
            <a:r>
              <a:rPr lang="zh-TW" altLang="en-US" b="1" dirty="0">
                <a:solidFill>
                  <a:srgbClr val="FF0000"/>
                </a:solidFill>
                <a:ea typeface="微軟正黑體" panose="020B0604030504040204" pitchFamily="34" charset="-120"/>
              </a:rPr>
              <a:t>內部</a:t>
            </a:r>
            <a:r>
              <a:rPr lang="zh-TW" altLang="zh-TW" b="1" dirty="0">
                <a:solidFill>
                  <a:srgbClr val="FF0000"/>
                </a:solidFill>
                <a:ea typeface="微軟正黑體" panose="020B0604030504040204" pitchFamily="34" charset="-120"/>
              </a:rPr>
              <a:t>韌性排</a:t>
            </a:r>
            <a:r>
              <a:rPr lang="zh-TW" altLang="zh-TW" b="1" dirty="0" smtClean="0">
                <a:solidFill>
                  <a:srgbClr val="FF0000"/>
                </a:solidFill>
                <a:ea typeface="微軟正黑體" panose="020B0604030504040204" pitchFamily="34" charset="-120"/>
              </a:rPr>
              <a:t>程</a:t>
            </a:r>
            <a:endParaRPr lang="en-US" altLang="zh-TW" b="1" dirty="0">
              <a:solidFill>
                <a:srgbClr val="FF0000"/>
              </a:solidFill>
              <a:ea typeface="微軟正黑體" panose="020B0604030504040204" pitchFamily="34" charset="-120"/>
            </a:endParaRPr>
          </a:p>
        </p:txBody>
      </p:sp>
      <p:sp>
        <p:nvSpPr>
          <p:cNvPr id="5" name="＞形箭號 4"/>
          <p:cNvSpPr/>
          <p:nvPr/>
        </p:nvSpPr>
        <p:spPr>
          <a:xfrm>
            <a:off x="5953362" y="5445224"/>
            <a:ext cx="299070" cy="500918"/>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7" name="＞形箭號 26"/>
          <p:cNvSpPr/>
          <p:nvPr/>
        </p:nvSpPr>
        <p:spPr>
          <a:xfrm>
            <a:off x="6132480" y="5445224"/>
            <a:ext cx="299070" cy="500918"/>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6" name="矩形 25"/>
          <p:cNvSpPr/>
          <p:nvPr/>
        </p:nvSpPr>
        <p:spPr bwMode="auto">
          <a:xfrm>
            <a:off x="11013201" y="0"/>
            <a:ext cx="1187624" cy="358513"/>
          </a:xfrm>
          <a:prstGeom prst="rect">
            <a:avLst/>
          </a:prstGeom>
          <a:solidFill>
            <a:srgbClr val="00206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chemeClr val="bg1"/>
              </a:buClr>
              <a:buSzPct val="100000"/>
            </a:pPr>
            <a:r>
              <a:rPr lang="zh-TW" altLang="en-US"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分項</a:t>
            </a:r>
            <a:r>
              <a:rPr lang="en-US" altLang="zh-TW"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2-1</a:t>
            </a:r>
            <a:endParaRPr lang="zh-TW" altLang="en-US"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pic>
        <p:nvPicPr>
          <p:cNvPr id="32" name="圖片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4581" y="892622"/>
            <a:ext cx="3550053" cy="1279971"/>
          </a:xfrm>
          <a:prstGeom prst="rect">
            <a:avLst/>
          </a:prstGeom>
        </p:spPr>
      </p:pic>
      <p:pic>
        <p:nvPicPr>
          <p:cNvPr id="33" name="圖片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65154" y="2916977"/>
            <a:ext cx="3088420" cy="2005569"/>
          </a:xfrm>
          <a:prstGeom prst="rect">
            <a:avLst/>
          </a:prstGeom>
        </p:spPr>
      </p:pic>
      <p:pic>
        <p:nvPicPr>
          <p:cNvPr id="34" name="圖片 33"/>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3703" y="3006190"/>
            <a:ext cx="2745993" cy="1828024"/>
          </a:xfrm>
          <a:prstGeom prst="rect">
            <a:avLst/>
          </a:prstGeom>
          <a:ln>
            <a:noFill/>
          </a:ln>
          <a:effectLst>
            <a:softEdge rad="112500"/>
          </a:effectLst>
        </p:spPr>
      </p:pic>
      <p:pic>
        <p:nvPicPr>
          <p:cNvPr id="35" name="Picture 16" descr="扩散图标(第1页) - 图说健康"/>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6938" y="3033883"/>
            <a:ext cx="1383068" cy="1771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矩形 36">
            <a:extLst/>
          </p:cNvPr>
          <p:cNvSpPr/>
          <p:nvPr/>
        </p:nvSpPr>
        <p:spPr>
          <a:xfrm>
            <a:off x="983432" y="2540336"/>
            <a:ext cx="1806403" cy="462836"/>
          </a:xfrm>
          <a:prstGeom prst="rect">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zh-TW" altLang="en-US" sz="1600" b="1" dirty="0" smtClean="0">
                <a:latin typeface="Microsoft JhengHei" panose="020B0604030504040204" pitchFamily="34" charset="-120"/>
                <a:ea typeface="Microsoft JhengHei" panose="020B0604030504040204" pitchFamily="34" charset="-120"/>
              </a:rPr>
              <a:t>共通性</a:t>
            </a:r>
            <a:r>
              <a:rPr lang="en-US" altLang="zh-TW" sz="1600" b="1" dirty="0" smtClean="0">
                <a:latin typeface="Microsoft JhengHei" panose="020B0604030504040204" pitchFamily="34" charset="-120"/>
                <a:ea typeface="Microsoft JhengHei" panose="020B0604030504040204" pitchFamily="34" charset="-120"/>
              </a:rPr>
              <a:t>ERP</a:t>
            </a:r>
            <a:r>
              <a:rPr lang="zh-TW" altLang="en-US" sz="1600" b="1" dirty="0">
                <a:latin typeface="Microsoft JhengHei" panose="020B0604030504040204" pitchFamily="34" charset="-120"/>
                <a:ea typeface="Microsoft JhengHei" panose="020B0604030504040204" pitchFamily="34" charset="-120"/>
              </a:rPr>
              <a:t>整合</a:t>
            </a:r>
          </a:p>
        </p:txBody>
      </p:sp>
      <p:sp>
        <p:nvSpPr>
          <p:cNvPr id="38" name="矩形 37">
            <a:extLst/>
          </p:cNvPr>
          <p:cNvSpPr/>
          <p:nvPr/>
        </p:nvSpPr>
        <p:spPr>
          <a:xfrm>
            <a:off x="4286203" y="2554109"/>
            <a:ext cx="1806403" cy="437480"/>
          </a:xfrm>
          <a:prstGeom prst="rect">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zh-TW" altLang="en-US" sz="1600" b="1" dirty="0" smtClean="0">
                <a:latin typeface="Microsoft JhengHei" panose="020B0604030504040204" pitchFamily="34" charset="-120"/>
                <a:ea typeface="Microsoft JhengHei" panose="020B0604030504040204" pitchFamily="34" charset="-120"/>
              </a:rPr>
              <a:t>共通性有限產能</a:t>
            </a:r>
            <a:r>
              <a:rPr lang="en-US" altLang="zh-TW" sz="1600" b="1" dirty="0" smtClean="0">
                <a:latin typeface="Microsoft JhengHei" panose="020B0604030504040204" pitchFamily="34" charset="-120"/>
                <a:ea typeface="Microsoft JhengHei" panose="020B0604030504040204" pitchFamily="34" charset="-120"/>
              </a:rPr>
              <a:t/>
            </a:r>
            <a:br>
              <a:rPr lang="en-US" altLang="zh-TW" sz="1600" b="1" dirty="0" smtClean="0">
                <a:latin typeface="Microsoft JhengHei" panose="020B0604030504040204" pitchFamily="34" charset="-120"/>
                <a:ea typeface="Microsoft JhengHei" panose="020B0604030504040204" pitchFamily="34" charset="-120"/>
              </a:rPr>
            </a:br>
            <a:r>
              <a:rPr lang="zh-TW" altLang="en-US" sz="1600" b="1" dirty="0" smtClean="0">
                <a:latin typeface="Microsoft JhengHei" panose="020B0604030504040204" pitchFamily="34" charset="-120"/>
                <a:ea typeface="Microsoft JhengHei" panose="020B0604030504040204" pitchFamily="34" charset="-120"/>
              </a:rPr>
              <a:t>韌性動態排程</a:t>
            </a:r>
            <a:endParaRPr lang="zh-TW" altLang="en-US" sz="1600" b="1" dirty="0">
              <a:latin typeface="Microsoft JhengHei" panose="020B0604030504040204" pitchFamily="34" charset="-120"/>
              <a:ea typeface="Microsoft JhengHei" panose="020B0604030504040204" pitchFamily="34" charset="-120"/>
            </a:endParaRPr>
          </a:p>
        </p:txBody>
      </p:sp>
      <p:pic>
        <p:nvPicPr>
          <p:cNvPr id="39" name="圖片 38"/>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9408368" y="3068960"/>
            <a:ext cx="2363054" cy="1841200"/>
          </a:xfrm>
          <a:prstGeom prst="rect">
            <a:avLst/>
          </a:prstGeom>
          <a:ln>
            <a:noFill/>
          </a:ln>
          <a:effectLst>
            <a:softEdge rad="112500"/>
          </a:effectLst>
        </p:spPr>
      </p:pic>
      <p:pic>
        <p:nvPicPr>
          <p:cNvPr id="40" name="圖片 39">
            <a:extLst>
              <a:ext uri="{FF2B5EF4-FFF2-40B4-BE49-F238E27FC236}">
                <a16:creationId xmlns:a16="http://schemas.microsoft.com/office/drawing/2014/main" id="{1A8C2CE0-A36E-4C75-8513-B067F2D62E91}"/>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6946145" y="3069902"/>
            <a:ext cx="2606239" cy="1841200"/>
          </a:xfrm>
          <a:prstGeom prst="rect">
            <a:avLst/>
          </a:prstGeom>
          <a:ln>
            <a:noFill/>
          </a:ln>
          <a:effectLst>
            <a:softEdge rad="112500"/>
          </a:effectLst>
        </p:spPr>
      </p:pic>
      <p:sp>
        <p:nvSpPr>
          <p:cNvPr id="43" name="矩形 42">
            <a:extLst/>
          </p:cNvPr>
          <p:cNvSpPr/>
          <p:nvPr/>
        </p:nvSpPr>
        <p:spPr>
          <a:xfrm>
            <a:off x="7313933" y="2554109"/>
            <a:ext cx="1806403" cy="437480"/>
          </a:xfrm>
          <a:prstGeom prst="rect">
            <a:avLst/>
          </a:prstGeom>
        </p:spPr>
        <p:style>
          <a:lnRef idx="1">
            <a:schemeClr val="accent4"/>
          </a:lnRef>
          <a:fillRef idx="2">
            <a:schemeClr val="accent4"/>
          </a:fillRef>
          <a:effectRef idx="1">
            <a:schemeClr val="accent4"/>
          </a:effectRef>
          <a:fontRef idx="minor">
            <a:schemeClr val="dk1"/>
          </a:fontRef>
        </p:style>
        <p:txBody>
          <a:bodyPr anchor="ctr"/>
          <a:lstStyle/>
          <a:p>
            <a:pPr algn="ctr"/>
            <a:r>
              <a:rPr lang="zh-TW" altLang="en-US" sz="1600" b="1" dirty="0">
                <a:latin typeface="Microsoft JhengHei" panose="020B0604030504040204" pitchFamily="34" charset="-120"/>
                <a:ea typeface="Microsoft JhengHei" panose="020B0604030504040204" pitchFamily="34" charset="-120"/>
              </a:rPr>
              <a:t>動態</a:t>
            </a:r>
            <a:r>
              <a:rPr lang="zh-TW" altLang="en-US" sz="1600" b="1" dirty="0" smtClean="0">
                <a:latin typeface="Microsoft JhengHei" panose="020B0604030504040204" pitchFamily="34" charset="-120"/>
                <a:ea typeface="Microsoft JhengHei" panose="020B0604030504040204" pitchFamily="34" charset="-120"/>
              </a:rPr>
              <a:t>排程派</a:t>
            </a:r>
            <a:r>
              <a:rPr lang="zh-TW" altLang="en-US" sz="1600" b="1" dirty="0">
                <a:latin typeface="Microsoft JhengHei" panose="020B0604030504040204" pitchFamily="34" charset="-120"/>
                <a:ea typeface="Microsoft JhengHei" panose="020B0604030504040204" pitchFamily="34" charset="-120"/>
              </a:rPr>
              <a:t>工單</a:t>
            </a:r>
            <a:r>
              <a:rPr lang="zh-TW" altLang="en-US" sz="1600" b="1" dirty="0" smtClean="0">
                <a:latin typeface="Microsoft JhengHei" panose="020B0604030504040204" pitchFamily="34" charset="-120"/>
                <a:ea typeface="Microsoft JhengHei" panose="020B0604030504040204" pitchFamily="34" charset="-120"/>
              </a:rPr>
              <a:t>即時發布</a:t>
            </a:r>
            <a:endParaRPr lang="zh-TW" altLang="en-US" sz="1600" b="1" dirty="0">
              <a:latin typeface="Microsoft JhengHei" panose="020B0604030504040204" pitchFamily="34" charset="-120"/>
              <a:ea typeface="Microsoft JhengHei" panose="020B0604030504040204" pitchFamily="34" charset="-120"/>
            </a:endParaRPr>
          </a:p>
        </p:txBody>
      </p:sp>
      <p:sp>
        <p:nvSpPr>
          <p:cNvPr id="44" name="矩形 43">
            <a:extLst/>
          </p:cNvPr>
          <p:cNvSpPr/>
          <p:nvPr/>
        </p:nvSpPr>
        <p:spPr>
          <a:xfrm>
            <a:off x="9691126" y="2554597"/>
            <a:ext cx="1806403" cy="437480"/>
          </a:xfrm>
          <a:prstGeom prst="rect">
            <a:avLst/>
          </a:prstGeom>
        </p:spPr>
        <p:style>
          <a:lnRef idx="1">
            <a:schemeClr val="accent4"/>
          </a:lnRef>
          <a:fillRef idx="2">
            <a:schemeClr val="accent4"/>
          </a:fillRef>
          <a:effectRef idx="1">
            <a:schemeClr val="accent4"/>
          </a:effectRef>
          <a:fontRef idx="minor">
            <a:schemeClr val="dk1"/>
          </a:fontRef>
        </p:style>
        <p:txBody>
          <a:bodyPr anchor="ctr"/>
          <a:lstStyle/>
          <a:p>
            <a:pPr algn="ctr"/>
            <a:r>
              <a:rPr lang="zh-TW" altLang="en-US" sz="1600" b="1" dirty="0">
                <a:latin typeface="Microsoft JhengHei" panose="020B0604030504040204" pitchFamily="34" charset="-120"/>
                <a:ea typeface="Microsoft JhengHei" panose="020B0604030504040204" pitchFamily="34" charset="-120"/>
              </a:rPr>
              <a:t>現場效率</a:t>
            </a:r>
            <a:r>
              <a:rPr lang="zh-TW" altLang="en-US" sz="1600" b="1" dirty="0" smtClean="0">
                <a:latin typeface="Microsoft JhengHei" panose="020B0604030504040204" pitchFamily="34" charset="-120"/>
                <a:ea typeface="Microsoft JhengHei" panose="020B0604030504040204" pitchFamily="34" charset="-120"/>
              </a:rPr>
              <a:t>看板</a:t>
            </a:r>
            <a:endParaRPr lang="en-US" altLang="zh-TW" sz="1600" b="1" dirty="0" smtClean="0">
              <a:latin typeface="Microsoft JhengHei" panose="020B0604030504040204" pitchFamily="34" charset="-120"/>
              <a:ea typeface="Microsoft JhengHei" panose="020B0604030504040204" pitchFamily="34" charset="-120"/>
            </a:endParaRPr>
          </a:p>
          <a:p>
            <a:pPr algn="ctr"/>
            <a:r>
              <a:rPr lang="zh-TW" altLang="en-US" sz="1600" b="1" dirty="0" smtClean="0">
                <a:latin typeface="Microsoft JhengHei" panose="020B0604030504040204" pitchFamily="34" charset="-120"/>
                <a:ea typeface="Microsoft JhengHei" panose="020B0604030504040204" pitchFamily="34" charset="-120"/>
              </a:rPr>
              <a:t>即時</a:t>
            </a:r>
            <a:r>
              <a:rPr lang="zh-TW" altLang="en-US" sz="1600" b="1" dirty="0">
                <a:latin typeface="Microsoft JhengHei" panose="020B0604030504040204" pitchFamily="34" charset="-120"/>
                <a:ea typeface="Microsoft JhengHei" panose="020B0604030504040204" pitchFamily="34" charset="-120"/>
              </a:rPr>
              <a:t>呈現</a:t>
            </a:r>
          </a:p>
        </p:txBody>
      </p:sp>
      <p:pic>
        <p:nvPicPr>
          <p:cNvPr id="36" name="Picture 16" descr="扩散图标(第1页) - 图说健康"/>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82728" y="3048522"/>
            <a:ext cx="1383068" cy="1771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線接點 8"/>
          <p:cNvCxnSpPr>
            <a:stCxn id="43" idx="3"/>
            <a:endCxn id="44" idx="1"/>
          </p:cNvCxnSpPr>
          <p:nvPr/>
        </p:nvCxnSpPr>
        <p:spPr>
          <a:xfrm>
            <a:off x="9120336" y="2772849"/>
            <a:ext cx="570790" cy="488"/>
          </a:xfrm>
          <a:prstGeom prst="line">
            <a:avLst/>
          </a:prstGeom>
          <a:ln w="38100">
            <a:solidFill>
              <a:srgbClr val="C00000"/>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48" name="圖片 47"/>
          <p:cNvPicPr>
            <a:picLocks noChangeAspect="1"/>
          </p:cNvPicPr>
          <p:nvPr/>
        </p:nvPicPr>
        <p:blipFill>
          <a:blip r:embed="rId9"/>
          <a:stretch>
            <a:fillRect/>
          </a:stretch>
        </p:blipFill>
        <p:spPr>
          <a:xfrm>
            <a:off x="6387932" y="5073568"/>
            <a:ext cx="1104505" cy="1369407"/>
          </a:xfrm>
          <a:prstGeom prst="rect">
            <a:avLst/>
          </a:prstGeom>
        </p:spPr>
      </p:pic>
      <p:pic>
        <p:nvPicPr>
          <p:cNvPr id="50" name="圖片 49">
            <a:extLst>
              <a:ext uri="{FF2B5EF4-FFF2-40B4-BE49-F238E27FC236}">
                <a16:creationId xmlns:a16="http://schemas.microsoft.com/office/drawing/2014/main" id="{8B8B6FB7-DC3B-4DB1-96B4-A7C53938BD56}"/>
              </a:ext>
            </a:extLst>
          </p:cNvPr>
          <p:cNvPicPr>
            <a:picLocks noChangeAspect="1"/>
          </p:cNvPicPr>
          <p:nvPr/>
        </p:nvPicPr>
        <p:blipFill rotWithShape="1">
          <a:blip r:embed="rId10"/>
          <a:srcRect t="8208"/>
          <a:stretch/>
        </p:blipFill>
        <p:spPr>
          <a:xfrm>
            <a:off x="7408967" y="5404671"/>
            <a:ext cx="2664117" cy="1421591"/>
          </a:xfrm>
          <a:prstGeom prst="rect">
            <a:avLst/>
          </a:prstGeom>
          <a:ln>
            <a:noFill/>
          </a:ln>
          <a:effectLst>
            <a:softEdge rad="112500"/>
          </a:effectLst>
        </p:spPr>
      </p:pic>
      <p:pic>
        <p:nvPicPr>
          <p:cNvPr id="51" name="圖片 50">
            <a:extLst>
              <a:ext uri="{FF2B5EF4-FFF2-40B4-BE49-F238E27FC236}">
                <a16:creationId xmlns:a16="http://schemas.microsoft.com/office/drawing/2014/main" id="{D6153697-7D38-497D-823C-C65B8D04747A}"/>
              </a:ext>
            </a:extLst>
          </p:cNvPr>
          <p:cNvPicPr>
            <a:picLocks noChangeAspect="1"/>
          </p:cNvPicPr>
          <p:nvPr/>
        </p:nvPicPr>
        <p:blipFill rotWithShape="1">
          <a:blip r:embed="rId11"/>
          <a:srcRect t="9332"/>
          <a:stretch/>
        </p:blipFill>
        <p:spPr>
          <a:xfrm>
            <a:off x="9555448" y="5404670"/>
            <a:ext cx="2419905" cy="1336698"/>
          </a:xfrm>
          <a:prstGeom prst="rect">
            <a:avLst/>
          </a:prstGeom>
          <a:ln>
            <a:noFill/>
          </a:ln>
          <a:effectLst>
            <a:softEdge rad="112500"/>
          </a:effectLst>
        </p:spPr>
      </p:pic>
      <p:sp>
        <p:nvSpPr>
          <p:cNvPr id="52" name="矩形 51">
            <a:extLst/>
          </p:cNvPr>
          <p:cNvSpPr/>
          <p:nvPr/>
        </p:nvSpPr>
        <p:spPr>
          <a:xfrm>
            <a:off x="7716095" y="5041181"/>
            <a:ext cx="2010319" cy="437480"/>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anchor="ctr"/>
          <a:lstStyle/>
          <a:p>
            <a:pPr algn="ctr"/>
            <a:r>
              <a:rPr lang="zh-TW" altLang="en-US" sz="1600" b="1" dirty="0" smtClean="0">
                <a:latin typeface="Microsoft JhengHei" panose="020B0604030504040204" pitchFamily="34" charset="-120"/>
                <a:ea typeface="Microsoft JhengHei" panose="020B0604030504040204" pitchFamily="34" charset="-120"/>
              </a:rPr>
              <a:t>生管</a:t>
            </a:r>
            <a:r>
              <a:rPr lang="zh-TW" altLang="en-US" sz="1600" b="1" dirty="0" smtClean="0">
                <a:solidFill>
                  <a:srgbClr val="FF0000"/>
                </a:solidFill>
                <a:latin typeface="Microsoft JhengHei" panose="020B0604030504040204" pitchFamily="34" charset="-120"/>
                <a:ea typeface="Microsoft JhengHei" panose="020B0604030504040204" pitchFamily="34" charset="-120"/>
                <a:sym typeface="Wingdings" panose="05000000000000000000" pitchFamily="2" charset="2"/>
              </a:rPr>
              <a:t></a:t>
            </a:r>
            <a:r>
              <a:rPr lang="zh-TW" altLang="en-US" sz="1600" b="1" dirty="0" smtClean="0">
                <a:latin typeface="Microsoft JhengHei" panose="020B0604030504040204" pitchFamily="34" charset="-120"/>
                <a:ea typeface="Microsoft JhengHei" panose="020B0604030504040204" pitchFamily="34" charset="-120"/>
                <a:sym typeface="Wingdings" panose="05000000000000000000" pitchFamily="2" charset="2"/>
              </a:rPr>
              <a:t>現場產線</a:t>
            </a:r>
            <a:endParaRPr lang="en-US" altLang="zh-TW" sz="1600" b="1" dirty="0" smtClean="0">
              <a:latin typeface="Microsoft JhengHei" panose="020B0604030504040204" pitchFamily="34" charset="-120"/>
              <a:ea typeface="Microsoft JhengHei" panose="020B0604030504040204" pitchFamily="34" charset="-120"/>
              <a:sym typeface="Wingdings" panose="05000000000000000000" pitchFamily="2" charset="2"/>
            </a:endParaRPr>
          </a:p>
          <a:p>
            <a:pPr algn="ctr"/>
            <a:r>
              <a:rPr lang="zh-TW" altLang="en-US" sz="1600" b="1" dirty="0" smtClean="0">
                <a:solidFill>
                  <a:srgbClr val="FF0000"/>
                </a:solidFill>
                <a:latin typeface="Microsoft JhengHei" panose="020B0604030504040204" pitchFamily="34" charset="-120"/>
                <a:ea typeface="Microsoft JhengHei" panose="020B0604030504040204" pitchFamily="34" charset="-120"/>
                <a:sym typeface="Wingdings" panose="05000000000000000000" pitchFamily="2" charset="2"/>
              </a:rPr>
              <a:t>動態即時派工發布</a:t>
            </a:r>
            <a:endParaRPr lang="zh-TW" altLang="en-US" sz="1600" b="1" dirty="0">
              <a:solidFill>
                <a:srgbClr val="FF0000"/>
              </a:solidFill>
              <a:latin typeface="Microsoft JhengHei" panose="020B0604030504040204" pitchFamily="34" charset="-120"/>
              <a:ea typeface="Microsoft JhengHei" panose="020B0604030504040204" pitchFamily="34" charset="-120"/>
            </a:endParaRPr>
          </a:p>
        </p:txBody>
      </p:sp>
      <p:sp>
        <p:nvSpPr>
          <p:cNvPr id="54" name="矩形 53">
            <a:extLst/>
          </p:cNvPr>
          <p:cNvSpPr/>
          <p:nvPr/>
        </p:nvSpPr>
        <p:spPr>
          <a:xfrm>
            <a:off x="9918566" y="5004102"/>
            <a:ext cx="2010319" cy="437480"/>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anchor="ctr"/>
          <a:lstStyle/>
          <a:p>
            <a:pPr algn="ctr"/>
            <a:r>
              <a:rPr lang="zh-TW" altLang="en-US" sz="1600" b="1" dirty="0" smtClean="0">
                <a:latin typeface="Microsoft JhengHei" panose="020B0604030504040204" pitchFamily="34" charset="-120"/>
                <a:ea typeface="Microsoft JhengHei" panose="020B0604030504040204" pitchFamily="34" charset="-120"/>
                <a:sym typeface="Wingdings" panose="05000000000000000000" pitchFamily="2" charset="2"/>
              </a:rPr>
              <a:t>現場產線</a:t>
            </a:r>
            <a:r>
              <a:rPr lang="zh-TW" altLang="en-US" sz="1600" b="1" dirty="0" smtClean="0">
                <a:solidFill>
                  <a:srgbClr val="FF0000"/>
                </a:solidFill>
                <a:latin typeface="Microsoft JhengHei" panose="020B0604030504040204" pitchFamily="34" charset="-120"/>
                <a:ea typeface="Microsoft JhengHei" panose="020B0604030504040204" pitchFamily="34" charset="-120"/>
                <a:sym typeface="Wingdings" panose="05000000000000000000" pitchFamily="2" charset="2"/>
              </a:rPr>
              <a:t></a:t>
            </a:r>
            <a:r>
              <a:rPr lang="zh-TW" altLang="en-US" sz="1600" b="1" dirty="0" smtClean="0">
                <a:latin typeface="Microsoft JhengHei" panose="020B0604030504040204" pitchFamily="34" charset="-120"/>
                <a:ea typeface="Microsoft JhengHei" panose="020B0604030504040204" pitchFamily="34" charset="-120"/>
                <a:sym typeface="Wingdings" panose="05000000000000000000" pitchFamily="2" charset="2"/>
              </a:rPr>
              <a:t>大看板</a:t>
            </a:r>
            <a:endParaRPr lang="en-US" altLang="zh-TW" sz="1600" b="1" dirty="0" smtClean="0">
              <a:latin typeface="Microsoft JhengHei" panose="020B0604030504040204" pitchFamily="34" charset="-120"/>
              <a:ea typeface="Microsoft JhengHei" panose="020B0604030504040204" pitchFamily="34" charset="-120"/>
              <a:sym typeface="Wingdings" panose="05000000000000000000" pitchFamily="2" charset="2"/>
            </a:endParaRPr>
          </a:p>
          <a:p>
            <a:pPr algn="ctr"/>
            <a:r>
              <a:rPr lang="zh-TW" altLang="en-US" sz="1600" b="1" dirty="0" smtClean="0">
                <a:solidFill>
                  <a:srgbClr val="FF0000"/>
                </a:solidFill>
                <a:latin typeface="Microsoft JhengHei" panose="020B0604030504040204" pitchFamily="34" charset="-120"/>
                <a:ea typeface="Microsoft JhengHei" panose="020B0604030504040204" pitchFamily="34" charset="-120"/>
                <a:sym typeface="Wingdings" panose="05000000000000000000" pitchFamily="2" charset="2"/>
              </a:rPr>
              <a:t>即時生產計畫發布</a:t>
            </a:r>
            <a:endParaRPr lang="zh-TW" altLang="en-US" sz="1600" b="1" dirty="0">
              <a:solidFill>
                <a:srgbClr val="FF0000"/>
              </a:solidFill>
              <a:latin typeface="Microsoft JhengHei" panose="020B0604030504040204" pitchFamily="34" charset="-120"/>
              <a:ea typeface="Microsoft JhengHei" panose="020B0604030504040204" pitchFamily="34" charset="-120"/>
            </a:endParaRPr>
          </a:p>
        </p:txBody>
      </p:sp>
      <p:sp>
        <p:nvSpPr>
          <p:cNvPr id="46" name="標題 1"/>
          <p:cNvSpPr txBox="1">
            <a:spLocks/>
          </p:cNvSpPr>
          <p:nvPr/>
        </p:nvSpPr>
        <p:spPr>
          <a:xfrm>
            <a:off x="2923858" y="44624"/>
            <a:ext cx="7612252" cy="778098"/>
          </a:xfrm>
          <a:prstGeom prst="rect">
            <a:avLst/>
          </a:prstGeom>
        </p:spPr>
        <p:txBody>
          <a:bodyPr/>
          <a:lstStyle>
            <a:lvl1pPr algn="ctr" defTabSz="844083" rtl="0" eaLnBrk="1" latinLnBrk="0" hangingPunct="1">
              <a:spcBef>
                <a:spcPct val="0"/>
              </a:spcBef>
              <a:buNone/>
              <a:defRPr sz="3323" b="1" kern="1200">
                <a:solidFill>
                  <a:schemeClr val="tx1"/>
                </a:solidFill>
                <a:latin typeface="+mn-ea"/>
                <a:ea typeface="+mn-ea"/>
                <a:cs typeface="+mj-cs"/>
              </a:defRPr>
            </a:lvl1pPr>
          </a:lstStyle>
          <a:p>
            <a:pPr algn="l"/>
            <a:r>
              <a:rPr lang="en-US" altLang="zh-TW" sz="2800" dirty="0"/>
              <a:t>FY111</a:t>
            </a:r>
            <a:r>
              <a:rPr lang="zh-TW" altLang="en-US" sz="2800" dirty="0"/>
              <a:t>成果</a:t>
            </a:r>
            <a:r>
              <a:rPr lang="en-US" altLang="zh-TW" sz="2800" dirty="0"/>
              <a:t>-</a:t>
            </a:r>
            <a:r>
              <a:rPr lang="zh-TW" altLang="en-US" sz="2800" dirty="0"/>
              <a:t>工站經驗智慧排程技術</a:t>
            </a:r>
          </a:p>
        </p:txBody>
      </p:sp>
    </p:spTree>
    <p:extLst>
      <p:ext uri="{BB962C8B-B14F-4D97-AF65-F5344CB8AC3E}">
        <p14:creationId xmlns:p14="http://schemas.microsoft.com/office/powerpoint/2010/main" val="35217782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a:xfrm>
            <a:off x="5210737" y="6610506"/>
            <a:ext cx="523387" cy="313010"/>
          </a:xfrm>
        </p:spPr>
        <p:txBody>
          <a:bodyPr/>
          <a:lstStyle/>
          <a:p>
            <a:fld id="{E28562E0-AE09-4D11-92BC-5850C0B2AD0D}" type="slidenum">
              <a:rPr lang="zh-TW" altLang="en-US" smtClean="0"/>
              <a:pPr/>
              <a:t>17</a:t>
            </a:fld>
            <a:endParaRPr lang="zh-TW" altLang="en-US" dirty="0"/>
          </a:p>
        </p:txBody>
      </p:sp>
      <p:sp>
        <p:nvSpPr>
          <p:cNvPr id="17" name="Rounded Rectangle 33"/>
          <p:cNvSpPr/>
          <p:nvPr/>
        </p:nvSpPr>
        <p:spPr>
          <a:xfrm>
            <a:off x="991538" y="676465"/>
            <a:ext cx="10960490" cy="1433668"/>
          </a:xfrm>
          <a:prstGeom prst="roundRect">
            <a:avLst>
              <a:gd name="adj" fmla="val 13077"/>
            </a:avLst>
          </a:prstGeom>
          <a:solidFill>
            <a:srgbClr val="266983">
              <a:lumMod val="20000"/>
              <a:lumOff val="80000"/>
            </a:srgbClr>
          </a:solidFill>
          <a:ln w="6350" cap="flat" cmpd="sng" algn="ctr">
            <a:noFill/>
            <a:prstDash val="solid"/>
            <a:miter lim="800000"/>
          </a:ln>
          <a:effectLst/>
        </p:spPr>
        <p:txBody>
          <a:bodyPr rtlCol="0" anchor="ctr"/>
          <a:lstStyle/>
          <a:p>
            <a:pPr algn="ctr" defTabSz="844083">
              <a:defRPr/>
            </a:pPr>
            <a:endParaRPr lang="en-US" sz="1662" kern="0" dirty="0">
              <a:solidFill>
                <a:prstClr val="black"/>
              </a:solidFill>
              <a:latin typeface="Calibri" panose="020F0502020204030204"/>
            </a:endParaRPr>
          </a:p>
        </p:txBody>
      </p:sp>
      <p:grpSp>
        <p:nvGrpSpPr>
          <p:cNvPr id="18" name="Group 41"/>
          <p:cNvGrpSpPr>
            <a:grpSpLocks noChangeAspect="1"/>
          </p:cNvGrpSpPr>
          <p:nvPr/>
        </p:nvGrpSpPr>
        <p:grpSpPr>
          <a:xfrm>
            <a:off x="931909" y="695514"/>
            <a:ext cx="1466725" cy="1203570"/>
            <a:chOff x="1713406" y="1280068"/>
            <a:chExt cx="2687144" cy="2706830"/>
          </a:xfrm>
        </p:grpSpPr>
        <p:sp>
          <p:nvSpPr>
            <p:cNvPr id="19" name="Freeform 6"/>
            <p:cNvSpPr>
              <a:spLocks/>
            </p:cNvSpPr>
            <p:nvPr/>
          </p:nvSpPr>
          <p:spPr bwMode="auto">
            <a:xfrm>
              <a:off x="3983324" y="1286682"/>
              <a:ext cx="417226" cy="109792"/>
            </a:xfrm>
            <a:custGeom>
              <a:avLst/>
              <a:gdLst/>
              <a:ahLst/>
              <a:cxnLst>
                <a:cxn ang="0">
                  <a:pos x="2270" y="597"/>
                </a:cxn>
                <a:cxn ang="0">
                  <a:pos x="0" y="597"/>
                </a:cxn>
                <a:cxn ang="0">
                  <a:pos x="1248" y="24"/>
                </a:cxn>
                <a:cxn ang="0">
                  <a:pos x="2270" y="597"/>
                </a:cxn>
              </a:cxnLst>
              <a:rect l="0" t="0" r="r" b="b"/>
              <a:pathLst>
                <a:path w="2270" h="597">
                  <a:moveTo>
                    <a:pt x="2270" y="597"/>
                  </a:moveTo>
                  <a:cubicBezTo>
                    <a:pt x="0" y="597"/>
                    <a:pt x="0" y="597"/>
                    <a:pt x="0" y="597"/>
                  </a:cubicBezTo>
                  <a:cubicBezTo>
                    <a:pt x="0" y="597"/>
                    <a:pt x="416" y="0"/>
                    <a:pt x="1248" y="24"/>
                  </a:cubicBezTo>
                  <a:cubicBezTo>
                    <a:pt x="1248" y="24"/>
                    <a:pt x="1997" y="36"/>
                    <a:pt x="2270" y="597"/>
                  </a:cubicBezTo>
                  <a:close/>
                </a:path>
              </a:pathLst>
            </a:custGeom>
            <a:solidFill>
              <a:srgbClr val="266983">
                <a:lumMod val="75000"/>
              </a:srgbClr>
            </a:solidFill>
            <a:ln w="9525">
              <a:noFill/>
              <a:round/>
              <a:headEnd/>
              <a:tailEnd/>
            </a:ln>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black"/>
                </a:solidFill>
                <a:latin typeface="Calibri" panose="020F0502020204030204"/>
              </a:endParaRPr>
            </a:p>
          </p:txBody>
        </p:sp>
        <p:sp>
          <p:nvSpPr>
            <p:cNvPr id="20" name="Freeform 7"/>
            <p:cNvSpPr>
              <a:spLocks/>
            </p:cNvSpPr>
            <p:nvPr/>
          </p:nvSpPr>
          <p:spPr bwMode="auto">
            <a:xfrm>
              <a:off x="1713406" y="3560958"/>
              <a:ext cx="109247" cy="425940"/>
            </a:xfrm>
            <a:custGeom>
              <a:avLst/>
              <a:gdLst/>
              <a:ahLst/>
              <a:cxnLst>
                <a:cxn ang="0">
                  <a:pos x="594" y="0"/>
                </a:cxn>
                <a:cxn ang="0">
                  <a:pos x="594" y="2317"/>
                </a:cxn>
                <a:cxn ang="0">
                  <a:pos x="23" y="1003"/>
                </a:cxn>
                <a:cxn ang="0">
                  <a:pos x="594" y="0"/>
                </a:cxn>
              </a:cxnLst>
              <a:rect l="0" t="0" r="r" b="b"/>
              <a:pathLst>
                <a:path w="594" h="2317">
                  <a:moveTo>
                    <a:pt x="594" y="0"/>
                  </a:moveTo>
                  <a:cubicBezTo>
                    <a:pt x="594" y="2317"/>
                    <a:pt x="594" y="2317"/>
                    <a:pt x="594" y="2317"/>
                  </a:cubicBezTo>
                  <a:cubicBezTo>
                    <a:pt x="594" y="2317"/>
                    <a:pt x="0" y="2018"/>
                    <a:pt x="23" y="1003"/>
                  </a:cubicBezTo>
                  <a:cubicBezTo>
                    <a:pt x="23" y="1003"/>
                    <a:pt x="83" y="430"/>
                    <a:pt x="594" y="0"/>
                  </a:cubicBezTo>
                  <a:close/>
                </a:path>
              </a:pathLst>
            </a:custGeom>
            <a:solidFill>
              <a:srgbClr val="266983">
                <a:lumMod val="75000"/>
              </a:srgbClr>
            </a:solidFill>
            <a:ln w="9525">
              <a:noFill/>
              <a:round/>
              <a:headEnd/>
              <a:tailEnd/>
            </a:ln>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black"/>
                </a:solidFill>
                <a:latin typeface="Calibri" panose="020F0502020204030204"/>
              </a:endParaRPr>
            </a:p>
          </p:txBody>
        </p:sp>
        <p:sp>
          <p:nvSpPr>
            <p:cNvPr id="21" name="Freeform 8"/>
            <p:cNvSpPr>
              <a:spLocks/>
            </p:cNvSpPr>
            <p:nvPr/>
          </p:nvSpPr>
          <p:spPr bwMode="auto">
            <a:xfrm>
              <a:off x="1719864" y="1280068"/>
              <a:ext cx="2492849" cy="2491525"/>
            </a:xfrm>
            <a:custGeom>
              <a:avLst/>
              <a:gdLst/>
              <a:ahLst/>
              <a:cxnLst>
                <a:cxn ang="0">
                  <a:pos x="8213" y="514"/>
                </a:cxn>
                <a:cxn ang="0">
                  <a:pos x="404" y="8360"/>
                </a:cxn>
                <a:cxn ang="0">
                  <a:pos x="0" y="9065"/>
                </a:cxn>
                <a:cxn ang="0">
                  <a:pos x="0" y="13555"/>
                </a:cxn>
                <a:cxn ang="0">
                  <a:pos x="618" y="12337"/>
                </a:cxn>
                <a:cxn ang="0">
                  <a:pos x="7120" y="5816"/>
                </a:cxn>
                <a:cxn ang="0">
                  <a:pos x="12362" y="561"/>
                </a:cxn>
                <a:cxn ang="0">
                  <a:pos x="13301" y="72"/>
                </a:cxn>
                <a:cxn ang="0">
                  <a:pos x="13562" y="60"/>
                </a:cxn>
                <a:cxn ang="0">
                  <a:pos x="9022" y="60"/>
                </a:cxn>
                <a:cxn ang="0">
                  <a:pos x="8439" y="287"/>
                </a:cxn>
                <a:cxn ang="0">
                  <a:pos x="8213" y="514"/>
                </a:cxn>
              </a:cxnLst>
              <a:rect l="0" t="0" r="r" b="b"/>
              <a:pathLst>
                <a:path w="13562" h="13555">
                  <a:moveTo>
                    <a:pt x="8213" y="514"/>
                  </a:moveTo>
                  <a:cubicBezTo>
                    <a:pt x="404" y="8360"/>
                    <a:pt x="404" y="8360"/>
                    <a:pt x="404" y="8360"/>
                  </a:cubicBezTo>
                  <a:cubicBezTo>
                    <a:pt x="404" y="8360"/>
                    <a:pt x="0" y="8742"/>
                    <a:pt x="0" y="9065"/>
                  </a:cubicBezTo>
                  <a:cubicBezTo>
                    <a:pt x="0" y="13555"/>
                    <a:pt x="0" y="13555"/>
                    <a:pt x="0" y="13555"/>
                  </a:cubicBezTo>
                  <a:cubicBezTo>
                    <a:pt x="0" y="13555"/>
                    <a:pt x="12" y="12934"/>
                    <a:pt x="618" y="12337"/>
                  </a:cubicBezTo>
                  <a:cubicBezTo>
                    <a:pt x="7120" y="5816"/>
                    <a:pt x="7120" y="5816"/>
                    <a:pt x="7120" y="5816"/>
                  </a:cubicBezTo>
                  <a:cubicBezTo>
                    <a:pt x="12362" y="561"/>
                    <a:pt x="12362" y="561"/>
                    <a:pt x="12362" y="561"/>
                  </a:cubicBezTo>
                  <a:cubicBezTo>
                    <a:pt x="12362" y="561"/>
                    <a:pt x="12778" y="107"/>
                    <a:pt x="13301" y="72"/>
                  </a:cubicBezTo>
                  <a:cubicBezTo>
                    <a:pt x="13301" y="72"/>
                    <a:pt x="13372" y="36"/>
                    <a:pt x="13562" y="60"/>
                  </a:cubicBezTo>
                  <a:cubicBezTo>
                    <a:pt x="9022" y="60"/>
                    <a:pt x="9022" y="60"/>
                    <a:pt x="9022" y="60"/>
                  </a:cubicBezTo>
                  <a:cubicBezTo>
                    <a:pt x="9022" y="60"/>
                    <a:pt x="8701" y="0"/>
                    <a:pt x="8439" y="287"/>
                  </a:cubicBezTo>
                  <a:lnTo>
                    <a:pt x="8213" y="514"/>
                  </a:lnTo>
                  <a:close/>
                </a:path>
              </a:pathLst>
            </a:custGeom>
            <a:gradFill rotWithShape="1">
              <a:gsLst>
                <a:gs pos="0">
                  <a:srgbClr val="266983">
                    <a:satMod val="103000"/>
                    <a:lumMod val="102000"/>
                    <a:tint val="94000"/>
                  </a:srgbClr>
                </a:gs>
                <a:gs pos="50000">
                  <a:srgbClr val="266983">
                    <a:satMod val="110000"/>
                    <a:lumMod val="100000"/>
                    <a:shade val="100000"/>
                  </a:srgbClr>
                </a:gs>
                <a:gs pos="100000">
                  <a:srgbClr val="266983">
                    <a:lumMod val="99000"/>
                    <a:satMod val="120000"/>
                    <a:shade val="78000"/>
                  </a:srgbClr>
                </a:gs>
              </a:gsLst>
              <a:lin ang="5400000" scaled="0"/>
            </a:gradFill>
            <a:ln w="6350" cap="flat" cmpd="sng" algn="ctr">
              <a:solidFill>
                <a:srgbClr val="266983"/>
              </a:solidFill>
              <a:prstDash val="solid"/>
              <a:miter lim="800000"/>
              <a:headEnd/>
              <a:tailEnd/>
            </a:ln>
            <a:effectLst/>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white"/>
                </a:solidFill>
                <a:latin typeface="Calibri" panose="020F0502020204030204"/>
              </a:endParaRPr>
            </a:p>
          </p:txBody>
        </p:sp>
      </p:grpSp>
      <p:grpSp>
        <p:nvGrpSpPr>
          <p:cNvPr id="29" name="群組 28"/>
          <p:cNvGrpSpPr/>
          <p:nvPr/>
        </p:nvGrpSpPr>
        <p:grpSpPr>
          <a:xfrm>
            <a:off x="1023027" y="800438"/>
            <a:ext cx="1017691" cy="719132"/>
            <a:chOff x="88034" y="880735"/>
            <a:chExt cx="1102499" cy="779060"/>
          </a:xfrm>
        </p:grpSpPr>
        <p:sp>
          <p:nvSpPr>
            <p:cNvPr id="30" name="Shape 46842"/>
            <p:cNvSpPr/>
            <p:nvPr/>
          </p:nvSpPr>
          <p:spPr>
            <a:xfrm>
              <a:off x="88034" y="880735"/>
              <a:ext cx="1102499" cy="779060"/>
            </a:xfrm>
            <a:custGeom>
              <a:avLst/>
              <a:gdLst/>
              <a:ahLst/>
              <a:cxnLst>
                <a:cxn ang="0">
                  <a:pos x="wd2" y="hd2"/>
                </a:cxn>
                <a:cxn ang="5400000">
                  <a:pos x="wd2" y="hd2"/>
                </a:cxn>
                <a:cxn ang="10800000">
                  <a:pos x="wd2" y="hd2"/>
                </a:cxn>
                <a:cxn ang="16200000">
                  <a:pos x="wd2" y="hd2"/>
                </a:cxn>
              </a:cxnLst>
              <a:rect l="0" t="0" r="r" b="b"/>
              <a:pathLst>
                <a:path w="21600" h="21600" extrusionOk="0">
                  <a:moveTo>
                    <a:pt x="0" y="7641"/>
                  </a:moveTo>
                  <a:lnTo>
                    <a:pt x="3590" y="21600"/>
                  </a:lnTo>
                  <a:lnTo>
                    <a:pt x="18425" y="13959"/>
                  </a:lnTo>
                  <a:lnTo>
                    <a:pt x="21600" y="4419"/>
                  </a:lnTo>
                  <a:lnTo>
                    <a:pt x="14834" y="0"/>
                  </a:lnTo>
                  <a:lnTo>
                    <a:pt x="0" y="7641"/>
                  </a:lnTo>
                  <a:close/>
                </a:path>
              </a:pathLst>
            </a:custGeom>
            <a:solidFill>
              <a:srgbClr val="0070C0"/>
            </a:solidFill>
            <a:ln w="28575" cap="flat">
              <a:solidFill>
                <a:srgbClr val="FFFFFF"/>
              </a:solidFill>
              <a:miter lim="400000"/>
            </a:ln>
            <a:effectLst/>
          </p:spPr>
          <p:txBody>
            <a:bodyPr wrap="square" lIns="0" tIns="0" rIns="0" bIns="0" numCol="1" anchor="t">
              <a:noAutofit/>
            </a:bodyPr>
            <a:lstStyle/>
            <a:p>
              <a:pPr defTabSz="844083">
                <a:defRPr/>
              </a:pPr>
              <a:endParaRPr sz="1662" dirty="0">
                <a:solidFill>
                  <a:prstClr val="black"/>
                </a:solidFill>
                <a:latin typeface="微软雅黑" panose="020B0503020204020204" pitchFamily="34" charset="-122"/>
                <a:ea typeface="微软雅黑" panose="020B0503020204020204" pitchFamily="34" charset="-122"/>
              </a:endParaRPr>
            </a:p>
          </p:txBody>
        </p:sp>
        <p:sp>
          <p:nvSpPr>
            <p:cNvPr id="31" name="文字方塊 30"/>
            <p:cNvSpPr txBox="1"/>
            <p:nvPr/>
          </p:nvSpPr>
          <p:spPr>
            <a:xfrm>
              <a:off x="88034" y="1039431"/>
              <a:ext cx="976534" cy="407751"/>
            </a:xfrm>
            <a:prstGeom prst="rect">
              <a:avLst/>
            </a:prstGeom>
            <a:noFill/>
          </p:spPr>
          <p:txBody>
            <a:bodyPr wrap="square" rtlCol="0">
              <a:spAutoFit/>
            </a:bodyPr>
            <a:lstStyle/>
            <a:p>
              <a:pPr algn="ctr" defTabSz="844083">
                <a:defRPr/>
              </a:pPr>
              <a:r>
                <a:rPr lang="en-US" altLang="zh-TW" sz="1846" b="1" dirty="0">
                  <a:solidFill>
                    <a:srgbClr val="FFFFFF"/>
                  </a:solidFill>
                  <a:latin typeface="Arial"/>
                  <a:ea typeface="微軟正黑體" panose="020B0604030504040204" pitchFamily="34" charset="-120"/>
                </a:rPr>
                <a:t>AS-IS</a:t>
              </a:r>
              <a:endParaRPr lang="zh-TW" altLang="en-US" sz="1846" b="1" dirty="0">
                <a:solidFill>
                  <a:srgbClr val="FFFFFF"/>
                </a:solidFill>
                <a:latin typeface="Arial"/>
                <a:ea typeface="微軟正黑體" panose="020B0604030504040204" pitchFamily="34" charset="-120"/>
              </a:endParaRPr>
            </a:p>
          </p:txBody>
        </p:sp>
      </p:grpSp>
      <p:sp>
        <p:nvSpPr>
          <p:cNvPr id="72" name="Rounded Rectangle 33"/>
          <p:cNvSpPr/>
          <p:nvPr/>
        </p:nvSpPr>
        <p:spPr>
          <a:xfrm>
            <a:off x="1045036" y="4996594"/>
            <a:ext cx="10811604" cy="1493602"/>
          </a:xfrm>
          <a:prstGeom prst="roundRect">
            <a:avLst>
              <a:gd name="adj" fmla="val 13077"/>
            </a:avLst>
          </a:prstGeom>
          <a:solidFill>
            <a:srgbClr val="266983">
              <a:lumMod val="20000"/>
              <a:lumOff val="80000"/>
            </a:srgbClr>
          </a:solidFill>
          <a:ln w="6350" cap="flat" cmpd="sng" algn="ctr">
            <a:noFill/>
            <a:prstDash val="solid"/>
            <a:miter lim="800000"/>
          </a:ln>
          <a:effectLst/>
        </p:spPr>
        <p:txBody>
          <a:bodyPr rtlCol="0" anchor="ctr"/>
          <a:lstStyle/>
          <a:p>
            <a:pPr algn="ctr" defTabSz="844083">
              <a:defRPr/>
            </a:pPr>
            <a:endParaRPr lang="en-US" sz="1662" kern="0" dirty="0">
              <a:solidFill>
                <a:prstClr val="black"/>
              </a:solidFill>
              <a:latin typeface="Calibri" panose="020F0502020204030204"/>
            </a:endParaRPr>
          </a:p>
        </p:txBody>
      </p:sp>
      <p:grpSp>
        <p:nvGrpSpPr>
          <p:cNvPr id="73" name="Group 41"/>
          <p:cNvGrpSpPr>
            <a:grpSpLocks noChangeAspect="1"/>
          </p:cNvGrpSpPr>
          <p:nvPr/>
        </p:nvGrpSpPr>
        <p:grpSpPr>
          <a:xfrm>
            <a:off x="993515" y="4963195"/>
            <a:ext cx="1451821" cy="1276597"/>
            <a:chOff x="1713406" y="1280068"/>
            <a:chExt cx="2687144" cy="2706830"/>
          </a:xfrm>
        </p:grpSpPr>
        <p:sp>
          <p:nvSpPr>
            <p:cNvPr id="74" name="Freeform 6"/>
            <p:cNvSpPr>
              <a:spLocks/>
            </p:cNvSpPr>
            <p:nvPr/>
          </p:nvSpPr>
          <p:spPr bwMode="auto">
            <a:xfrm>
              <a:off x="3983324" y="1286682"/>
              <a:ext cx="417226" cy="109792"/>
            </a:xfrm>
            <a:custGeom>
              <a:avLst/>
              <a:gdLst/>
              <a:ahLst/>
              <a:cxnLst>
                <a:cxn ang="0">
                  <a:pos x="2270" y="597"/>
                </a:cxn>
                <a:cxn ang="0">
                  <a:pos x="0" y="597"/>
                </a:cxn>
                <a:cxn ang="0">
                  <a:pos x="1248" y="24"/>
                </a:cxn>
                <a:cxn ang="0">
                  <a:pos x="2270" y="597"/>
                </a:cxn>
              </a:cxnLst>
              <a:rect l="0" t="0" r="r" b="b"/>
              <a:pathLst>
                <a:path w="2270" h="597">
                  <a:moveTo>
                    <a:pt x="2270" y="597"/>
                  </a:moveTo>
                  <a:cubicBezTo>
                    <a:pt x="0" y="597"/>
                    <a:pt x="0" y="597"/>
                    <a:pt x="0" y="597"/>
                  </a:cubicBezTo>
                  <a:cubicBezTo>
                    <a:pt x="0" y="597"/>
                    <a:pt x="416" y="0"/>
                    <a:pt x="1248" y="24"/>
                  </a:cubicBezTo>
                  <a:cubicBezTo>
                    <a:pt x="1248" y="24"/>
                    <a:pt x="1997" y="36"/>
                    <a:pt x="2270" y="597"/>
                  </a:cubicBezTo>
                  <a:close/>
                </a:path>
              </a:pathLst>
            </a:custGeom>
            <a:solidFill>
              <a:srgbClr val="266983">
                <a:lumMod val="75000"/>
              </a:srgbClr>
            </a:solidFill>
            <a:ln w="9525">
              <a:noFill/>
              <a:round/>
              <a:headEnd/>
              <a:tailEnd/>
            </a:ln>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black"/>
                </a:solidFill>
                <a:latin typeface="Calibri" panose="020F0502020204030204"/>
              </a:endParaRPr>
            </a:p>
          </p:txBody>
        </p:sp>
        <p:sp>
          <p:nvSpPr>
            <p:cNvPr id="75" name="Freeform 7"/>
            <p:cNvSpPr>
              <a:spLocks/>
            </p:cNvSpPr>
            <p:nvPr/>
          </p:nvSpPr>
          <p:spPr bwMode="auto">
            <a:xfrm>
              <a:off x="1713406" y="3560958"/>
              <a:ext cx="109247" cy="425940"/>
            </a:xfrm>
            <a:custGeom>
              <a:avLst/>
              <a:gdLst/>
              <a:ahLst/>
              <a:cxnLst>
                <a:cxn ang="0">
                  <a:pos x="594" y="0"/>
                </a:cxn>
                <a:cxn ang="0">
                  <a:pos x="594" y="2317"/>
                </a:cxn>
                <a:cxn ang="0">
                  <a:pos x="23" y="1003"/>
                </a:cxn>
                <a:cxn ang="0">
                  <a:pos x="594" y="0"/>
                </a:cxn>
              </a:cxnLst>
              <a:rect l="0" t="0" r="r" b="b"/>
              <a:pathLst>
                <a:path w="594" h="2317">
                  <a:moveTo>
                    <a:pt x="594" y="0"/>
                  </a:moveTo>
                  <a:cubicBezTo>
                    <a:pt x="594" y="2317"/>
                    <a:pt x="594" y="2317"/>
                    <a:pt x="594" y="2317"/>
                  </a:cubicBezTo>
                  <a:cubicBezTo>
                    <a:pt x="594" y="2317"/>
                    <a:pt x="0" y="2018"/>
                    <a:pt x="23" y="1003"/>
                  </a:cubicBezTo>
                  <a:cubicBezTo>
                    <a:pt x="23" y="1003"/>
                    <a:pt x="83" y="430"/>
                    <a:pt x="594" y="0"/>
                  </a:cubicBezTo>
                  <a:close/>
                </a:path>
              </a:pathLst>
            </a:custGeom>
            <a:solidFill>
              <a:srgbClr val="266983">
                <a:lumMod val="75000"/>
              </a:srgbClr>
            </a:solidFill>
            <a:ln w="9525">
              <a:noFill/>
              <a:round/>
              <a:headEnd/>
              <a:tailEnd/>
            </a:ln>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black"/>
                </a:solidFill>
                <a:latin typeface="Calibri" panose="020F0502020204030204"/>
              </a:endParaRPr>
            </a:p>
          </p:txBody>
        </p:sp>
        <p:sp>
          <p:nvSpPr>
            <p:cNvPr id="76" name="Freeform 8"/>
            <p:cNvSpPr>
              <a:spLocks/>
            </p:cNvSpPr>
            <p:nvPr/>
          </p:nvSpPr>
          <p:spPr bwMode="auto">
            <a:xfrm>
              <a:off x="1719864" y="1280068"/>
              <a:ext cx="2492849" cy="2491525"/>
            </a:xfrm>
            <a:custGeom>
              <a:avLst/>
              <a:gdLst/>
              <a:ahLst/>
              <a:cxnLst>
                <a:cxn ang="0">
                  <a:pos x="8213" y="514"/>
                </a:cxn>
                <a:cxn ang="0">
                  <a:pos x="404" y="8360"/>
                </a:cxn>
                <a:cxn ang="0">
                  <a:pos x="0" y="9065"/>
                </a:cxn>
                <a:cxn ang="0">
                  <a:pos x="0" y="13555"/>
                </a:cxn>
                <a:cxn ang="0">
                  <a:pos x="618" y="12337"/>
                </a:cxn>
                <a:cxn ang="0">
                  <a:pos x="7120" y="5816"/>
                </a:cxn>
                <a:cxn ang="0">
                  <a:pos x="12362" y="561"/>
                </a:cxn>
                <a:cxn ang="0">
                  <a:pos x="13301" y="72"/>
                </a:cxn>
                <a:cxn ang="0">
                  <a:pos x="13562" y="60"/>
                </a:cxn>
                <a:cxn ang="0">
                  <a:pos x="9022" y="60"/>
                </a:cxn>
                <a:cxn ang="0">
                  <a:pos x="8439" y="287"/>
                </a:cxn>
                <a:cxn ang="0">
                  <a:pos x="8213" y="514"/>
                </a:cxn>
              </a:cxnLst>
              <a:rect l="0" t="0" r="r" b="b"/>
              <a:pathLst>
                <a:path w="13562" h="13555">
                  <a:moveTo>
                    <a:pt x="8213" y="514"/>
                  </a:moveTo>
                  <a:cubicBezTo>
                    <a:pt x="404" y="8360"/>
                    <a:pt x="404" y="8360"/>
                    <a:pt x="404" y="8360"/>
                  </a:cubicBezTo>
                  <a:cubicBezTo>
                    <a:pt x="404" y="8360"/>
                    <a:pt x="0" y="8742"/>
                    <a:pt x="0" y="9065"/>
                  </a:cubicBezTo>
                  <a:cubicBezTo>
                    <a:pt x="0" y="13555"/>
                    <a:pt x="0" y="13555"/>
                    <a:pt x="0" y="13555"/>
                  </a:cubicBezTo>
                  <a:cubicBezTo>
                    <a:pt x="0" y="13555"/>
                    <a:pt x="12" y="12934"/>
                    <a:pt x="618" y="12337"/>
                  </a:cubicBezTo>
                  <a:cubicBezTo>
                    <a:pt x="7120" y="5816"/>
                    <a:pt x="7120" y="5816"/>
                    <a:pt x="7120" y="5816"/>
                  </a:cubicBezTo>
                  <a:cubicBezTo>
                    <a:pt x="12362" y="561"/>
                    <a:pt x="12362" y="561"/>
                    <a:pt x="12362" y="561"/>
                  </a:cubicBezTo>
                  <a:cubicBezTo>
                    <a:pt x="12362" y="561"/>
                    <a:pt x="12778" y="107"/>
                    <a:pt x="13301" y="72"/>
                  </a:cubicBezTo>
                  <a:cubicBezTo>
                    <a:pt x="13301" y="72"/>
                    <a:pt x="13372" y="36"/>
                    <a:pt x="13562" y="60"/>
                  </a:cubicBezTo>
                  <a:cubicBezTo>
                    <a:pt x="9022" y="60"/>
                    <a:pt x="9022" y="60"/>
                    <a:pt x="9022" y="60"/>
                  </a:cubicBezTo>
                  <a:cubicBezTo>
                    <a:pt x="9022" y="60"/>
                    <a:pt x="8701" y="0"/>
                    <a:pt x="8439" y="287"/>
                  </a:cubicBezTo>
                  <a:lnTo>
                    <a:pt x="8213" y="514"/>
                  </a:lnTo>
                  <a:close/>
                </a:path>
              </a:pathLst>
            </a:custGeom>
            <a:gradFill rotWithShape="1">
              <a:gsLst>
                <a:gs pos="0">
                  <a:srgbClr val="266983">
                    <a:satMod val="103000"/>
                    <a:lumMod val="102000"/>
                    <a:tint val="94000"/>
                  </a:srgbClr>
                </a:gs>
                <a:gs pos="50000">
                  <a:srgbClr val="266983">
                    <a:satMod val="110000"/>
                    <a:lumMod val="100000"/>
                    <a:shade val="100000"/>
                  </a:srgbClr>
                </a:gs>
                <a:gs pos="100000">
                  <a:srgbClr val="266983">
                    <a:lumMod val="99000"/>
                    <a:satMod val="120000"/>
                    <a:shade val="78000"/>
                  </a:srgbClr>
                </a:gs>
              </a:gsLst>
              <a:lin ang="5400000" scaled="0"/>
            </a:gradFill>
            <a:ln w="6350" cap="flat" cmpd="sng" algn="ctr">
              <a:solidFill>
                <a:srgbClr val="266983"/>
              </a:solidFill>
              <a:prstDash val="solid"/>
              <a:miter lim="800000"/>
              <a:headEnd/>
              <a:tailEnd/>
            </a:ln>
            <a:effectLst/>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white"/>
                </a:solidFill>
                <a:latin typeface="Calibri" panose="020F0502020204030204"/>
              </a:endParaRPr>
            </a:p>
          </p:txBody>
        </p:sp>
      </p:grpSp>
      <p:sp>
        <p:nvSpPr>
          <p:cNvPr id="81" name="Shape 46863"/>
          <p:cNvSpPr/>
          <p:nvPr/>
        </p:nvSpPr>
        <p:spPr>
          <a:xfrm>
            <a:off x="918851" y="5015116"/>
            <a:ext cx="1007350" cy="719132"/>
          </a:xfrm>
          <a:custGeom>
            <a:avLst/>
            <a:gdLst/>
            <a:ahLst/>
            <a:cxnLst>
              <a:cxn ang="0">
                <a:pos x="wd2" y="hd2"/>
              </a:cxn>
              <a:cxn ang="5400000">
                <a:pos x="wd2" y="hd2"/>
              </a:cxn>
              <a:cxn ang="10800000">
                <a:pos x="wd2" y="hd2"/>
              </a:cxn>
              <a:cxn ang="16200000">
                <a:pos x="wd2" y="hd2"/>
              </a:cxn>
            </a:cxnLst>
            <a:rect l="0" t="0" r="r" b="b"/>
            <a:pathLst>
              <a:path w="21600" h="21600" extrusionOk="0">
                <a:moveTo>
                  <a:pt x="0" y="7641"/>
                </a:moveTo>
                <a:lnTo>
                  <a:pt x="3590" y="21600"/>
                </a:lnTo>
                <a:lnTo>
                  <a:pt x="18425" y="13959"/>
                </a:lnTo>
                <a:lnTo>
                  <a:pt x="21600" y="4419"/>
                </a:lnTo>
                <a:lnTo>
                  <a:pt x="14834" y="0"/>
                </a:lnTo>
                <a:lnTo>
                  <a:pt x="0" y="7641"/>
                </a:lnTo>
                <a:close/>
              </a:path>
            </a:pathLst>
          </a:custGeom>
          <a:solidFill>
            <a:srgbClr val="FFC000"/>
          </a:solidFill>
          <a:ln w="28575" cap="flat">
            <a:solidFill>
              <a:srgbClr val="FFFFFF"/>
            </a:solidFill>
            <a:miter lim="400000"/>
          </a:ln>
          <a:effectLst/>
        </p:spPr>
        <p:txBody>
          <a:bodyPr wrap="square" lIns="0" tIns="0" rIns="0" bIns="0" numCol="1" anchor="t">
            <a:noAutofit/>
          </a:bodyPr>
          <a:lstStyle/>
          <a:p>
            <a:pPr defTabSz="844083">
              <a:defRPr/>
            </a:pPr>
            <a:endParaRPr sz="1662">
              <a:solidFill>
                <a:prstClr val="black"/>
              </a:solidFill>
              <a:latin typeface="微软雅黑" panose="020B0503020204020204" pitchFamily="34" charset="-122"/>
              <a:ea typeface="微软雅黑" panose="020B0503020204020204" pitchFamily="34" charset="-122"/>
            </a:endParaRPr>
          </a:p>
        </p:txBody>
      </p:sp>
      <p:sp>
        <p:nvSpPr>
          <p:cNvPr id="82" name="文字方塊 81"/>
          <p:cNvSpPr txBox="1"/>
          <p:nvPr/>
        </p:nvSpPr>
        <p:spPr>
          <a:xfrm>
            <a:off x="918212" y="5161607"/>
            <a:ext cx="1007991" cy="376385"/>
          </a:xfrm>
          <a:prstGeom prst="rect">
            <a:avLst/>
          </a:prstGeom>
          <a:noFill/>
        </p:spPr>
        <p:txBody>
          <a:bodyPr wrap="square" rtlCol="0">
            <a:spAutoFit/>
          </a:bodyPr>
          <a:lstStyle/>
          <a:p>
            <a:pPr algn="ctr" defTabSz="844083">
              <a:defRPr/>
            </a:pPr>
            <a:r>
              <a:rPr lang="en-US" altLang="zh-TW" sz="1846" b="1" dirty="0">
                <a:solidFill>
                  <a:srgbClr val="FFFFFF"/>
                </a:solidFill>
                <a:latin typeface="Arial"/>
                <a:ea typeface="微軟正黑體" panose="020B0604030504040204" pitchFamily="34" charset="-120"/>
              </a:rPr>
              <a:t>TO-BE</a:t>
            </a:r>
            <a:endParaRPr lang="zh-TW" altLang="en-US" sz="1846" b="1" dirty="0">
              <a:solidFill>
                <a:srgbClr val="FFFFFF"/>
              </a:solidFill>
              <a:latin typeface="Arial"/>
              <a:ea typeface="微軟正黑體" panose="020B0604030504040204" pitchFamily="34" charset="-120"/>
            </a:endParaRPr>
          </a:p>
        </p:txBody>
      </p:sp>
      <p:sp>
        <p:nvSpPr>
          <p:cNvPr id="49" name="Rounded Rectangle 33"/>
          <p:cNvSpPr/>
          <p:nvPr/>
        </p:nvSpPr>
        <p:spPr>
          <a:xfrm>
            <a:off x="991538" y="2273403"/>
            <a:ext cx="9746452" cy="2645979"/>
          </a:xfrm>
          <a:prstGeom prst="roundRect">
            <a:avLst>
              <a:gd name="adj" fmla="val 13077"/>
            </a:avLst>
          </a:prstGeom>
          <a:noFill/>
          <a:ln w="6350" cap="flat" cmpd="sng" algn="ctr">
            <a:solidFill>
              <a:schemeClr val="bg1">
                <a:lumMod val="50000"/>
              </a:schemeClr>
            </a:solidFill>
            <a:prstDash val="sysDash"/>
            <a:miter lim="800000"/>
          </a:ln>
          <a:effectLst/>
        </p:spPr>
        <p:txBody>
          <a:bodyPr rtlCol="0" anchor="ctr"/>
          <a:lstStyle/>
          <a:p>
            <a:pPr algn="ctr" defTabSz="844083">
              <a:defRPr/>
            </a:pPr>
            <a:endParaRPr lang="en-US" sz="1662" kern="0">
              <a:solidFill>
                <a:prstClr val="black"/>
              </a:solidFill>
              <a:latin typeface="Calibri" panose="020F0502020204030204"/>
            </a:endParaRPr>
          </a:p>
        </p:txBody>
      </p:sp>
      <p:sp>
        <p:nvSpPr>
          <p:cNvPr id="6" name="矩形 5"/>
          <p:cNvSpPr/>
          <p:nvPr/>
        </p:nvSpPr>
        <p:spPr>
          <a:xfrm>
            <a:off x="2040718" y="841098"/>
            <a:ext cx="5299738" cy="1300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2000" indent="-144000">
              <a:buFont typeface="Arial" panose="020B0604020202020204" pitchFamily="34" charset="0"/>
              <a:buChar char="•"/>
            </a:pPr>
            <a:endParaRPr lang="zh-TW" altLang="en-US" dirty="0">
              <a:solidFill>
                <a:schemeClr val="tx1"/>
              </a:solidFill>
            </a:endParaRPr>
          </a:p>
        </p:txBody>
      </p:sp>
      <p:sp>
        <p:nvSpPr>
          <p:cNvPr id="53" name="矩形 52"/>
          <p:cNvSpPr/>
          <p:nvPr/>
        </p:nvSpPr>
        <p:spPr>
          <a:xfrm>
            <a:off x="2004354" y="5149848"/>
            <a:ext cx="4291627" cy="1300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2000" indent="-144000">
              <a:buFont typeface="Arial" panose="020B0604020202020204" pitchFamily="34" charset="0"/>
              <a:buChar char="•"/>
            </a:pPr>
            <a:endParaRPr lang="zh-TW" altLang="en-US" dirty="0">
              <a:solidFill>
                <a:schemeClr val="tx1"/>
              </a:solidFill>
            </a:endParaRPr>
          </a:p>
        </p:txBody>
      </p:sp>
      <p:sp>
        <p:nvSpPr>
          <p:cNvPr id="55" name="矩形 54"/>
          <p:cNvSpPr/>
          <p:nvPr/>
        </p:nvSpPr>
        <p:spPr>
          <a:xfrm>
            <a:off x="7028878" y="5214250"/>
            <a:ext cx="2592288" cy="11833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TW" dirty="0">
              <a:solidFill>
                <a:schemeClr val="tx1"/>
              </a:solidFill>
            </a:endParaRPr>
          </a:p>
        </p:txBody>
      </p:sp>
      <p:sp>
        <p:nvSpPr>
          <p:cNvPr id="26" name="矩形 25"/>
          <p:cNvSpPr/>
          <p:nvPr/>
        </p:nvSpPr>
        <p:spPr bwMode="auto">
          <a:xfrm>
            <a:off x="11004376" y="0"/>
            <a:ext cx="1187624" cy="358513"/>
          </a:xfrm>
          <a:prstGeom prst="rect">
            <a:avLst/>
          </a:prstGeom>
          <a:solidFill>
            <a:srgbClr val="00206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chemeClr val="bg1"/>
              </a:buClr>
              <a:buSzPct val="100000"/>
            </a:pPr>
            <a:r>
              <a:rPr lang="zh-TW" altLang="en-US"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分項</a:t>
            </a:r>
            <a:r>
              <a:rPr lang="en-US" altLang="zh-TW"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2-2</a:t>
            </a:r>
            <a:endParaRPr lang="zh-TW" altLang="en-US"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pic>
        <p:nvPicPr>
          <p:cNvPr id="4" name="圖片 3"/>
          <p:cNvPicPr>
            <a:picLocks noChangeAspect="1"/>
          </p:cNvPicPr>
          <p:nvPr/>
        </p:nvPicPr>
        <p:blipFill>
          <a:blip r:embed="rId2"/>
          <a:stretch>
            <a:fillRect/>
          </a:stretch>
        </p:blipFill>
        <p:spPr>
          <a:xfrm>
            <a:off x="1147768" y="2318839"/>
            <a:ext cx="5126032" cy="2587650"/>
          </a:xfrm>
          <a:prstGeom prst="rect">
            <a:avLst/>
          </a:prstGeom>
        </p:spPr>
      </p:pic>
      <p:sp>
        <p:nvSpPr>
          <p:cNvPr id="33" name="矩形 32"/>
          <p:cNvSpPr/>
          <p:nvPr/>
        </p:nvSpPr>
        <p:spPr>
          <a:xfrm>
            <a:off x="2131708" y="5109535"/>
            <a:ext cx="8356780" cy="1300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200" b="1" dirty="0" smtClean="0">
                <a:solidFill>
                  <a:schemeClr val="tx1"/>
                </a:solidFill>
              </a:rPr>
              <a:t>透過建立</a:t>
            </a:r>
            <a:r>
              <a:rPr lang="en-US" altLang="zh-TW" sz="2200" dirty="0" smtClean="0">
                <a:solidFill>
                  <a:schemeClr val="tx1"/>
                </a:solidFill>
              </a:rPr>
              <a:t>AI</a:t>
            </a:r>
            <a:r>
              <a:rPr lang="zh-TW" altLang="en-US" sz="2200" b="1" dirty="0">
                <a:solidFill>
                  <a:schemeClr val="tx1"/>
                </a:solidFill>
              </a:rPr>
              <a:t>圓鋸切片壽命</a:t>
            </a:r>
            <a:r>
              <a:rPr lang="zh-TW" altLang="en-US" sz="2200" b="1" dirty="0" smtClean="0">
                <a:solidFill>
                  <a:schemeClr val="tx1"/>
                </a:solidFill>
              </a:rPr>
              <a:t>診斷，模型</a:t>
            </a:r>
            <a:r>
              <a:rPr lang="zh-TW" altLang="en-US" sz="2200" b="1" dirty="0" smtClean="0">
                <a:solidFill>
                  <a:srgbClr val="C00000"/>
                </a:solidFill>
              </a:rPr>
              <a:t>預測</a:t>
            </a:r>
            <a:r>
              <a:rPr lang="zh-TW" altLang="en-US" sz="2200" b="1" dirty="0">
                <a:solidFill>
                  <a:srgbClr val="C00000"/>
                </a:solidFill>
              </a:rPr>
              <a:t>召回率達</a:t>
            </a:r>
            <a:r>
              <a:rPr lang="en-US" altLang="zh-TW" sz="2200" b="1" dirty="0">
                <a:solidFill>
                  <a:srgbClr val="C00000"/>
                </a:solidFill>
              </a:rPr>
              <a:t>83%</a:t>
            </a:r>
            <a:r>
              <a:rPr lang="zh-TW" altLang="en-US" sz="2200" b="1" dirty="0" smtClean="0">
                <a:solidFill>
                  <a:srgbClr val="C00000"/>
                </a:solidFill>
              </a:rPr>
              <a:t>以上，並於壽命剩餘</a:t>
            </a:r>
            <a:r>
              <a:rPr lang="en-US" altLang="zh-TW" sz="2200" b="1" dirty="0" smtClean="0">
                <a:solidFill>
                  <a:srgbClr val="C00000"/>
                </a:solidFill>
              </a:rPr>
              <a:t>30%</a:t>
            </a:r>
            <a:r>
              <a:rPr lang="zh-TW" altLang="en-US" sz="2200" b="1" dirty="0" smtClean="0">
                <a:solidFill>
                  <a:srgbClr val="C00000"/>
                </a:solidFill>
              </a:rPr>
              <a:t>前提前警示</a:t>
            </a:r>
            <a:r>
              <a:rPr lang="en-US" altLang="zh-TW" sz="2200" b="1" dirty="0" smtClean="0">
                <a:solidFill>
                  <a:srgbClr val="C00000"/>
                </a:solidFill>
              </a:rPr>
              <a:t>(</a:t>
            </a:r>
            <a:r>
              <a:rPr lang="zh-TW" altLang="en-US" sz="2200" b="1" dirty="0" smtClean="0">
                <a:solidFill>
                  <a:srgbClr val="C00000"/>
                </a:solidFill>
              </a:rPr>
              <a:t>以本款刀具約</a:t>
            </a:r>
            <a:r>
              <a:rPr lang="en-US" altLang="zh-TW" sz="2200" b="1" dirty="0" smtClean="0">
                <a:solidFill>
                  <a:srgbClr val="C00000"/>
                </a:solidFill>
              </a:rPr>
              <a:t>2</a:t>
            </a:r>
            <a:r>
              <a:rPr lang="zh-TW" altLang="en-US" sz="2200" b="1" dirty="0" smtClean="0">
                <a:solidFill>
                  <a:srgbClr val="C00000"/>
                </a:solidFill>
              </a:rPr>
              <a:t>小時</a:t>
            </a:r>
            <a:r>
              <a:rPr lang="en-US" altLang="zh-TW" sz="2200" b="1" dirty="0" smtClean="0">
                <a:solidFill>
                  <a:srgbClr val="C00000"/>
                </a:solidFill>
              </a:rPr>
              <a:t>)</a:t>
            </a:r>
            <a:r>
              <a:rPr lang="zh-TW" altLang="en-US" sz="2200" b="1" dirty="0" smtClean="0">
                <a:solidFill>
                  <a:schemeClr val="tx1"/>
                </a:solidFill>
              </a:rPr>
              <a:t>，可預防圓鋸刀壽命終了造成的大量廢品，並搭配</a:t>
            </a:r>
            <a:r>
              <a:rPr lang="zh-TW" altLang="en-US" sz="2200" b="1" dirty="0" smtClean="0">
                <a:solidFill>
                  <a:srgbClr val="C00000"/>
                </a:solidFill>
              </a:rPr>
              <a:t>智慧工單排程，於生產空窗期提前更換</a:t>
            </a:r>
            <a:r>
              <a:rPr lang="zh-TW" altLang="en-US" sz="2200" b="1" dirty="0" smtClean="0">
                <a:solidFill>
                  <a:schemeClr val="tx1"/>
                </a:solidFill>
              </a:rPr>
              <a:t>，打造廠內設備韌性維修服務。</a:t>
            </a:r>
            <a:endParaRPr lang="en-US" altLang="zh-TW" sz="2200" b="1" dirty="0">
              <a:solidFill>
                <a:schemeClr val="tx1"/>
              </a:solidFill>
            </a:endParaRPr>
          </a:p>
        </p:txBody>
      </p:sp>
      <p:sp>
        <p:nvSpPr>
          <p:cNvPr id="34" name="矩形 33"/>
          <p:cNvSpPr/>
          <p:nvPr/>
        </p:nvSpPr>
        <p:spPr>
          <a:xfrm>
            <a:off x="1952229" y="800846"/>
            <a:ext cx="7748010" cy="1300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2000" indent="-144000">
              <a:buFont typeface="Arial" panose="020B0604020202020204" pitchFamily="34" charset="0"/>
              <a:buChar char="•"/>
            </a:pPr>
            <a:r>
              <a:rPr lang="zh-TW" altLang="en-US" sz="2200" b="1" dirty="0" smtClean="0">
                <a:solidFill>
                  <a:schemeClr val="tx1"/>
                </a:solidFill>
              </a:rPr>
              <a:t>圓鋸刀磨耗過度會導致</a:t>
            </a:r>
            <a:r>
              <a:rPr lang="zh-TW" altLang="en-US" sz="2200" b="1" dirty="0" smtClean="0">
                <a:solidFill>
                  <a:srgbClr val="C00000"/>
                </a:solidFill>
              </a:rPr>
              <a:t>鐵管毛邊發生，因此產生大量廢料（約佔驗證場域 </a:t>
            </a:r>
            <a:r>
              <a:rPr lang="en-US" altLang="zh-TW" sz="2200" b="1" dirty="0" smtClean="0">
                <a:solidFill>
                  <a:srgbClr val="C00000"/>
                </a:solidFill>
              </a:rPr>
              <a:t>8%</a:t>
            </a:r>
            <a:r>
              <a:rPr lang="zh-TW" altLang="en-US" sz="2200" b="1" dirty="0" smtClean="0">
                <a:solidFill>
                  <a:srgbClr val="C00000"/>
                </a:solidFill>
              </a:rPr>
              <a:t> 產量）</a:t>
            </a:r>
            <a:endParaRPr lang="en-US" altLang="zh-TW" sz="2200" b="1" dirty="0" smtClean="0">
              <a:solidFill>
                <a:srgbClr val="C00000"/>
              </a:solidFill>
            </a:endParaRPr>
          </a:p>
          <a:p>
            <a:pPr marL="72000" indent="-144000">
              <a:buFont typeface="Arial" panose="020B0604020202020204" pitchFamily="34" charset="0"/>
              <a:buChar char="•"/>
            </a:pPr>
            <a:r>
              <a:rPr lang="zh-TW" altLang="en-US" sz="2200" b="1" dirty="0" smtClean="0">
                <a:solidFill>
                  <a:schemeClr val="tx1"/>
                </a:solidFill>
              </a:rPr>
              <a:t>市面上解決方案因圓鋸刀</a:t>
            </a:r>
            <a:r>
              <a:rPr lang="zh-TW" altLang="en-US" sz="2200" b="1" dirty="0" smtClean="0">
                <a:solidFill>
                  <a:srgbClr val="C00000"/>
                </a:solidFill>
              </a:rPr>
              <a:t>鋸齒磨耗不一</a:t>
            </a:r>
            <a:r>
              <a:rPr lang="zh-TW" altLang="en-US" sz="2200" b="1" dirty="0" smtClean="0">
                <a:solidFill>
                  <a:schemeClr val="tx1"/>
                </a:solidFill>
              </a:rPr>
              <a:t>，導致無法準確預測刀鋸壽命，</a:t>
            </a:r>
            <a:r>
              <a:rPr lang="zh-TW" altLang="en-US" sz="2200" b="1" dirty="0" smtClean="0">
                <a:solidFill>
                  <a:srgbClr val="C00000"/>
                </a:solidFill>
              </a:rPr>
              <a:t>造成提前汰換刀具或大量廢品</a:t>
            </a:r>
            <a:r>
              <a:rPr lang="zh-TW" altLang="en-US" sz="2200" b="1" dirty="0" smtClean="0">
                <a:solidFill>
                  <a:schemeClr val="tx1"/>
                </a:solidFill>
              </a:rPr>
              <a:t>的狀況。</a:t>
            </a:r>
            <a:endParaRPr lang="zh-TW" altLang="en-US" sz="2200" b="1" dirty="0">
              <a:solidFill>
                <a:schemeClr val="tx1"/>
              </a:solidFill>
            </a:endParaRPr>
          </a:p>
        </p:txBody>
      </p:sp>
      <p:pic>
        <p:nvPicPr>
          <p:cNvPr id="5" name="圖片 4"/>
          <p:cNvPicPr>
            <a:picLocks noChangeAspect="1"/>
          </p:cNvPicPr>
          <p:nvPr/>
        </p:nvPicPr>
        <p:blipFill>
          <a:blip r:embed="rId3"/>
          <a:stretch>
            <a:fillRect/>
          </a:stretch>
        </p:blipFill>
        <p:spPr>
          <a:xfrm>
            <a:off x="6309277" y="3708271"/>
            <a:ext cx="4343547" cy="1091374"/>
          </a:xfrm>
          <a:prstGeom prst="rect">
            <a:avLst/>
          </a:prstGeom>
        </p:spPr>
      </p:pic>
      <p:sp>
        <p:nvSpPr>
          <p:cNvPr id="7" name="文字方塊 6"/>
          <p:cNvSpPr txBox="1"/>
          <p:nvPr/>
        </p:nvSpPr>
        <p:spPr>
          <a:xfrm>
            <a:off x="6342269" y="2310585"/>
            <a:ext cx="2760692" cy="615553"/>
          </a:xfrm>
          <a:prstGeom prst="rect">
            <a:avLst/>
          </a:prstGeom>
          <a:noFill/>
        </p:spPr>
        <p:txBody>
          <a:bodyPr wrap="none" rtlCol="0">
            <a:spAutoFit/>
          </a:bodyPr>
          <a:lstStyle/>
          <a:p>
            <a:r>
              <a:rPr lang="zh-TW" altLang="en-US" dirty="0" smtClean="0">
                <a:solidFill>
                  <a:schemeClr val="tx1">
                    <a:lumMod val="75000"/>
                  </a:schemeClr>
                </a:solidFill>
              </a:rPr>
              <a:t>刀具壽命預測</a:t>
            </a:r>
            <a:endParaRPr lang="en-US" altLang="zh-TW" dirty="0" smtClean="0">
              <a:solidFill>
                <a:schemeClr val="tx1">
                  <a:lumMod val="75000"/>
                </a:schemeClr>
              </a:solidFill>
            </a:endParaRPr>
          </a:p>
          <a:p>
            <a:r>
              <a:rPr lang="zh-TW" altLang="en-US" sz="1600" dirty="0" smtClean="0">
                <a:solidFill>
                  <a:schemeClr val="tx1">
                    <a:lumMod val="75000"/>
                  </a:schemeClr>
                </a:solidFill>
              </a:rPr>
              <a:t>提前</a:t>
            </a:r>
            <a:r>
              <a:rPr lang="en-US" altLang="zh-TW" sz="1600" dirty="0" smtClean="0">
                <a:solidFill>
                  <a:schemeClr val="tx1">
                    <a:lumMod val="75000"/>
                  </a:schemeClr>
                </a:solidFill>
              </a:rPr>
              <a:t>2</a:t>
            </a:r>
            <a:r>
              <a:rPr lang="zh-TW" altLang="en-US" sz="1600" dirty="0" smtClean="0">
                <a:solidFill>
                  <a:schemeClr val="tx1">
                    <a:lumMod val="75000"/>
                  </a:schemeClr>
                </a:solidFill>
              </a:rPr>
              <a:t>小時預警刀具壽命耗盡</a:t>
            </a:r>
          </a:p>
        </p:txBody>
      </p:sp>
      <p:pic>
        <p:nvPicPr>
          <p:cNvPr id="8" name="圖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28448" y="761811"/>
            <a:ext cx="1386146" cy="1046957"/>
          </a:xfrm>
          <a:prstGeom prst="rect">
            <a:avLst/>
          </a:prstGeom>
        </p:spPr>
      </p:pic>
      <p:pic>
        <p:nvPicPr>
          <p:cNvPr id="9" name="圖片 8"/>
          <p:cNvPicPr>
            <a:picLocks noChangeAspect="1"/>
          </p:cNvPicPr>
          <p:nvPr/>
        </p:nvPicPr>
        <p:blipFill>
          <a:blip r:embed="rId5"/>
          <a:stretch>
            <a:fillRect/>
          </a:stretch>
        </p:blipFill>
        <p:spPr>
          <a:xfrm>
            <a:off x="6461741" y="2926138"/>
            <a:ext cx="1412553" cy="765982"/>
          </a:xfrm>
          <a:prstGeom prst="rect">
            <a:avLst/>
          </a:prstGeom>
        </p:spPr>
      </p:pic>
      <p:sp>
        <p:nvSpPr>
          <p:cNvPr id="40" name="文字方塊 39"/>
          <p:cNvSpPr txBox="1"/>
          <p:nvPr/>
        </p:nvSpPr>
        <p:spPr>
          <a:xfrm>
            <a:off x="10190579" y="1783761"/>
            <a:ext cx="1261884" cy="369332"/>
          </a:xfrm>
          <a:prstGeom prst="rect">
            <a:avLst/>
          </a:prstGeom>
          <a:noFill/>
        </p:spPr>
        <p:txBody>
          <a:bodyPr wrap="none" rtlCol="0">
            <a:spAutoFit/>
          </a:bodyPr>
          <a:lstStyle/>
          <a:p>
            <a:r>
              <a:rPr lang="zh-TW" altLang="en-US" dirty="0" smtClean="0">
                <a:solidFill>
                  <a:schemeClr val="tx1">
                    <a:lumMod val="75000"/>
                  </a:schemeClr>
                </a:solidFill>
              </a:rPr>
              <a:t>廢料</a:t>
            </a:r>
            <a:r>
              <a:rPr lang="en-US" altLang="zh-TW" dirty="0" smtClean="0">
                <a:solidFill>
                  <a:schemeClr val="tx1">
                    <a:lumMod val="75000"/>
                  </a:schemeClr>
                </a:solidFill>
              </a:rPr>
              <a:t>(</a:t>
            </a:r>
            <a:r>
              <a:rPr lang="zh-TW" altLang="en-US" dirty="0" smtClean="0">
                <a:solidFill>
                  <a:schemeClr val="tx1">
                    <a:lumMod val="75000"/>
                  </a:schemeClr>
                </a:solidFill>
              </a:rPr>
              <a:t>鐵管</a:t>
            </a:r>
            <a:r>
              <a:rPr lang="en-US" altLang="zh-TW" dirty="0" smtClean="0">
                <a:solidFill>
                  <a:schemeClr val="tx1">
                    <a:lumMod val="75000"/>
                  </a:schemeClr>
                </a:solidFill>
              </a:rPr>
              <a:t>)</a:t>
            </a:r>
            <a:endParaRPr lang="zh-TW" altLang="en-US" sz="1600" dirty="0" smtClean="0">
              <a:solidFill>
                <a:schemeClr val="tx1">
                  <a:lumMod val="75000"/>
                </a:schemeClr>
              </a:solidFill>
            </a:endParaRPr>
          </a:p>
        </p:txBody>
      </p:sp>
      <p:sp>
        <p:nvSpPr>
          <p:cNvPr id="32" name="標題 1"/>
          <p:cNvSpPr txBox="1">
            <a:spLocks/>
          </p:cNvSpPr>
          <p:nvPr/>
        </p:nvSpPr>
        <p:spPr>
          <a:xfrm>
            <a:off x="2923858" y="44624"/>
            <a:ext cx="7612252" cy="778098"/>
          </a:xfrm>
          <a:prstGeom prst="rect">
            <a:avLst/>
          </a:prstGeom>
        </p:spPr>
        <p:txBody>
          <a:bodyPr/>
          <a:lstStyle>
            <a:lvl1pPr algn="ctr" defTabSz="844083" rtl="0" eaLnBrk="1" latinLnBrk="0" hangingPunct="1">
              <a:spcBef>
                <a:spcPct val="0"/>
              </a:spcBef>
              <a:buNone/>
              <a:defRPr sz="3323" b="1" kern="1200">
                <a:solidFill>
                  <a:schemeClr val="tx1"/>
                </a:solidFill>
                <a:latin typeface="+mn-ea"/>
                <a:ea typeface="+mn-ea"/>
                <a:cs typeface="+mj-cs"/>
              </a:defRPr>
            </a:lvl1pPr>
          </a:lstStyle>
          <a:p>
            <a:pPr algn="l"/>
            <a:r>
              <a:rPr lang="en-US" altLang="zh-TW" sz="2800" dirty="0"/>
              <a:t>FY111</a:t>
            </a:r>
            <a:r>
              <a:rPr lang="zh-TW" altLang="en-US" sz="2800" dirty="0"/>
              <a:t>成果</a:t>
            </a:r>
            <a:r>
              <a:rPr lang="en-US" altLang="zh-TW" sz="2800" dirty="0" smtClean="0"/>
              <a:t>-</a:t>
            </a:r>
            <a:r>
              <a:rPr lang="zh-TW" altLang="en-US" sz="2800" dirty="0"/>
              <a:t>零組件壽命自檢技術</a:t>
            </a:r>
          </a:p>
        </p:txBody>
      </p:sp>
    </p:spTree>
    <p:extLst>
      <p:ext uri="{BB962C8B-B14F-4D97-AF65-F5344CB8AC3E}">
        <p14:creationId xmlns:p14="http://schemas.microsoft.com/office/powerpoint/2010/main" val="38738203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28562E0-AE09-4D11-92BC-5850C0B2AD0D}" type="slidenum">
              <a:rPr lang="zh-TW" altLang="en-US" smtClean="0"/>
              <a:pPr/>
              <a:t>18</a:t>
            </a:fld>
            <a:endParaRPr lang="zh-TW" altLang="en-US" dirty="0"/>
          </a:p>
        </p:txBody>
      </p:sp>
      <p:sp>
        <p:nvSpPr>
          <p:cNvPr id="17" name="Rounded Rectangle 33"/>
          <p:cNvSpPr/>
          <p:nvPr/>
        </p:nvSpPr>
        <p:spPr>
          <a:xfrm>
            <a:off x="839416" y="771196"/>
            <a:ext cx="11017224" cy="1433668"/>
          </a:xfrm>
          <a:prstGeom prst="roundRect">
            <a:avLst>
              <a:gd name="adj" fmla="val 13077"/>
            </a:avLst>
          </a:prstGeom>
          <a:solidFill>
            <a:srgbClr val="266983">
              <a:lumMod val="20000"/>
              <a:lumOff val="80000"/>
            </a:srgbClr>
          </a:solidFill>
          <a:ln w="6350" cap="flat" cmpd="sng" algn="ctr">
            <a:noFill/>
            <a:prstDash val="solid"/>
            <a:miter lim="800000"/>
          </a:ln>
          <a:effectLst/>
        </p:spPr>
        <p:txBody>
          <a:bodyPr rtlCol="0" anchor="ctr"/>
          <a:lstStyle/>
          <a:p>
            <a:pPr algn="ctr" defTabSz="844083">
              <a:defRPr/>
            </a:pPr>
            <a:endParaRPr lang="en-US" sz="1662" kern="0">
              <a:solidFill>
                <a:prstClr val="black"/>
              </a:solidFill>
              <a:latin typeface="Calibri" panose="020F0502020204030204"/>
            </a:endParaRPr>
          </a:p>
        </p:txBody>
      </p:sp>
      <p:grpSp>
        <p:nvGrpSpPr>
          <p:cNvPr id="18" name="Group 41"/>
          <p:cNvGrpSpPr>
            <a:grpSpLocks noChangeAspect="1"/>
          </p:cNvGrpSpPr>
          <p:nvPr/>
        </p:nvGrpSpPr>
        <p:grpSpPr>
          <a:xfrm>
            <a:off x="839416" y="761862"/>
            <a:ext cx="1466725" cy="1203570"/>
            <a:chOff x="1713406" y="1280068"/>
            <a:chExt cx="2687144" cy="2706830"/>
          </a:xfrm>
        </p:grpSpPr>
        <p:sp>
          <p:nvSpPr>
            <p:cNvPr id="19" name="Freeform 6"/>
            <p:cNvSpPr>
              <a:spLocks/>
            </p:cNvSpPr>
            <p:nvPr/>
          </p:nvSpPr>
          <p:spPr bwMode="auto">
            <a:xfrm>
              <a:off x="3983324" y="1286682"/>
              <a:ext cx="417226" cy="109792"/>
            </a:xfrm>
            <a:custGeom>
              <a:avLst/>
              <a:gdLst/>
              <a:ahLst/>
              <a:cxnLst>
                <a:cxn ang="0">
                  <a:pos x="2270" y="597"/>
                </a:cxn>
                <a:cxn ang="0">
                  <a:pos x="0" y="597"/>
                </a:cxn>
                <a:cxn ang="0">
                  <a:pos x="1248" y="24"/>
                </a:cxn>
                <a:cxn ang="0">
                  <a:pos x="2270" y="597"/>
                </a:cxn>
              </a:cxnLst>
              <a:rect l="0" t="0" r="r" b="b"/>
              <a:pathLst>
                <a:path w="2270" h="597">
                  <a:moveTo>
                    <a:pt x="2270" y="597"/>
                  </a:moveTo>
                  <a:cubicBezTo>
                    <a:pt x="0" y="597"/>
                    <a:pt x="0" y="597"/>
                    <a:pt x="0" y="597"/>
                  </a:cubicBezTo>
                  <a:cubicBezTo>
                    <a:pt x="0" y="597"/>
                    <a:pt x="416" y="0"/>
                    <a:pt x="1248" y="24"/>
                  </a:cubicBezTo>
                  <a:cubicBezTo>
                    <a:pt x="1248" y="24"/>
                    <a:pt x="1997" y="36"/>
                    <a:pt x="2270" y="597"/>
                  </a:cubicBezTo>
                  <a:close/>
                </a:path>
              </a:pathLst>
            </a:custGeom>
            <a:solidFill>
              <a:srgbClr val="266983">
                <a:lumMod val="75000"/>
              </a:srgbClr>
            </a:solidFill>
            <a:ln w="9525">
              <a:noFill/>
              <a:round/>
              <a:headEnd/>
              <a:tailEnd/>
            </a:ln>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black"/>
                </a:solidFill>
                <a:latin typeface="Calibri" panose="020F0502020204030204"/>
              </a:endParaRPr>
            </a:p>
          </p:txBody>
        </p:sp>
        <p:sp>
          <p:nvSpPr>
            <p:cNvPr id="20" name="Freeform 7"/>
            <p:cNvSpPr>
              <a:spLocks/>
            </p:cNvSpPr>
            <p:nvPr/>
          </p:nvSpPr>
          <p:spPr bwMode="auto">
            <a:xfrm>
              <a:off x="1713406" y="3560958"/>
              <a:ext cx="109247" cy="425940"/>
            </a:xfrm>
            <a:custGeom>
              <a:avLst/>
              <a:gdLst/>
              <a:ahLst/>
              <a:cxnLst>
                <a:cxn ang="0">
                  <a:pos x="594" y="0"/>
                </a:cxn>
                <a:cxn ang="0">
                  <a:pos x="594" y="2317"/>
                </a:cxn>
                <a:cxn ang="0">
                  <a:pos x="23" y="1003"/>
                </a:cxn>
                <a:cxn ang="0">
                  <a:pos x="594" y="0"/>
                </a:cxn>
              </a:cxnLst>
              <a:rect l="0" t="0" r="r" b="b"/>
              <a:pathLst>
                <a:path w="594" h="2317">
                  <a:moveTo>
                    <a:pt x="594" y="0"/>
                  </a:moveTo>
                  <a:cubicBezTo>
                    <a:pt x="594" y="2317"/>
                    <a:pt x="594" y="2317"/>
                    <a:pt x="594" y="2317"/>
                  </a:cubicBezTo>
                  <a:cubicBezTo>
                    <a:pt x="594" y="2317"/>
                    <a:pt x="0" y="2018"/>
                    <a:pt x="23" y="1003"/>
                  </a:cubicBezTo>
                  <a:cubicBezTo>
                    <a:pt x="23" y="1003"/>
                    <a:pt x="83" y="430"/>
                    <a:pt x="594" y="0"/>
                  </a:cubicBezTo>
                  <a:close/>
                </a:path>
              </a:pathLst>
            </a:custGeom>
            <a:solidFill>
              <a:srgbClr val="266983">
                <a:lumMod val="75000"/>
              </a:srgbClr>
            </a:solidFill>
            <a:ln w="9525">
              <a:noFill/>
              <a:round/>
              <a:headEnd/>
              <a:tailEnd/>
            </a:ln>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black"/>
                </a:solidFill>
                <a:latin typeface="Calibri" panose="020F0502020204030204"/>
              </a:endParaRPr>
            </a:p>
          </p:txBody>
        </p:sp>
        <p:sp>
          <p:nvSpPr>
            <p:cNvPr id="21" name="Freeform 8"/>
            <p:cNvSpPr>
              <a:spLocks/>
            </p:cNvSpPr>
            <p:nvPr/>
          </p:nvSpPr>
          <p:spPr bwMode="auto">
            <a:xfrm>
              <a:off x="1719864" y="1280068"/>
              <a:ext cx="2492849" cy="2491525"/>
            </a:xfrm>
            <a:custGeom>
              <a:avLst/>
              <a:gdLst/>
              <a:ahLst/>
              <a:cxnLst>
                <a:cxn ang="0">
                  <a:pos x="8213" y="514"/>
                </a:cxn>
                <a:cxn ang="0">
                  <a:pos x="404" y="8360"/>
                </a:cxn>
                <a:cxn ang="0">
                  <a:pos x="0" y="9065"/>
                </a:cxn>
                <a:cxn ang="0">
                  <a:pos x="0" y="13555"/>
                </a:cxn>
                <a:cxn ang="0">
                  <a:pos x="618" y="12337"/>
                </a:cxn>
                <a:cxn ang="0">
                  <a:pos x="7120" y="5816"/>
                </a:cxn>
                <a:cxn ang="0">
                  <a:pos x="12362" y="561"/>
                </a:cxn>
                <a:cxn ang="0">
                  <a:pos x="13301" y="72"/>
                </a:cxn>
                <a:cxn ang="0">
                  <a:pos x="13562" y="60"/>
                </a:cxn>
                <a:cxn ang="0">
                  <a:pos x="9022" y="60"/>
                </a:cxn>
                <a:cxn ang="0">
                  <a:pos x="8439" y="287"/>
                </a:cxn>
                <a:cxn ang="0">
                  <a:pos x="8213" y="514"/>
                </a:cxn>
              </a:cxnLst>
              <a:rect l="0" t="0" r="r" b="b"/>
              <a:pathLst>
                <a:path w="13562" h="13555">
                  <a:moveTo>
                    <a:pt x="8213" y="514"/>
                  </a:moveTo>
                  <a:cubicBezTo>
                    <a:pt x="404" y="8360"/>
                    <a:pt x="404" y="8360"/>
                    <a:pt x="404" y="8360"/>
                  </a:cubicBezTo>
                  <a:cubicBezTo>
                    <a:pt x="404" y="8360"/>
                    <a:pt x="0" y="8742"/>
                    <a:pt x="0" y="9065"/>
                  </a:cubicBezTo>
                  <a:cubicBezTo>
                    <a:pt x="0" y="13555"/>
                    <a:pt x="0" y="13555"/>
                    <a:pt x="0" y="13555"/>
                  </a:cubicBezTo>
                  <a:cubicBezTo>
                    <a:pt x="0" y="13555"/>
                    <a:pt x="12" y="12934"/>
                    <a:pt x="618" y="12337"/>
                  </a:cubicBezTo>
                  <a:cubicBezTo>
                    <a:pt x="7120" y="5816"/>
                    <a:pt x="7120" y="5816"/>
                    <a:pt x="7120" y="5816"/>
                  </a:cubicBezTo>
                  <a:cubicBezTo>
                    <a:pt x="12362" y="561"/>
                    <a:pt x="12362" y="561"/>
                    <a:pt x="12362" y="561"/>
                  </a:cubicBezTo>
                  <a:cubicBezTo>
                    <a:pt x="12362" y="561"/>
                    <a:pt x="12778" y="107"/>
                    <a:pt x="13301" y="72"/>
                  </a:cubicBezTo>
                  <a:cubicBezTo>
                    <a:pt x="13301" y="72"/>
                    <a:pt x="13372" y="36"/>
                    <a:pt x="13562" y="60"/>
                  </a:cubicBezTo>
                  <a:cubicBezTo>
                    <a:pt x="9022" y="60"/>
                    <a:pt x="9022" y="60"/>
                    <a:pt x="9022" y="60"/>
                  </a:cubicBezTo>
                  <a:cubicBezTo>
                    <a:pt x="9022" y="60"/>
                    <a:pt x="8701" y="0"/>
                    <a:pt x="8439" y="287"/>
                  </a:cubicBezTo>
                  <a:lnTo>
                    <a:pt x="8213" y="514"/>
                  </a:lnTo>
                  <a:close/>
                </a:path>
              </a:pathLst>
            </a:custGeom>
            <a:gradFill rotWithShape="1">
              <a:gsLst>
                <a:gs pos="0">
                  <a:srgbClr val="266983">
                    <a:satMod val="103000"/>
                    <a:lumMod val="102000"/>
                    <a:tint val="94000"/>
                  </a:srgbClr>
                </a:gs>
                <a:gs pos="50000">
                  <a:srgbClr val="266983">
                    <a:satMod val="110000"/>
                    <a:lumMod val="100000"/>
                    <a:shade val="100000"/>
                  </a:srgbClr>
                </a:gs>
                <a:gs pos="100000">
                  <a:srgbClr val="266983">
                    <a:lumMod val="99000"/>
                    <a:satMod val="120000"/>
                    <a:shade val="78000"/>
                  </a:srgbClr>
                </a:gs>
              </a:gsLst>
              <a:lin ang="5400000" scaled="0"/>
            </a:gradFill>
            <a:ln w="6350" cap="flat" cmpd="sng" algn="ctr">
              <a:solidFill>
                <a:srgbClr val="266983"/>
              </a:solidFill>
              <a:prstDash val="solid"/>
              <a:miter lim="800000"/>
              <a:headEnd/>
              <a:tailEnd/>
            </a:ln>
            <a:effectLst/>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white"/>
                </a:solidFill>
                <a:latin typeface="Calibri" panose="020F0502020204030204"/>
              </a:endParaRPr>
            </a:p>
          </p:txBody>
        </p:sp>
      </p:grpSp>
      <p:grpSp>
        <p:nvGrpSpPr>
          <p:cNvPr id="29" name="群組 28"/>
          <p:cNvGrpSpPr/>
          <p:nvPr/>
        </p:nvGrpSpPr>
        <p:grpSpPr>
          <a:xfrm>
            <a:off x="930534" y="866786"/>
            <a:ext cx="1017691" cy="719132"/>
            <a:chOff x="88034" y="880735"/>
            <a:chExt cx="1102499" cy="779060"/>
          </a:xfrm>
        </p:grpSpPr>
        <p:sp>
          <p:nvSpPr>
            <p:cNvPr id="30" name="Shape 46842"/>
            <p:cNvSpPr/>
            <p:nvPr/>
          </p:nvSpPr>
          <p:spPr>
            <a:xfrm>
              <a:off x="88034" y="880735"/>
              <a:ext cx="1102499" cy="779060"/>
            </a:xfrm>
            <a:custGeom>
              <a:avLst/>
              <a:gdLst/>
              <a:ahLst/>
              <a:cxnLst>
                <a:cxn ang="0">
                  <a:pos x="wd2" y="hd2"/>
                </a:cxn>
                <a:cxn ang="5400000">
                  <a:pos x="wd2" y="hd2"/>
                </a:cxn>
                <a:cxn ang="10800000">
                  <a:pos x="wd2" y="hd2"/>
                </a:cxn>
                <a:cxn ang="16200000">
                  <a:pos x="wd2" y="hd2"/>
                </a:cxn>
              </a:cxnLst>
              <a:rect l="0" t="0" r="r" b="b"/>
              <a:pathLst>
                <a:path w="21600" h="21600" extrusionOk="0">
                  <a:moveTo>
                    <a:pt x="0" y="7641"/>
                  </a:moveTo>
                  <a:lnTo>
                    <a:pt x="3590" y="21600"/>
                  </a:lnTo>
                  <a:lnTo>
                    <a:pt x="18425" y="13959"/>
                  </a:lnTo>
                  <a:lnTo>
                    <a:pt x="21600" y="4419"/>
                  </a:lnTo>
                  <a:lnTo>
                    <a:pt x="14834" y="0"/>
                  </a:lnTo>
                  <a:lnTo>
                    <a:pt x="0" y="7641"/>
                  </a:lnTo>
                  <a:close/>
                </a:path>
              </a:pathLst>
            </a:custGeom>
            <a:solidFill>
              <a:srgbClr val="0070C0"/>
            </a:solidFill>
            <a:ln w="28575" cap="flat">
              <a:solidFill>
                <a:srgbClr val="FFFFFF"/>
              </a:solidFill>
              <a:miter lim="400000"/>
            </a:ln>
            <a:effectLst/>
          </p:spPr>
          <p:txBody>
            <a:bodyPr wrap="square" lIns="0" tIns="0" rIns="0" bIns="0" numCol="1" anchor="t">
              <a:noAutofit/>
            </a:bodyPr>
            <a:lstStyle/>
            <a:p>
              <a:pPr defTabSz="844083">
                <a:defRPr/>
              </a:pPr>
              <a:endParaRPr sz="1662" dirty="0">
                <a:solidFill>
                  <a:prstClr val="black"/>
                </a:solidFill>
                <a:latin typeface="微软雅黑" panose="020B0503020204020204" pitchFamily="34" charset="-122"/>
                <a:ea typeface="微软雅黑" panose="020B0503020204020204" pitchFamily="34" charset="-122"/>
              </a:endParaRPr>
            </a:p>
          </p:txBody>
        </p:sp>
        <p:sp>
          <p:nvSpPr>
            <p:cNvPr id="31" name="文字方塊 30"/>
            <p:cNvSpPr txBox="1"/>
            <p:nvPr/>
          </p:nvSpPr>
          <p:spPr>
            <a:xfrm>
              <a:off x="88034" y="1039431"/>
              <a:ext cx="976534" cy="407751"/>
            </a:xfrm>
            <a:prstGeom prst="rect">
              <a:avLst/>
            </a:prstGeom>
            <a:noFill/>
          </p:spPr>
          <p:txBody>
            <a:bodyPr wrap="square" rtlCol="0">
              <a:spAutoFit/>
            </a:bodyPr>
            <a:lstStyle/>
            <a:p>
              <a:pPr algn="ctr" defTabSz="844083">
                <a:defRPr/>
              </a:pPr>
              <a:r>
                <a:rPr lang="en-US" altLang="zh-TW" sz="1846" b="1" dirty="0">
                  <a:solidFill>
                    <a:srgbClr val="FFFFFF"/>
                  </a:solidFill>
                  <a:latin typeface="Arial"/>
                  <a:ea typeface="微軟正黑體" panose="020B0604030504040204" pitchFamily="34" charset="-120"/>
                </a:rPr>
                <a:t>AS-IS</a:t>
              </a:r>
              <a:endParaRPr lang="zh-TW" altLang="en-US" sz="1846" b="1" dirty="0">
                <a:solidFill>
                  <a:srgbClr val="FFFFFF"/>
                </a:solidFill>
                <a:latin typeface="Arial"/>
                <a:ea typeface="微軟正黑體" panose="020B0604030504040204" pitchFamily="34" charset="-120"/>
              </a:endParaRPr>
            </a:p>
          </p:txBody>
        </p:sp>
      </p:grpSp>
      <p:sp>
        <p:nvSpPr>
          <p:cNvPr id="72" name="Rounded Rectangle 33"/>
          <p:cNvSpPr/>
          <p:nvPr/>
        </p:nvSpPr>
        <p:spPr>
          <a:xfrm>
            <a:off x="839416" y="5030470"/>
            <a:ext cx="11017224" cy="1493602"/>
          </a:xfrm>
          <a:prstGeom prst="roundRect">
            <a:avLst>
              <a:gd name="adj" fmla="val 13077"/>
            </a:avLst>
          </a:prstGeom>
          <a:solidFill>
            <a:srgbClr val="266983">
              <a:lumMod val="20000"/>
              <a:lumOff val="80000"/>
            </a:srgbClr>
          </a:solidFill>
          <a:ln w="6350" cap="flat" cmpd="sng" algn="ctr">
            <a:noFill/>
            <a:prstDash val="solid"/>
            <a:miter lim="800000"/>
          </a:ln>
          <a:effectLst/>
        </p:spPr>
        <p:txBody>
          <a:bodyPr rtlCol="0" anchor="ctr"/>
          <a:lstStyle/>
          <a:p>
            <a:pPr algn="ctr" defTabSz="844083">
              <a:defRPr/>
            </a:pPr>
            <a:endParaRPr lang="en-US" sz="1662" kern="0" dirty="0">
              <a:solidFill>
                <a:prstClr val="black"/>
              </a:solidFill>
              <a:latin typeface="Calibri" panose="020F0502020204030204"/>
            </a:endParaRPr>
          </a:p>
        </p:txBody>
      </p:sp>
      <p:grpSp>
        <p:nvGrpSpPr>
          <p:cNvPr id="73" name="Group 41"/>
          <p:cNvGrpSpPr>
            <a:grpSpLocks noChangeAspect="1"/>
          </p:cNvGrpSpPr>
          <p:nvPr/>
        </p:nvGrpSpPr>
        <p:grpSpPr>
          <a:xfrm>
            <a:off x="842711" y="4997071"/>
            <a:ext cx="1451821" cy="1276597"/>
            <a:chOff x="1713406" y="1280068"/>
            <a:chExt cx="2687144" cy="2706830"/>
          </a:xfrm>
        </p:grpSpPr>
        <p:sp>
          <p:nvSpPr>
            <p:cNvPr id="74" name="Freeform 6"/>
            <p:cNvSpPr>
              <a:spLocks/>
            </p:cNvSpPr>
            <p:nvPr/>
          </p:nvSpPr>
          <p:spPr bwMode="auto">
            <a:xfrm>
              <a:off x="3983324" y="1286682"/>
              <a:ext cx="417226" cy="109792"/>
            </a:xfrm>
            <a:custGeom>
              <a:avLst/>
              <a:gdLst/>
              <a:ahLst/>
              <a:cxnLst>
                <a:cxn ang="0">
                  <a:pos x="2270" y="597"/>
                </a:cxn>
                <a:cxn ang="0">
                  <a:pos x="0" y="597"/>
                </a:cxn>
                <a:cxn ang="0">
                  <a:pos x="1248" y="24"/>
                </a:cxn>
                <a:cxn ang="0">
                  <a:pos x="2270" y="597"/>
                </a:cxn>
              </a:cxnLst>
              <a:rect l="0" t="0" r="r" b="b"/>
              <a:pathLst>
                <a:path w="2270" h="597">
                  <a:moveTo>
                    <a:pt x="2270" y="597"/>
                  </a:moveTo>
                  <a:cubicBezTo>
                    <a:pt x="0" y="597"/>
                    <a:pt x="0" y="597"/>
                    <a:pt x="0" y="597"/>
                  </a:cubicBezTo>
                  <a:cubicBezTo>
                    <a:pt x="0" y="597"/>
                    <a:pt x="416" y="0"/>
                    <a:pt x="1248" y="24"/>
                  </a:cubicBezTo>
                  <a:cubicBezTo>
                    <a:pt x="1248" y="24"/>
                    <a:pt x="1997" y="36"/>
                    <a:pt x="2270" y="597"/>
                  </a:cubicBezTo>
                  <a:close/>
                </a:path>
              </a:pathLst>
            </a:custGeom>
            <a:solidFill>
              <a:srgbClr val="266983">
                <a:lumMod val="75000"/>
              </a:srgbClr>
            </a:solidFill>
            <a:ln w="9525">
              <a:noFill/>
              <a:round/>
              <a:headEnd/>
              <a:tailEnd/>
            </a:ln>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black"/>
                </a:solidFill>
                <a:latin typeface="Calibri" panose="020F0502020204030204"/>
              </a:endParaRPr>
            </a:p>
          </p:txBody>
        </p:sp>
        <p:sp>
          <p:nvSpPr>
            <p:cNvPr id="75" name="Freeform 7"/>
            <p:cNvSpPr>
              <a:spLocks/>
            </p:cNvSpPr>
            <p:nvPr/>
          </p:nvSpPr>
          <p:spPr bwMode="auto">
            <a:xfrm>
              <a:off x="1713406" y="3560958"/>
              <a:ext cx="109247" cy="425940"/>
            </a:xfrm>
            <a:custGeom>
              <a:avLst/>
              <a:gdLst/>
              <a:ahLst/>
              <a:cxnLst>
                <a:cxn ang="0">
                  <a:pos x="594" y="0"/>
                </a:cxn>
                <a:cxn ang="0">
                  <a:pos x="594" y="2317"/>
                </a:cxn>
                <a:cxn ang="0">
                  <a:pos x="23" y="1003"/>
                </a:cxn>
                <a:cxn ang="0">
                  <a:pos x="594" y="0"/>
                </a:cxn>
              </a:cxnLst>
              <a:rect l="0" t="0" r="r" b="b"/>
              <a:pathLst>
                <a:path w="594" h="2317">
                  <a:moveTo>
                    <a:pt x="594" y="0"/>
                  </a:moveTo>
                  <a:cubicBezTo>
                    <a:pt x="594" y="2317"/>
                    <a:pt x="594" y="2317"/>
                    <a:pt x="594" y="2317"/>
                  </a:cubicBezTo>
                  <a:cubicBezTo>
                    <a:pt x="594" y="2317"/>
                    <a:pt x="0" y="2018"/>
                    <a:pt x="23" y="1003"/>
                  </a:cubicBezTo>
                  <a:cubicBezTo>
                    <a:pt x="23" y="1003"/>
                    <a:pt x="83" y="430"/>
                    <a:pt x="594" y="0"/>
                  </a:cubicBezTo>
                  <a:close/>
                </a:path>
              </a:pathLst>
            </a:custGeom>
            <a:solidFill>
              <a:srgbClr val="266983">
                <a:lumMod val="75000"/>
              </a:srgbClr>
            </a:solidFill>
            <a:ln w="9525">
              <a:noFill/>
              <a:round/>
              <a:headEnd/>
              <a:tailEnd/>
            </a:ln>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black"/>
                </a:solidFill>
                <a:latin typeface="Calibri" panose="020F0502020204030204"/>
              </a:endParaRPr>
            </a:p>
          </p:txBody>
        </p:sp>
        <p:sp>
          <p:nvSpPr>
            <p:cNvPr id="76" name="Freeform 8"/>
            <p:cNvSpPr>
              <a:spLocks/>
            </p:cNvSpPr>
            <p:nvPr/>
          </p:nvSpPr>
          <p:spPr bwMode="auto">
            <a:xfrm>
              <a:off x="1719864" y="1280068"/>
              <a:ext cx="2492849" cy="2491525"/>
            </a:xfrm>
            <a:custGeom>
              <a:avLst/>
              <a:gdLst/>
              <a:ahLst/>
              <a:cxnLst>
                <a:cxn ang="0">
                  <a:pos x="8213" y="514"/>
                </a:cxn>
                <a:cxn ang="0">
                  <a:pos x="404" y="8360"/>
                </a:cxn>
                <a:cxn ang="0">
                  <a:pos x="0" y="9065"/>
                </a:cxn>
                <a:cxn ang="0">
                  <a:pos x="0" y="13555"/>
                </a:cxn>
                <a:cxn ang="0">
                  <a:pos x="618" y="12337"/>
                </a:cxn>
                <a:cxn ang="0">
                  <a:pos x="7120" y="5816"/>
                </a:cxn>
                <a:cxn ang="0">
                  <a:pos x="12362" y="561"/>
                </a:cxn>
                <a:cxn ang="0">
                  <a:pos x="13301" y="72"/>
                </a:cxn>
                <a:cxn ang="0">
                  <a:pos x="13562" y="60"/>
                </a:cxn>
                <a:cxn ang="0">
                  <a:pos x="9022" y="60"/>
                </a:cxn>
                <a:cxn ang="0">
                  <a:pos x="8439" y="287"/>
                </a:cxn>
                <a:cxn ang="0">
                  <a:pos x="8213" y="514"/>
                </a:cxn>
              </a:cxnLst>
              <a:rect l="0" t="0" r="r" b="b"/>
              <a:pathLst>
                <a:path w="13562" h="13555">
                  <a:moveTo>
                    <a:pt x="8213" y="514"/>
                  </a:moveTo>
                  <a:cubicBezTo>
                    <a:pt x="404" y="8360"/>
                    <a:pt x="404" y="8360"/>
                    <a:pt x="404" y="8360"/>
                  </a:cubicBezTo>
                  <a:cubicBezTo>
                    <a:pt x="404" y="8360"/>
                    <a:pt x="0" y="8742"/>
                    <a:pt x="0" y="9065"/>
                  </a:cubicBezTo>
                  <a:cubicBezTo>
                    <a:pt x="0" y="13555"/>
                    <a:pt x="0" y="13555"/>
                    <a:pt x="0" y="13555"/>
                  </a:cubicBezTo>
                  <a:cubicBezTo>
                    <a:pt x="0" y="13555"/>
                    <a:pt x="12" y="12934"/>
                    <a:pt x="618" y="12337"/>
                  </a:cubicBezTo>
                  <a:cubicBezTo>
                    <a:pt x="7120" y="5816"/>
                    <a:pt x="7120" y="5816"/>
                    <a:pt x="7120" y="5816"/>
                  </a:cubicBezTo>
                  <a:cubicBezTo>
                    <a:pt x="12362" y="561"/>
                    <a:pt x="12362" y="561"/>
                    <a:pt x="12362" y="561"/>
                  </a:cubicBezTo>
                  <a:cubicBezTo>
                    <a:pt x="12362" y="561"/>
                    <a:pt x="12778" y="107"/>
                    <a:pt x="13301" y="72"/>
                  </a:cubicBezTo>
                  <a:cubicBezTo>
                    <a:pt x="13301" y="72"/>
                    <a:pt x="13372" y="36"/>
                    <a:pt x="13562" y="60"/>
                  </a:cubicBezTo>
                  <a:cubicBezTo>
                    <a:pt x="9022" y="60"/>
                    <a:pt x="9022" y="60"/>
                    <a:pt x="9022" y="60"/>
                  </a:cubicBezTo>
                  <a:cubicBezTo>
                    <a:pt x="9022" y="60"/>
                    <a:pt x="8701" y="0"/>
                    <a:pt x="8439" y="287"/>
                  </a:cubicBezTo>
                  <a:lnTo>
                    <a:pt x="8213" y="514"/>
                  </a:lnTo>
                  <a:close/>
                </a:path>
              </a:pathLst>
            </a:custGeom>
            <a:gradFill rotWithShape="1">
              <a:gsLst>
                <a:gs pos="0">
                  <a:srgbClr val="266983">
                    <a:satMod val="103000"/>
                    <a:lumMod val="102000"/>
                    <a:tint val="94000"/>
                  </a:srgbClr>
                </a:gs>
                <a:gs pos="50000">
                  <a:srgbClr val="266983">
                    <a:satMod val="110000"/>
                    <a:lumMod val="100000"/>
                    <a:shade val="100000"/>
                  </a:srgbClr>
                </a:gs>
                <a:gs pos="100000">
                  <a:srgbClr val="266983">
                    <a:lumMod val="99000"/>
                    <a:satMod val="120000"/>
                    <a:shade val="78000"/>
                  </a:srgbClr>
                </a:gs>
              </a:gsLst>
              <a:lin ang="5400000" scaled="0"/>
            </a:gradFill>
            <a:ln w="6350" cap="flat" cmpd="sng" algn="ctr">
              <a:solidFill>
                <a:srgbClr val="266983"/>
              </a:solidFill>
              <a:prstDash val="solid"/>
              <a:miter lim="800000"/>
              <a:headEnd/>
              <a:tailEnd/>
            </a:ln>
            <a:effectLst/>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white"/>
                </a:solidFill>
                <a:latin typeface="Calibri" panose="020F0502020204030204"/>
              </a:endParaRPr>
            </a:p>
          </p:txBody>
        </p:sp>
      </p:grpSp>
      <p:sp>
        <p:nvSpPr>
          <p:cNvPr id="81" name="Shape 46863"/>
          <p:cNvSpPr/>
          <p:nvPr/>
        </p:nvSpPr>
        <p:spPr>
          <a:xfrm>
            <a:off x="768047" y="5048992"/>
            <a:ext cx="1007350" cy="719132"/>
          </a:xfrm>
          <a:custGeom>
            <a:avLst/>
            <a:gdLst/>
            <a:ahLst/>
            <a:cxnLst>
              <a:cxn ang="0">
                <a:pos x="wd2" y="hd2"/>
              </a:cxn>
              <a:cxn ang="5400000">
                <a:pos x="wd2" y="hd2"/>
              </a:cxn>
              <a:cxn ang="10800000">
                <a:pos x="wd2" y="hd2"/>
              </a:cxn>
              <a:cxn ang="16200000">
                <a:pos x="wd2" y="hd2"/>
              </a:cxn>
            </a:cxnLst>
            <a:rect l="0" t="0" r="r" b="b"/>
            <a:pathLst>
              <a:path w="21600" h="21600" extrusionOk="0">
                <a:moveTo>
                  <a:pt x="0" y="7641"/>
                </a:moveTo>
                <a:lnTo>
                  <a:pt x="3590" y="21600"/>
                </a:lnTo>
                <a:lnTo>
                  <a:pt x="18425" y="13959"/>
                </a:lnTo>
                <a:lnTo>
                  <a:pt x="21600" y="4419"/>
                </a:lnTo>
                <a:lnTo>
                  <a:pt x="14834" y="0"/>
                </a:lnTo>
                <a:lnTo>
                  <a:pt x="0" y="7641"/>
                </a:lnTo>
                <a:close/>
              </a:path>
            </a:pathLst>
          </a:custGeom>
          <a:solidFill>
            <a:srgbClr val="FFC000"/>
          </a:solidFill>
          <a:ln w="28575" cap="flat">
            <a:solidFill>
              <a:srgbClr val="FFFFFF"/>
            </a:solidFill>
            <a:miter lim="400000"/>
          </a:ln>
          <a:effectLst/>
        </p:spPr>
        <p:txBody>
          <a:bodyPr wrap="square" lIns="0" tIns="0" rIns="0" bIns="0" numCol="1" anchor="t">
            <a:noAutofit/>
          </a:bodyPr>
          <a:lstStyle/>
          <a:p>
            <a:pPr defTabSz="844083">
              <a:defRPr/>
            </a:pPr>
            <a:endParaRPr sz="1662">
              <a:solidFill>
                <a:prstClr val="black"/>
              </a:solidFill>
              <a:latin typeface="微软雅黑" panose="020B0503020204020204" pitchFamily="34" charset="-122"/>
              <a:ea typeface="微软雅黑" panose="020B0503020204020204" pitchFamily="34" charset="-122"/>
            </a:endParaRPr>
          </a:p>
        </p:txBody>
      </p:sp>
      <p:sp>
        <p:nvSpPr>
          <p:cNvPr id="82" name="文字方塊 81"/>
          <p:cNvSpPr txBox="1"/>
          <p:nvPr/>
        </p:nvSpPr>
        <p:spPr>
          <a:xfrm>
            <a:off x="767408" y="5195483"/>
            <a:ext cx="1007991" cy="376385"/>
          </a:xfrm>
          <a:prstGeom prst="rect">
            <a:avLst/>
          </a:prstGeom>
          <a:noFill/>
        </p:spPr>
        <p:txBody>
          <a:bodyPr wrap="square" rtlCol="0">
            <a:spAutoFit/>
          </a:bodyPr>
          <a:lstStyle/>
          <a:p>
            <a:pPr algn="ctr" defTabSz="844083">
              <a:defRPr/>
            </a:pPr>
            <a:r>
              <a:rPr lang="en-US" altLang="zh-TW" sz="1846" b="1" dirty="0">
                <a:solidFill>
                  <a:srgbClr val="FFFFFF"/>
                </a:solidFill>
                <a:latin typeface="Arial"/>
                <a:ea typeface="微軟正黑體" panose="020B0604030504040204" pitchFamily="34" charset="-120"/>
              </a:rPr>
              <a:t>TO-BE</a:t>
            </a:r>
            <a:endParaRPr lang="zh-TW" altLang="en-US" sz="1846" b="1" dirty="0">
              <a:solidFill>
                <a:srgbClr val="FFFFFF"/>
              </a:solidFill>
              <a:latin typeface="Arial"/>
              <a:ea typeface="微軟正黑體" panose="020B0604030504040204" pitchFamily="34" charset="-120"/>
            </a:endParaRPr>
          </a:p>
        </p:txBody>
      </p:sp>
      <p:sp>
        <p:nvSpPr>
          <p:cNvPr id="49" name="Rounded Rectangle 33"/>
          <p:cNvSpPr/>
          <p:nvPr/>
        </p:nvSpPr>
        <p:spPr>
          <a:xfrm>
            <a:off x="767408" y="2307279"/>
            <a:ext cx="11089232" cy="2645979"/>
          </a:xfrm>
          <a:prstGeom prst="roundRect">
            <a:avLst>
              <a:gd name="adj" fmla="val 13077"/>
            </a:avLst>
          </a:prstGeom>
          <a:noFill/>
          <a:ln w="6350" cap="flat" cmpd="sng" algn="ctr">
            <a:solidFill>
              <a:schemeClr val="bg1">
                <a:lumMod val="50000"/>
              </a:schemeClr>
            </a:solidFill>
            <a:prstDash val="sysDash"/>
            <a:miter lim="800000"/>
          </a:ln>
          <a:effectLst/>
        </p:spPr>
        <p:txBody>
          <a:bodyPr rtlCol="0" anchor="ctr"/>
          <a:lstStyle/>
          <a:p>
            <a:pPr algn="ctr" defTabSz="844083">
              <a:defRPr/>
            </a:pPr>
            <a:endParaRPr lang="en-US" sz="1662" kern="0">
              <a:solidFill>
                <a:prstClr val="black"/>
              </a:solidFill>
              <a:latin typeface="Calibri" panose="020F0502020204030204"/>
            </a:endParaRPr>
          </a:p>
        </p:txBody>
      </p:sp>
      <p:sp>
        <p:nvSpPr>
          <p:cNvPr id="6" name="矩形 5"/>
          <p:cNvSpPr/>
          <p:nvPr/>
        </p:nvSpPr>
        <p:spPr>
          <a:xfrm>
            <a:off x="2668470" y="874974"/>
            <a:ext cx="7859534" cy="1300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2000" indent="-144000">
              <a:buFont typeface="Arial" panose="020B0604020202020204" pitchFamily="34" charset="0"/>
              <a:buChar char="•"/>
            </a:pPr>
            <a:r>
              <a:rPr lang="zh-TW" altLang="en-US" sz="2200" b="1" dirty="0">
                <a:solidFill>
                  <a:schemeClr val="tx1"/>
                </a:solidFill>
              </a:rPr>
              <a:t>人工紙</a:t>
            </a:r>
            <a:r>
              <a:rPr lang="zh-TW" altLang="en-US" sz="2200" b="1" dirty="0" smtClean="0">
                <a:solidFill>
                  <a:schemeClr val="tx1"/>
                </a:solidFill>
              </a:rPr>
              <a:t>本紀錄，品質無法掌握，存在累進公差，焊接品質規範無法與產品規格定義，</a:t>
            </a:r>
            <a:r>
              <a:rPr lang="zh-TW" altLang="en-US" sz="2200" b="1" dirty="0" smtClean="0">
                <a:solidFill>
                  <a:srgbClr val="C00000"/>
                </a:solidFill>
              </a:rPr>
              <a:t>需透過人工重工修復及補償，導致人員重工比例達</a:t>
            </a:r>
            <a:r>
              <a:rPr lang="en-US" altLang="zh-TW" sz="2200" b="1" dirty="0" smtClean="0">
                <a:solidFill>
                  <a:srgbClr val="C00000"/>
                </a:solidFill>
              </a:rPr>
              <a:t>50%</a:t>
            </a:r>
            <a:r>
              <a:rPr lang="zh-TW" altLang="en-US" sz="2200" b="1" dirty="0" smtClean="0">
                <a:solidFill>
                  <a:srgbClr val="C00000"/>
                </a:solidFill>
              </a:rPr>
              <a:t>（人工焊接線佔</a:t>
            </a:r>
            <a:r>
              <a:rPr lang="en-US" altLang="zh-TW" sz="2200" b="1" dirty="0" smtClean="0">
                <a:solidFill>
                  <a:srgbClr val="C00000"/>
                </a:solidFill>
              </a:rPr>
              <a:t>88%</a:t>
            </a:r>
            <a:r>
              <a:rPr lang="zh-TW" altLang="en-US" sz="2200" b="1" dirty="0" smtClean="0">
                <a:solidFill>
                  <a:srgbClr val="C00000"/>
                </a:solidFill>
              </a:rPr>
              <a:t>以上）。</a:t>
            </a:r>
            <a:endParaRPr lang="zh-TW" altLang="en-US" sz="2200" b="1" dirty="0">
              <a:solidFill>
                <a:srgbClr val="C00000"/>
              </a:solidFill>
            </a:endParaRPr>
          </a:p>
        </p:txBody>
      </p:sp>
      <p:sp>
        <p:nvSpPr>
          <p:cNvPr id="53" name="矩形 52"/>
          <p:cNvSpPr/>
          <p:nvPr/>
        </p:nvSpPr>
        <p:spPr>
          <a:xfrm>
            <a:off x="2632106" y="5183724"/>
            <a:ext cx="7895898" cy="1300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2000" indent="-144000">
              <a:buFont typeface="Arial" panose="020B0604020202020204" pitchFamily="34" charset="0"/>
              <a:buChar char="•"/>
            </a:pPr>
            <a:r>
              <a:rPr lang="zh-TW" altLang="en-US" sz="2200" b="1" dirty="0" smtClean="0">
                <a:solidFill>
                  <a:schemeClr val="tx1"/>
                </a:solidFill>
              </a:rPr>
              <a:t>建立自動焊接 </a:t>
            </a:r>
            <a:r>
              <a:rPr lang="en-US" altLang="zh-TW" sz="2200" b="1" dirty="0" smtClean="0">
                <a:solidFill>
                  <a:schemeClr val="tx1"/>
                </a:solidFill>
              </a:rPr>
              <a:t>AI-</a:t>
            </a:r>
            <a:r>
              <a:rPr lang="zh-TW" altLang="en-US" sz="2200" b="1" dirty="0" smtClean="0">
                <a:solidFill>
                  <a:schemeClr val="tx1"/>
                </a:solidFill>
              </a:rPr>
              <a:t>弧焊缺陷分析</a:t>
            </a:r>
            <a:r>
              <a:rPr lang="zh-TW" altLang="en-US" sz="2200" b="1" dirty="0">
                <a:solidFill>
                  <a:schemeClr val="tx1"/>
                </a:solidFill>
              </a:rPr>
              <a:t>，</a:t>
            </a:r>
            <a:r>
              <a:rPr lang="zh-TW" altLang="en-US" sz="2200" b="1" dirty="0" smtClean="0">
                <a:solidFill>
                  <a:srgbClr val="C00000"/>
                </a:solidFill>
              </a:rPr>
              <a:t>針對</a:t>
            </a:r>
            <a:r>
              <a:rPr lang="zh-TW" altLang="en-US" sz="2200" b="1" dirty="0">
                <a:solidFill>
                  <a:srgbClr val="C00000"/>
                </a:solidFill>
              </a:rPr>
              <a:t>未焊</a:t>
            </a:r>
            <a:r>
              <a:rPr lang="zh-TW" altLang="en-US" sz="2200" b="1" dirty="0" smtClean="0">
                <a:solidFill>
                  <a:srgbClr val="C00000"/>
                </a:solidFill>
              </a:rPr>
              <a:t>滿缺陷，驗證</a:t>
            </a:r>
            <a:r>
              <a:rPr lang="zh-TW" altLang="en-US" sz="2200" b="1" dirty="0">
                <a:solidFill>
                  <a:srgbClr val="C00000"/>
                </a:solidFill>
              </a:rPr>
              <a:t>準確率</a:t>
            </a:r>
            <a:r>
              <a:rPr lang="zh-TW" altLang="en-US" sz="2200" b="1" dirty="0" smtClean="0">
                <a:solidFill>
                  <a:srgbClr val="C00000"/>
                </a:solidFill>
              </a:rPr>
              <a:t>達</a:t>
            </a:r>
            <a:r>
              <a:rPr lang="en-US" altLang="zh-TW" sz="2200" b="1" dirty="0" smtClean="0">
                <a:solidFill>
                  <a:srgbClr val="C00000"/>
                </a:solidFill>
              </a:rPr>
              <a:t>93%</a:t>
            </a:r>
            <a:r>
              <a:rPr lang="zh-TW" altLang="en-US" sz="2200" b="1" dirty="0" smtClean="0">
                <a:solidFill>
                  <a:srgbClr val="C00000"/>
                </a:solidFill>
              </a:rPr>
              <a:t>以上，降低</a:t>
            </a:r>
            <a:r>
              <a:rPr lang="en-US" altLang="zh-TW" sz="2200" b="1" dirty="0">
                <a:solidFill>
                  <a:srgbClr val="C00000"/>
                </a:solidFill>
              </a:rPr>
              <a:t>2</a:t>
            </a:r>
            <a:r>
              <a:rPr lang="en-US" altLang="zh-TW" sz="2200" b="1" dirty="0" smtClean="0">
                <a:solidFill>
                  <a:srgbClr val="C00000"/>
                </a:solidFill>
              </a:rPr>
              <a:t>0%</a:t>
            </a:r>
            <a:r>
              <a:rPr lang="zh-TW" altLang="en-US" sz="2200" b="1" dirty="0" smtClean="0">
                <a:solidFill>
                  <a:srgbClr val="C00000"/>
                </a:solidFill>
              </a:rPr>
              <a:t>以上人員重工焊接，在後疫情時期低利潤情況下</a:t>
            </a:r>
            <a:r>
              <a:rPr lang="zh-TW" altLang="en-US" sz="2200" b="1" dirty="0" smtClean="0">
                <a:solidFill>
                  <a:schemeClr val="tx1"/>
                </a:solidFill>
              </a:rPr>
              <a:t>，提高焊接產線內部韌性能力。</a:t>
            </a:r>
            <a:endParaRPr lang="zh-TW" altLang="en-US" sz="2200" b="1" dirty="0">
              <a:solidFill>
                <a:schemeClr val="tx1"/>
              </a:solidFill>
            </a:endParaRPr>
          </a:p>
        </p:txBody>
      </p:sp>
      <p:sp>
        <p:nvSpPr>
          <p:cNvPr id="7" name="矩形 6"/>
          <p:cNvSpPr/>
          <p:nvPr/>
        </p:nvSpPr>
        <p:spPr>
          <a:xfrm>
            <a:off x="7608168" y="913838"/>
            <a:ext cx="2592288" cy="11833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26" name="矩形 25"/>
          <p:cNvSpPr/>
          <p:nvPr/>
        </p:nvSpPr>
        <p:spPr bwMode="auto">
          <a:xfrm>
            <a:off x="11004376" y="0"/>
            <a:ext cx="1187624" cy="358513"/>
          </a:xfrm>
          <a:prstGeom prst="rect">
            <a:avLst/>
          </a:prstGeom>
          <a:solidFill>
            <a:srgbClr val="00206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chemeClr val="bg1"/>
              </a:buClr>
              <a:buSzPct val="100000"/>
            </a:pPr>
            <a:r>
              <a:rPr lang="zh-TW" altLang="en-US"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分項</a:t>
            </a:r>
            <a:r>
              <a:rPr lang="en-US" altLang="zh-TW"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2-3</a:t>
            </a:r>
            <a:endParaRPr lang="zh-TW" altLang="en-US"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4" name="Rectangle 4"/>
          <p:cNvSpPr>
            <a:spLocks noChangeArrowheads="1"/>
          </p:cNvSpPr>
          <p:nvPr/>
        </p:nvSpPr>
        <p:spPr bwMode="auto">
          <a:xfrm>
            <a:off x="6825887" y="2336616"/>
            <a:ext cx="30554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TW" altLang="en-US"/>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89878" y="2322014"/>
            <a:ext cx="3225162" cy="2272578"/>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p:cNvSpPr txBox="1"/>
          <p:nvPr/>
        </p:nvSpPr>
        <p:spPr>
          <a:xfrm>
            <a:off x="1644418" y="4590556"/>
            <a:ext cx="3416320" cy="369332"/>
          </a:xfrm>
          <a:prstGeom prst="rect">
            <a:avLst/>
          </a:prstGeom>
          <a:noFill/>
        </p:spPr>
        <p:txBody>
          <a:bodyPr wrap="none" rtlCol="0">
            <a:spAutoFit/>
          </a:bodyPr>
          <a:lstStyle/>
          <a:p>
            <a:r>
              <a:rPr lang="zh-TW" altLang="zh-TW" dirty="0"/>
              <a:t>自動品質肇因匯報技術建置流程</a:t>
            </a:r>
            <a:endParaRPr lang="zh-TW" altLang="en-US" dirty="0" smtClean="0">
              <a:solidFill>
                <a:schemeClr val="tx1">
                  <a:lumMod val="75000"/>
                </a:schemeClr>
              </a:solidFill>
            </a:endParaRPr>
          </a:p>
        </p:txBody>
      </p:sp>
      <p:sp>
        <p:nvSpPr>
          <p:cNvPr id="32" name="文字方塊 31"/>
          <p:cNvSpPr txBox="1"/>
          <p:nvPr/>
        </p:nvSpPr>
        <p:spPr>
          <a:xfrm>
            <a:off x="9708139" y="3137821"/>
            <a:ext cx="2069283" cy="646331"/>
          </a:xfrm>
          <a:prstGeom prst="rect">
            <a:avLst/>
          </a:prstGeom>
          <a:noFill/>
        </p:spPr>
        <p:txBody>
          <a:bodyPr wrap="square" rtlCol="0">
            <a:spAutoFit/>
          </a:bodyPr>
          <a:lstStyle/>
          <a:p>
            <a:r>
              <a:rPr lang="zh-TW" altLang="zh-TW" dirty="0"/>
              <a:t>主動式品質檢驗與預測技術</a:t>
            </a:r>
            <a:endParaRPr lang="zh-TW" altLang="en-US" dirty="0" smtClean="0">
              <a:solidFill>
                <a:schemeClr val="tx1">
                  <a:lumMod val="75000"/>
                </a:schemeClr>
              </a:solidFill>
            </a:endParaRPr>
          </a:p>
        </p:txBody>
      </p:sp>
      <p:sp>
        <p:nvSpPr>
          <p:cNvPr id="9" name="Rectangle 6"/>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102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81486" y="2393181"/>
            <a:ext cx="4614914" cy="2607598"/>
          </a:xfrm>
          <a:prstGeom prst="rect">
            <a:avLst/>
          </a:prstGeom>
          <a:noFill/>
          <a:extLst>
            <a:ext uri="{909E8E84-426E-40DD-AFC4-6F175D3DCCD1}">
              <a14:hiddenFill xmlns:a14="http://schemas.microsoft.com/office/drawing/2010/main">
                <a:solidFill>
                  <a:srgbClr val="FFFFFF"/>
                </a:solidFill>
              </a14:hiddenFill>
            </a:ext>
          </a:extLst>
        </p:spPr>
      </p:pic>
      <p:sp>
        <p:nvSpPr>
          <p:cNvPr id="33" name="標題 1"/>
          <p:cNvSpPr txBox="1">
            <a:spLocks/>
          </p:cNvSpPr>
          <p:nvPr/>
        </p:nvSpPr>
        <p:spPr>
          <a:xfrm>
            <a:off x="2923858" y="44624"/>
            <a:ext cx="7612252" cy="778098"/>
          </a:xfrm>
          <a:prstGeom prst="rect">
            <a:avLst/>
          </a:prstGeom>
        </p:spPr>
        <p:txBody>
          <a:bodyPr/>
          <a:lstStyle>
            <a:lvl1pPr algn="ctr" defTabSz="844083" rtl="0" eaLnBrk="1" latinLnBrk="0" hangingPunct="1">
              <a:spcBef>
                <a:spcPct val="0"/>
              </a:spcBef>
              <a:buNone/>
              <a:defRPr sz="3323" b="1" kern="1200">
                <a:solidFill>
                  <a:schemeClr val="tx1"/>
                </a:solidFill>
                <a:latin typeface="+mn-ea"/>
                <a:ea typeface="+mn-ea"/>
                <a:cs typeface="+mj-cs"/>
              </a:defRPr>
            </a:lvl1pPr>
          </a:lstStyle>
          <a:p>
            <a:pPr algn="l"/>
            <a:r>
              <a:rPr lang="en-US" altLang="zh-TW" sz="2800" dirty="0"/>
              <a:t>FY111</a:t>
            </a:r>
            <a:r>
              <a:rPr lang="zh-TW" altLang="en-US" sz="2800" dirty="0"/>
              <a:t>成果</a:t>
            </a:r>
            <a:r>
              <a:rPr lang="en-US" altLang="zh-TW" sz="2800" dirty="0" smtClean="0"/>
              <a:t>-</a:t>
            </a:r>
            <a:r>
              <a:rPr lang="zh-TW" altLang="en-US" sz="2800" dirty="0"/>
              <a:t>主動式品質檢驗與預測技術</a:t>
            </a:r>
          </a:p>
        </p:txBody>
      </p:sp>
    </p:spTree>
    <p:extLst>
      <p:ext uri="{BB962C8B-B14F-4D97-AF65-F5344CB8AC3E}">
        <p14:creationId xmlns:p14="http://schemas.microsoft.com/office/powerpoint/2010/main" val="10584486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8F4EACC7-37E3-43A5-A5FB-BEB9CE95D266}" type="slidenum">
              <a:rPr lang="zh-TW" altLang="en-US" smtClean="0"/>
              <a:pPr/>
              <a:t>1</a:t>
            </a:fld>
            <a:endParaRPr lang="zh-TW" altLang="en-US"/>
          </a:p>
        </p:txBody>
      </p:sp>
      <p:sp>
        <p:nvSpPr>
          <p:cNvPr id="3" name="標題 2"/>
          <p:cNvSpPr>
            <a:spLocks noGrp="1"/>
          </p:cNvSpPr>
          <p:nvPr>
            <p:ph type="title"/>
          </p:nvPr>
        </p:nvSpPr>
        <p:spPr/>
        <p:txBody>
          <a:bodyPr/>
          <a:lstStyle/>
          <a:p>
            <a:r>
              <a:rPr lang="zh-TW" altLang="en-US" dirty="0" smtClean="0"/>
              <a:t>議程</a:t>
            </a:r>
            <a:endParaRPr lang="zh-TW" altLang="en-US" dirty="0"/>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3426101625"/>
              </p:ext>
            </p:extLst>
          </p:nvPr>
        </p:nvGraphicFramePr>
        <p:xfrm>
          <a:off x="2207568" y="1412776"/>
          <a:ext cx="7550376" cy="2088231"/>
        </p:xfrm>
        <a:graphic>
          <a:graphicData uri="http://schemas.openxmlformats.org/drawingml/2006/table">
            <a:tbl>
              <a:tblPr firstRow="1" bandRow="1">
                <a:tableStyleId>{BC89EF96-8CEA-46FF-86C4-4CE0E7609802}</a:tableStyleId>
              </a:tblPr>
              <a:tblGrid>
                <a:gridCol w="3589935">
                  <a:extLst>
                    <a:ext uri="{9D8B030D-6E8A-4147-A177-3AD203B41FA5}">
                      <a16:colId xmlns:a16="http://schemas.microsoft.com/office/drawing/2014/main" val="118927049"/>
                    </a:ext>
                  </a:extLst>
                </a:gridCol>
                <a:gridCol w="3960441">
                  <a:extLst>
                    <a:ext uri="{9D8B030D-6E8A-4147-A177-3AD203B41FA5}">
                      <a16:colId xmlns:a16="http://schemas.microsoft.com/office/drawing/2014/main" val="2654765389"/>
                    </a:ext>
                  </a:extLst>
                </a:gridCol>
              </a:tblGrid>
              <a:tr h="696077">
                <a:tc>
                  <a:txBody>
                    <a:bodyPr/>
                    <a:lstStyle/>
                    <a:p>
                      <a:pPr algn="ctr"/>
                      <a:r>
                        <a:rPr lang="zh-TW" altLang="en-US" dirty="0" smtClean="0"/>
                        <a:t>時間</a:t>
                      </a:r>
                      <a:endParaRPr lang="zh-TW" altLang="en-US" dirty="0"/>
                    </a:p>
                  </a:txBody>
                  <a:tcPr anchor="ctr"/>
                </a:tc>
                <a:tc>
                  <a:txBody>
                    <a:bodyPr/>
                    <a:lstStyle/>
                    <a:p>
                      <a:pPr algn="ctr"/>
                      <a:r>
                        <a:rPr lang="zh-TW" altLang="en-US" dirty="0" smtClean="0"/>
                        <a:t>主題</a:t>
                      </a:r>
                      <a:endParaRPr lang="zh-TW" altLang="en-US" dirty="0"/>
                    </a:p>
                  </a:txBody>
                  <a:tcPr anchor="ctr"/>
                </a:tc>
                <a:extLst>
                  <a:ext uri="{0D108BD9-81ED-4DB2-BD59-A6C34878D82A}">
                    <a16:rowId xmlns:a16="http://schemas.microsoft.com/office/drawing/2014/main" val="2293374158"/>
                  </a:ext>
                </a:extLst>
              </a:tr>
              <a:tr h="696077">
                <a:tc>
                  <a:txBody>
                    <a:bodyPr/>
                    <a:lstStyle/>
                    <a:p>
                      <a:r>
                        <a:rPr lang="en-US" altLang="zh-TW" dirty="0" smtClean="0"/>
                        <a:t>15:10-15:40</a:t>
                      </a:r>
                      <a:endParaRPr lang="zh-TW" altLang="en-US" dirty="0"/>
                    </a:p>
                  </a:txBody>
                  <a:tcPr anchor="ctr"/>
                </a:tc>
                <a:tc>
                  <a:txBody>
                    <a:bodyPr/>
                    <a:lstStyle/>
                    <a:p>
                      <a:r>
                        <a:rPr lang="zh-TW" altLang="en-US" dirty="0" smtClean="0"/>
                        <a:t>資策會</a:t>
                      </a:r>
                      <a:r>
                        <a:rPr lang="en-US" altLang="zh-TW" dirty="0" smtClean="0"/>
                        <a:t>API</a:t>
                      </a:r>
                      <a:r>
                        <a:rPr lang="zh-TW" altLang="en-US" dirty="0" smtClean="0"/>
                        <a:t>案例說明</a:t>
                      </a:r>
                      <a:endParaRPr lang="zh-TW" altLang="en-US" dirty="0"/>
                    </a:p>
                  </a:txBody>
                  <a:tcPr anchor="ctr"/>
                </a:tc>
                <a:extLst>
                  <a:ext uri="{0D108BD9-81ED-4DB2-BD59-A6C34878D82A}">
                    <a16:rowId xmlns:a16="http://schemas.microsoft.com/office/drawing/2014/main" val="1244849693"/>
                  </a:ext>
                </a:extLst>
              </a:tr>
              <a:tr h="696077">
                <a:tc>
                  <a:txBody>
                    <a:bodyPr/>
                    <a:lstStyle/>
                    <a:p>
                      <a:r>
                        <a:rPr lang="en-US" altLang="zh-TW" dirty="0" smtClean="0"/>
                        <a:t>15:40-16:00</a:t>
                      </a:r>
                      <a:endParaRPr lang="zh-TW" altLang="en-US" dirty="0"/>
                    </a:p>
                  </a:txBody>
                  <a:tcPr anchor="ctr"/>
                </a:tc>
                <a:tc>
                  <a:txBody>
                    <a:bodyPr/>
                    <a:lstStyle/>
                    <a:p>
                      <a:r>
                        <a:rPr lang="zh-TW" altLang="en-US" dirty="0" smtClean="0"/>
                        <a:t>討論</a:t>
                      </a:r>
                      <a:r>
                        <a:rPr lang="en-US" altLang="zh-TW" dirty="0" smtClean="0"/>
                        <a:t>&amp;QA</a:t>
                      </a:r>
                      <a:endParaRPr lang="zh-TW" altLang="en-US" dirty="0"/>
                    </a:p>
                  </a:txBody>
                  <a:tcPr anchor="ctr"/>
                </a:tc>
                <a:extLst>
                  <a:ext uri="{0D108BD9-81ED-4DB2-BD59-A6C34878D82A}">
                    <a16:rowId xmlns:a16="http://schemas.microsoft.com/office/drawing/2014/main" val="848284982"/>
                  </a:ext>
                </a:extLst>
              </a:tr>
            </a:tbl>
          </a:graphicData>
        </a:graphic>
      </p:graphicFrame>
    </p:spTree>
    <p:extLst>
      <p:ext uri="{BB962C8B-B14F-4D97-AF65-F5344CB8AC3E}">
        <p14:creationId xmlns:p14="http://schemas.microsoft.com/office/powerpoint/2010/main" val="10472170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8F4EACC7-37E3-43A5-A5FB-BEB9CE95D266}" type="slidenum">
              <a:rPr lang="zh-TW" altLang="en-US" smtClean="0"/>
              <a:pPr/>
              <a:t>19</a:t>
            </a:fld>
            <a:endParaRPr lang="zh-TW" altLang="en-US"/>
          </a:p>
        </p:txBody>
      </p:sp>
      <p:graphicFrame>
        <p:nvGraphicFramePr>
          <p:cNvPr id="5" name="表格 4"/>
          <p:cNvGraphicFramePr>
            <a:graphicFrameLocks noGrp="1"/>
          </p:cNvGraphicFramePr>
          <p:nvPr>
            <p:extLst>
              <p:ext uri="{D42A27DB-BD31-4B8C-83A1-F6EECF244321}">
                <p14:modId xmlns:p14="http://schemas.microsoft.com/office/powerpoint/2010/main" val="790917782"/>
              </p:ext>
            </p:extLst>
          </p:nvPr>
        </p:nvGraphicFramePr>
        <p:xfrm>
          <a:off x="191343" y="908722"/>
          <a:ext cx="11593288" cy="5519982"/>
        </p:xfrm>
        <a:graphic>
          <a:graphicData uri="http://schemas.openxmlformats.org/drawingml/2006/table">
            <a:tbl>
              <a:tblPr firstRow="1" bandRow="1">
                <a:tableStyleId>{BC89EF96-8CEA-46FF-86C4-4CE0E7609802}</a:tableStyleId>
              </a:tblPr>
              <a:tblGrid>
                <a:gridCol w="2930001">
                  <a:extLst>
                    <a:ext uri="{9D8B030D-6E8A-4147-A177-3AD203B41FA5}">
                      <a16:colId xmlns:a16="http://schemas.microsoft.com/office/drawing/2014/main" val="2972643397"/>
                    </a:ext>
                  </a:extLst>
                </a:gridCol>
                <a:gridCol w="2586160">
                  <a:extLst>
                    <a:ext uri="{9D8B030D-6E8A-4147-A177-3AD203B41FA5}">
                      <a16:colId xmlns:a16="http://schemas.microsoft.com/office/drawing/2014/main" val="2926976784"/>
                    </a:ext>
                  </a:extLst>
                </a:gridCol>
                <a:gridCol w="1403864">
                  <a:extLst>
                    <a:ext uri="{9D8B030D-6E8A-4147-A177-3AD203B41FA5}">
                      <a16:colId xmlns:a16="http://schemas.microsoft.com/office/drawing/2014/main" val="1118819388"/>
                    </a:ext>
                  </a:extLst>
                </a:gridCol>
                <a:gridCol w="4673263">
                  <a:extLst>
                    <a:ext uri="{9D8B030D-6E8A-4147-A177-3AD203B41FA5}">
                      <a16:colId xmlns:a16="http://schemas.microsoft.com/office/drawing/2014/main" val="1568981741"/>
                    </a:ext>
                  </a:extLst>
                </a:gridCol>
              </a:tblGrid>
              <a:tr h="936967">
                <a:tc>
                  <a:txBody>
                    <a:bodyPr/>
                    <a:lstStyle/>
                    <a:p>
                      <a:pPr algn="ctr"/>
                      <a:r>
                        <a:rPr lang="zh-TW" altLang="en-US" sz="1600" b="1" dirty="0"/>
                        <a:t>技術名稱</a:t>
                      </a:r>
                    </a:p>
                  </a:txBody>
                  <a:tcPr anchor="ctr"/>
                </a:tc>
                <a:tc>
                  <a:txBody>
                    <a:bodyPr/>
                    <a:lstStyle/>
                    <a:p>
                      <a:pPr algn="ctr"/>
                      <a:r>
                        <a:rPr lang="zh-TW" altLang="en-US" sz="1600" b="1"/>
                        <a:t>回寫資料</a:t>
                      </a:r>
                      <a:endParaRPr lang="en-US" altLang="zh-TW" sz="1600" b="1"/>
                    </a:p>
                    <a:p>
                      <a:pPr algn="ctr"/>
                      <a:r>
                        <a:rPr lang="en-US" altLang="zh-TW" sz="1600" b="1"/>
                        <a:t>&amp;</a:t>
                      </a:r>
                      <a:r>
                        <a:rPr lang="zh-TW" altLang="en-US" sz="1600" b="1"/>
                        <a:t>欄位名稱</a:t>
                      </a:r>
                      <a:endParaRPr lang="en-US" altLang="zh-TW" sz="1600" b="1"/>
                    </a:p>
                    <a:p>
                      <a:pPr algn="ctr"/>
                      <a:r>
                        <a:rPr lang="zh-TW" altLang="en-US" sz="1600" b="1"/>
                        <a:t>（放到</a:t>
                      </a:r>
                      <a:r>
                        <a:rPr lang="en-US" altLang="zh-TW" sz="1600" b="1"/>
                        <a:t>MES</a:t>
                      </a:r>
                      <a:r>
                        <a:rPr lang="zh-TW" altLang="en-US" sz="1600" b="1"/>
                        <a:t>位置</a:t>
                      </a:r>
                      <a:r>
                        <a:rPr lang="en-US" altLang="zh-TW" sz="1600" b="1"/>
                        <a:t>)</a:t>
                      </a:r>
                      <a:endParaRPr lang="zh-TW" altLang="en-US" sz="1600" b="1" dirty="0"/>
                    </a:p>
                  </a:txBody>
                  <a:tcPr anchor="ctr"/>
                </a:tc>
                <a:tc>
                  <a:txBody>
                    <a:bodyPr/>
                    <a:lstStyle/>
                    <a:p>
                      <a:pPr algn="ctr"/>
                      <a:r>
                        <a:rPr lang="zh-TW" altLang="en-US" sz="1600" b="1"/>
                        <a:t>回寫頻率</a:t>
                      </a:r>
                      <a:endParaRPr lang="zh-TW" altLang="en-US" sz="1600" b="1" dirty="0"/>
                    </a:p>
                  </a:txBody>
                  <a:tcPr anchor="ctr"/>
                </a:tc>
                <a:tc>
                  <a:txBody>
                    <a:bodyPr/>
                    <a:lstStyle/>
                    <a:p>
                      <a:r>
                        <a:rPr lang="zh-TW" altLang="en-US" sz="1600" b="1" dirty="0"/>
                        <a:t>呈現方式</a:t>
                      </a:r>
                      <a:endParaRPr lang="en-US" altLang="zh-TW" sz="1600" b="1" dirty="0"/>
                    </a:p>
                    <a:p>
                      <a:r>
                        <a:rPr lang="en-US" altLang="zh-TW" sz="1600" b="1" dirty="0"/>
                        <a:t>(EX: MES</a:t>
                      </a:r>
                      <a:r>
                        <a:rPr lang="zh-TW" altLang="en-US" sz="1600" b="1" dirty="0"/>
                        <a:t> 戰情中心、獨立網頁、</a:t>
                      </a:r>
                      <a:r>
                        <a:rPr lang="en-US" altLang="zh-TW" sz="1600" b="1" dirty="0"/>
                        <a:t> APP</a:t>
                      </a:r>
                      <a:r>
                        <a:rPr lang="zh-TW" altLang="en-US" sz="1600" b="1" dirty="0"/>
                        <a:t>等等</a:t>
                      </a:r>
                      <a:r>
                        <a:rPr lang="en-US" altLang="zh-TW" sz="1600" b="1" dirty="0"/>
                        <a:t>)</a:t>
                      </a:r>
                      <a:endParaRPr lang="zh-TW" altLang="en-US" sz="1600" b="1" dirty="0"/>
                    </a:p>
                  </a:txBody>
                  <a:tcPr anchor="ctr"/>
                </a:tc>
                <a:extLst>
                  <a:ext uri="{0D108BD9-81ED-4DB2-BD59-A6C34878D82A}">
                    <a16:rowId xmlns:a16="http://schemas.microsoft.com/office/drawing/2014/main" val="4049072692"/>
                  </a:ext>
                </a:extLst>
              </a:tr>
              <a:tr h="809084">
                <a:tc>
                  <a:txBody>
                    <a:bodyPr/>
                    <a:lstStyle/>
                    <a:p>
                      <a:pPr algn="ctr" defTabSz="742950">
                        <a:defRPr/>
                      </a:pPr>
                      <a:r>
                        <a:rPr lang="zh-TW" altLang="en-US" sz="1600" b="1" kern="0" dirty="0">
                          <a:solidFill>
                            <a:schemeClr val="tx1"/>
                          </a:solidFill>
                          <a:latin typeface="+mn-lt"/>
                          <a:ea typeface="+mn-ea"/>
                        </a:rPr>
                        <a:t>跨域製造網絡</a:t>
                      </a:r>
                      <a:endParaRPr lang="en-US" altLang="zh-TW" sz="1600" b="1" kern="0" dirty="0">
                        <a:solidFill>
                          <a:schemeClr val="tx1"/>
                        </a:solidFill>
                        <a:latin typeface="+mn-lt"/>
                        <a:ea typeface="+mn-ea"/>
                      </a:endParaRPr>
                    </a:p>
                    <a:p>
                      <a:pPr algn="ctr" defTabSz="742950">
                        <a:defRPr/>
                      </a:pPr>
                      <a:r>
                        <a:rPr lang="zh-TW" altLang="en-US" sz="1600" b="1" kern="0" dirty="0">
                          <a:solidFill>
                            <a:schemeClr val="tx1"/>
                          </a:solidFill>
                          <a:latin typeface="+mn-lt"/>
                          <a:ea typeface="+mn-ea"/>
                        </a:rPr>
                        <a:t>數位平台技術</a:t>
                      </a:r>
                    </a:p>
                  </a:txBody>
                  <a:tcPr anchor="ctr"/>
                </a:tc>
                <a:tc>
                  <a:txBody>
                    <a:bodyPr/>
                    <a:lstStyle/>
                    <a:p>
                      <a:r>
                        <a:rPr lang="zh-TW" altLang="en-US" sz="1600" b="1" dirty="0"/>
                        <a:t>自行外掛資料庫</a:t>
                      </a:r>
                    </a:p>
                  </a:txBody>
                  <a:tcPr anchor="ctr"/>
                </a:tc>
                <a:tc>
                  <a:txBody>
                    <a:bodyPr/>
                    <a:lstStyle/>
                    <a:p>
                      <a:pPr algn="ctr"/>
                      <a:r>
                        <a:rPr lang="en-US" altLang="zh-TW" sz="1600" b="1" dirty="0"/>
                        <a:t>0</a:t>
                      </a:r>
                      <a:endParaRPr lang="zh-TW" altLang="en-US" sz="1600" b="1" dirty="0"/>
                    </a:p>
                  </a:txBody>
                  <a:tcPr anchor="ctr"/>
                </a:tc>
                <a:tc>
                  <a:txBody>
                    <a:bodyPr/>
                    <a:lstStyle/>
                    <a:p>
                      <a:r>
                        <a:rPr lang="zh-TW" altLang="en-US" sz="1600" b="1" dirty="0"/>
                        <a:t>以獨立</a:t>
                      </a:r>
                      <a:r>
                        <a:rPr lang="en-US" altLang="zh-TW" sz="1600" b="1" dirty="0"/>
                        <a:t>Windows</a:t>
                      </a:r>
                      <a:r>
                        <a:rPr lang="zh-TW" altLang="en-US" sz="1600" b="1" dirty="0"/>
                        <a:t> </a:t>
                      </a:r>
                      <a:r>
                        <a:rPr lang="en-US" altLang="zh-TW" sz="1600" b="1" dirty="0"/>
                        <a:t>App</a:t>
                      </a:r>
                      <a:r>
                        <a:rPr lang="zh-TW" altLang="en-US" sz="1600" b="1" dirty="0"/>
                        <a:t>、</a:t>
                      </a:r>
                      <a:endParaRPr lang="en-US" altLang="zh-TW" sz="1600" b="1"/>
                    </a:p>
                    <a:p>
                      <a:r>
                        <a:rPr lang="zh-TW" altLang="en-US" sz="1600" b="1"/>
                        <a:t>網頁</a:t>
                      </a:r>
                      <a:r>
                        <a:rPr lang="zh-TW" altLang="en-US" sz="1600" b="1" dirty="0"/>
                        <a:t>方式呈現 </a:t>
                      </a:r>
                    </a:p>
                  </a:txBody>
                  <a:tcPr anchor="ctr"/>
                </a:tc>
                <a:extLst>
                  <a:ext uri="{0D108BD9-81ED-4DB2-BD59-A6C34878D82A}">
                    <a16:rowId xmlns:a16="http://schemas.microsoft.com/office/drawing/2014/main" val="2767612629"/>
                  </a:ext>
                </a:extLst>
              </a:tr>
              <a:tr h="702219">
                <a:tc>
                  <a:txBody>
                    <a:bodyPr/>
                    <a:lstStyle/>
                    <a:p>
                      <a:pPr algn="ctr" defTabSz="742950">
                        <a:defRPr/>
                      </a:pPr>
                      <a:r>
                        <a:rPr lang="zh-TW" altLang="en-US" sz="1600" b="1" kern="0" dirty="0">
                          <a:solidFill>
                            <a:schemeClr val="tx1"/>
                          </a:solidFill>
                          <a:latin typeface="+mn-lt"/>
                          <a:ea typeface="+mn-ea"/>
                        </a:rPr>
                        <a:t>庫存水位及最佳化建議之自主補料技術</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b="1" dirty="0"/>
                        <a:t>自行外掛資料庫</a:t>
                      </a:r>
                    </a:p>
                  </a:txBody>
                  <a:tcPr anchor="ctr"/>
                </a:tc>
                <a:tc>
                  <a:txBody>
                    <a:bodyPr/>
                    <a:lstStyle/>
                    <a:p>
                      <a:pPr algn="ctr"/>
                      <a:r>
                        <a:rPr lang="en-US" altLang="zh-TW" sz="1600" b="1" dirty="0"/>
                        <a:t>1</a:t>
                      </a:r>
                      <a:r>
                        <a:rPr lang="zh-TW" altLang="en-US" sz="1600" b="1" dirty="0"/>
                        <a:t>次</a:t>
                      </a:r>
                      <a:r>
                        <a:rPr lang="en-US" altLang="zh-TW" sz="1600" b="1" dirty="0"/>
                        <a:t>/</a:t>
                      </a:r>
                      <a:r>
                        <a:rPr lang="zh-TW" altLang="en-US" sz="1600" b="1" dirty="0"/>
                        <a:t>週</a:t>
                      </a:r>
                    </a:p>
                  </a:txBody>
                  <a:tcPr anchor="ctr"/>
                </a:tc>
                <a:tc>
                  <a:txBody>
                    <a:bodyPr/>
                    <a:lstStyle/>
                    <a:p>
                      <a:r>
                        <a:rPr lang="zh-TW" altLang="en-US" sz="1600" b="1" dirty="0"/>
                        <a:t>網頁方式呈現</a:t>
                      </a:r>
                    </a:p>
                  </a:txBody>
                  <a:tcPr anchor="ctr"/>
                </a:tc>
                <a:extLst>
                  <a:ext uri="{0D108BD9-81ED-4DB2-BD59-A6C34878D82A}">
                    <a16:rowId xmlns:a16="http://schemas.microsoft.com/office/drawing/2014/main" val="1612377462"/>
                  </a:ext>
                </a:extLst>
              </a:tr>
              <a:tr h="648072">
                <a:tc>
                  <a:txBody>
                    <a:bodyPr/>
                    <a:lstStyle/>
                    <a:p>
                      <a:pPr algn="ctr"/>
                      <a:r>
                        <a:rPr lang="zh-TW" altLang="en-US" sz="1600" b="1" dirty="0">
                          <a:solidFill>
                            <a:schemeClr val="tx1"/>
                          </a:solidFill>
                        </a:rPr>
                        <a:t>移動載具</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b="1" dirty="0"/>
                        <a:t>自行外掛資料庫</a:t>
                      </a:r>
                    </a:p>
                  </a:txBody>
                  <a:tcPr anchor="ctr"/>
                </a:tc>
                <a:tc>
                  <a:txBody>
                    <a:bodyPr/>
                    <a:lstStyle/>
                    <a:p>
                      <a:pPr algn="ctr"/>
                      <a:r>
                        <a:rPr lang="en-US" altLang="zh-TW" sz="1600" b="1" dirty="0"/>
                        <a:t>1</a:t>
                      </a:r>
                      <a:r>
                        <a:rPr lang="zh-TW" altLang="en-US" sz="1600" b="1" dirty="0"/>
                        <a:t>次</a:t>
                      </a:r>
                      <a:r>
                        <a:rPr lang="en-US" altLang="zh-TW" sz="1600" b="1" dirty="0"/>
                        <a:t>/API</a:t>
                      </a:r>
                      <a:endParaRPr lang="zh-TW" altLang="en-US" sz="1600" b="1"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b="1" dirty="0"/>
                        <a:t>網頁方式呈現</a:t>
                      </a:r>
                    </a:p>
                  </a:txBody>
                  <a:tcPr anchor="ctr"/>
                </a:tc>
                <a:extLst>
                  <a:ext uri="{0D108BD9-81ED-4DB2-BD59-A6C34878D82A}">
                    <a16:rowId xmlns:a16="http://schemas.microsoft.com/office/drawing/2014/main" val="4134864681"/>
                  </a:ext>
                </a:extLst>
              </a:tr>
              <a:tr h="809084">
                <a:tc>
                  <a:txBody>
                    <a:bodyPr/>
                    <a:lstStyle/>
                    <a:p>
                      <a:pPr algn="ctr" defTabSz="742950">
                        <a:defRPr/>
                      </a:pPr>
                      <a:r>
                        <a:rPr lang="zh-TW" altLang="en-US" sz="1600" b="1" kern="0" dirty="0">
                          <a:solidFill>
                            <a:schemeClr val="tx1"/>
                          </a:solidFill>
                          <a:latin typeface="+mn-lt"/>
                          <a:ea typeface="+mn-ea"/>
                        </a:rPr>
                        <a:t>工站經驗智慧排程技術</a:t>
                      </a:r>
                    </a:p>
                  </a:txBody>
                  <a:tcPr anchor="ctr"/>
                </a:tc>
                <a:tc>
                  <a:txBody>
                    <a:bodyPr/>
                    <a:lstStyle/>
                    <a:p>
                      <a:r>
                        <a:rPr lang="zh-TW" altLang="en-US" sz="1600" b="1" dirty="0"/>
                        <a:t>自行外掛資料庫</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1" dirty="0"/>
                        <a:t>1</a:t>
                      </a:r>
                      <a:r>
                        <a:rPr lang="zh-TW" altLang="en-US" sz="1600" b="1" dirty="0"/>
                        <a:t>次</a:t>
                      </a:r>
                      <a:r>
                        <a:rPr lang="en-US" altLang="zh-TW" sz="1600" b="1" dirty="0"/>
                        <a:t>/API</a:t>
                      </a:r>
                      <a:endParaRPr lang="zh-TW" altLang="en-US" sz="1600" b="1"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b="1" dirty="0"/>
                        <a:t>網頁方式呈現</a:t>
                      </a:r>
                    </a:p>
                  </a:txBody>
                  <a:tcPr anchor="ctr"/>
                </a:tc>
                <a:extLst>
                  <a:ext uri="{0D108BD9-81ED-4DB2-BD59-A6C34878D82A}">
                    <a16:rowId xmlns:a16="http://schemas.microsoft.com/office/drawing/2014/main" val="361204121"/>
                  </a:ext>
                </a:extLst>
              </a:tr>
              <a:tr h="8090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kern="0" dirty="0">
                          <a:solidFill>
                            <a:schemeClr val="tx1"/>
                          </a:solidFill>
                          <a:latin typeface="+mn-lt"/>
                          <a:ea typeface="+mn-ea"/>
                        </a:rPr>
                        <a:t>主動式品質檢驗與</a:t>
                      </a:r>
                      <a:endParaRPr lang="en-US" altLang="zh-TW" sz="1600" b="1" kern="0" dirty="0">
                        <a:solidFill>
                          <a:schemeClr val="tx1"/>
                        </a:solidFill>
                        <a:latin typeface="+mn-lt"/>
                        <a:ea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kern="0" dirty="0">
                          <a:solidFill>
                            <a:schemeClr val="tx1"/>
                          </a:solidFill>
                          <a:latin typeface="+mn-lt"/>
                          <a:ea typeface="+mn-ea"/>
                        </a:rPr>
                        <a:t>預測技術</a:t>
                      </a:r>
                    </a:p>
                  </a:txBody>
                  <a:tcPr anchor="ctr"/>
                </a:tc>
                <a:tc>
                  <a:txBody>
                    <a:bodyPr/>
                    <a:lstStyle/>
                    <a:p>
                      <a:r>
                        <a:rPr lang="zh-TW" altLang="en-US" sz="1600" b="1" dirty="0"/>
                        <a:t>自行外掛資料庫</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1" dirty="0"/>
                        <a:t>1</a:t>
                      </a:r>
                      <a:r>
                        <a:rPr lang="zh-TW" altLang="en-US" sz="1600" b="1" dirty="0"/>
                        <a:t>次</a:t>
                      </a:r>
                      <a:r>
                        <a:rPr lang="en-US" altLang="zh-TW" sz="1600" b="1" dirty="0"/>
                        <a:t>/API</a:t>
                      </a:r>
                      <a:endParaRPr lang="zh-TW" altLang="en-US" sz="1600" b="1"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b="1" dirty="0"/>
                        <a:t>網頁方式呈現</a:t>
                      </a:r>
                    </a:p>
                  </a:txBody>
                  <a:tcPr anchor="ctr"/>
                </a:tc>
                <a:extLst>
                  <a:ext uri="{0D108BD9-81ED-4DB2-BD59-A6C34878D82A}">
                    <a16:rowId xmlns:a16="http://schemas.microsoft.com/office/drawing/2014/main" val="3312542131"/>
                  </a:ext>
                </a:extLst>
              </a:tr>
              <a:tr h="80547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kern="0" dirty="0">
                          <a:solidFill>
                            <a:schemeClr val="tx1"/>
                          </a:solidFill>
                          <a:latin typeface="+mn-lt"/>
                          <a:ea typeface="+mn-ea"/>
                        </a:rPr>
                        <a:t>零組件壽命自檢技術</a:t>
                      </a:r>
                    </a:p>
                  </a:txBody>
                  <a:tcPr anchor="ctr"/>
                </a:tc>
                <a:tc>
                  <a:txBody>
                    <a:bodyPr/>
                    <a:lstStyle/>
                    <a:p>
                      <a:r>
                        <a:rPr lang="zh-TW" altLang="en-US" sz="1600" b="1" dirty="0"/>
                        <a:t>自行外掛資料庫</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1" dirty="0"/>
                        <a:t>1</a:t>
                      </a:r>
                      <a:r>
                        <a:rPr lang="zh-TW" altLang="en-US" sz="1600" b="1" dirty="0"/>
                        <a:t>次</a:t>
                      </a:r>
                      <a:r>
                        <a:rPr lang="en-US" altLang="zh-TW" sz="1600" b="1" dirty="0"/>
                        <a:t>/API</a:t>
                      </a:r>
                      <a:endParaRPr lang="zh-TW" altLang="en-US" sz="1600" b="1"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b="1" dirty="0"/>
                        <a:t>網頁方式呈現</a:t>
                      </a:r>
                    </a:p>
                  </a:txBody>
                  <a:tcPr anchor="ctr"/>
                </a:tc>
                <a:extLst>
                  <a:ext uri="{0D108BD9-81ED-4DB2-BD59-A6C34878D82A}">
                    <a16:rowId xmlns:a16="http://schemas.microsoft.com/office/drawing/2014/main" val="4265301648"/>
                  </a:ext>
                </a:extLst>
              </a:tr>
            </a:tbl>
          </a:graphicData>
        </a:graphic>
      </p:graphicFrame>
      <p:sp>
        <p:nvSpPr>
          <p:cNvPr id="6" name="矩形 5"/>
          <p:cNvSpPr/>
          <p:nvPr/>
        </p:nvSpPr>
        <p:spPr>
          <a:xfrm>
            <a:off x="839416" y="229287"/>
            <a:ext cx="7497654" cy="584775"/>
          </a:xfrm>
          <a:prstGeom prst="rect">
            <a:avLst/>
          </a:prstGeom>
        </p:spPr>
        <p:txBody>
          <a:bodyPr wrap="square">
            <a:spAutoFit/>
          </a:bodyPr>
          <a:lstStyle/>
          <a:p>
            <a:pPr lvl="0">
              <a:spcBef>
                <a:spcPct val="0"/>
              </a:spcBef>
              <a:defRPr/>
            </a:pPr>
            <a:r>
              <a:rPr lang="en-US" altLang="zh-TW" sz="3200" b="1" spc="300" dirty="0" smtClean="0">
                <a:solidFill>
                  <a:srgbClr val="002060"/>
                </a:solidFill>
                <a:latin typeface="微軟正黑體" panose="020B0604030504040204" pitchFamily="34" charset="-120"/>
                <a:ea typeface="微軟正黑體" panose="020B0604030504040204" pitchFamily="34" charset="-120"/>
                <a:cs typeface="+mj-cs"/>
              </a:rPr>
              <a:t>(</a:t>
            </a:r>
            <a:r>
              <a:rPr lang="zh-TW" altLang="en-US" sz="3200" b="1" spc="300" dirty="0" smtClean="0">
                <a:solidFill>
                  <a:srgbClr val="002060"/>
                </a:solidFill>
                <a:latin typeface="微軟正黑體" panose="020B0604030504040204" pitchFamily="34" charset="-120"/>
                <a:ea typeface="微軟正黑體" panose="020B0604030504040204" pitchFamily="34" charset="-120"/>
                <a:cs typeface="+mj-cs"/>
              </a:rPr>
              <a:t>八</a:t>
            </a:r>
            <a:r>
              <a:rPr lang="en-US" altLang="zh-TW" sz="3200" b="1" spc="300" dirty="0" smtClean="0">
                <a:solidFill>
                  <a:srgbClr val="002060"/>
                </a:solidFill>
                <a:latin typeface="微軟正黑體" panose="020B0604030504040204" pitchFamily="34" charset="-120"/>
                <a:ea typeface="微軟正黑體" panose="020B0604030504040204" pitchFamily="34" charset="-120"/>
                <a:cs typeface="+mj-cs"/>
              </a:rPr>
              <a:t>)</a:t>
            </a:r>
            <a:r>
              <a:rPr lang="zh-TW" altLang="en-US" sz="3200" b="1" spc="300" dirty="0">
                <a:solidFill>
                  <a:srgbClr val="002060"/>
                </a:solidFill>
                <a:latin typeface="微軟正黑體" panose="020B0604030504040204" pitchFamily="34" charset="-120"/>
                <a:ea typeface="微軟正黑體" panose="020B0604030504040204" pitchFamily="34" charset="-120"/>
                <a:cs typeface="+mj-cs"/>
              </a:rPr>
              <a:t>戰情看板拋轉資訊</a:t>
            </a:r>
            <a:endParaRPr lang="en-US" altLang="zh-TW" sz="3200" b="1" spc="300" dirty="0">
              <a:solidFill>
                <a:srgbClr val="002060"/>
              </a:solidFill>
              <a:latin typeface="微軟正黑體" panose="020B0604030504040204" pitchFamily="34" charset="-120"/>
              <a:ea typeface="微軟正黑體" panose="020B0604030504040204" pitchFamily="34" charset="-120"/>
              <a:cs typeface="+mj-cs"/>
            </a:endParaRPr>
          </a:p>
        </p:txBody>
      </p:sp>
    </p:spTree>
    <p:extLst>
      <p:ext uri="{BB962C8B-B14F-4D97-AF65-F5344CB8AC3E}">
        <p14:creationId xmlns:p14="http://schemas.microsoft.com/office/powerpoint/2010/main" val="25206604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4295800" y="1988841"/>
            <a:ext cx="3528392" cy="2554545"/>
          </a:xfrm>
          <a:prstGeom prst="rect">
            <a:avLst/>
          </a:prstGeom>
          <a:noFill/>
        </p:spPr>
        <p:txBody>
          <a:bodyPr wrap="square" rtlCol="0">
            <a:spAutoFit/>
          </a:bodyPr>
          <a:lstStyle/>
          <a:p>
            <a:r>
              <a:rPr lang="en-US" altLang="zh-TW" sz="8000" dirty="0">
                <a:solidFill>
                  <a:srgbClr val="F1AA3F"/>
                </a:solidFill>
              </a:rPr>
              <a:t>T</a:t>
            </a:r>
            <a:r>
              <a:rPr lang="en-US" altLang="zh-TW" sz="4800" dirty="0">
                <a:solidFill>
                  <a:srgbClr val="414B9B"/>
                </a:solidFill>
              </a:rPr>
              <a:t>H</a:t>
            </a:r>
            <a:r>
              <a:rPr lang="en-US" altLang="zh-TW" sz="4800" dirty="0">
                <a:solidFill>
                  <a:srgbClr val="BF458E"/>
                </a:solidFill>
              </a:rPr>
              <a:t>A</a:t>
            </a:r>
            <a:r>
              <a:rPr lang="en-US" altLang="zh-TW" sz="4800" dirty="0">
                <a:solidFill>
                  <a:srgbClr val="F1515A"/>
                </a:solidFill>
              </a:rPr>
              <a:t>N</a:t>
            </a:r>
            <a:r>
              <a:rPr lang="en-US" altLang="zh-TW" sz="4800" dirty="0">
                <a:solidFill>
                  <a:srgbClr val="888888"/>
                </a:solidFill>
              </a:rPr>
              <a:t>K</a:t>
            </a:r>
            <a:r>
              <a:rPr lang="en-US" altLang="zh-TW" sz="4800" dirty="0">
                <a:solidFill>
                  <a:schemeClr val="tx1">
                    <a:lumMod val="75000"/>
                  </a:schemeClr>
                </a:solidFill>
              </a:rPr>
              <a:t> </a:t>
            </a:r>
            <a:r>
              <a:rPr lang="zh-TW" altLang="en-US" sz="4800" dirty="0">
                <a:solidFill>
                  <a:schemeClr val="tx1">
                    <a:lumMod val="75000"/>
                  </a:schemeClr>
                </a:solidFill>
              </a:rPr>
              <a:t> </a:t>
            </a:r>
            <a:endParaRPr lang="en-US" altLang="zh-TW" sz="4800" dirty="0">
              <a:solidFill>
                <a:schemeClr val="tx1">
                  <a:lumMod val="75000"/>
                </a:schemeClr>
              </a:solidFill>
            </a:endParaRPr>
          </a:p>
          <a:p>
            <a:r>
              <a:rPr lang="zh-TW" altLang="en-US" sz="4800" dirty="0">
                <a:solidFill>
                  <a:schemeClr val="tx1">
                    <a:lumMod val="75000"/>
                  </a:schemeClr>
                </a:solidFill>
              </a:rPr>
              <a:t>         </a:t>
            </a:r>
            <a:r>
              <a:rPr lang="en-US" altLang="zh-TW" sz="8000" dirty="0">
                <a:solidFill>
                  <a:srgbClr val="00B050"/>
                </a:solidFill>
              </a:rPr>
              <a:t>Y</a:t>
            </a:r>
            <a:r>
              <a:rPr lang="en-US" altLang="zh-TW" sz="4800" dirty="0">
                <a:solidFill>
                  <a:srgbClr val="414B9B"/>
                </a:solidFill>
              </a:rPr>
              <a:t>O</a:t>
            </a:r>
            <a:r>
              <a:rPr lang="en-US" altLang="zh-TW" sz="4800" dirty="0">
                <a:solidFill>
                  <a:srgbClr val="F1AA3F"/>
                </a:solidFill>
              </a:rPr>
              <a:t>U</a:t>
            </a:r>
            <a:endParaRPr lang="zh-TW" altLang="en-US" sz="4800" dirty="0" err="1">
              <a:solidFill>
                <a:srgbClr val="F1AA3F"/>
              </a:solidFill>
            </a:endParaRPr>
          </a:p>
        </p:txBody>
      </p:sp>
      <p:sp>
        <p:nvSpPr>
          <p:cNvPr id="3" name="投影片編號版面配置區 2"/>
          <p:cNvSpPr>
            <a:spLocks noGrp="1"/>
          </p:cNvSpPr>
          <p:nvPr>
            <p:ph type="sldNum" sz="quarter" idx="12"/>
          </p:nvPr>
        </p:nvSpPr>
        <p:spPr/>
        <p:txBody>
          <a:bodyPr/>
          <a:lstStyle/>
          <a:p>
            <a:fld id="{E28562E0-AE09-4D11-92BC-5850C0B2AD0D}" type="slidenum">
              <a:rPr lang="zh-TW" altLang="en-US" smtClean="0"/>
              <a:pPr/>
              <a:t>20</a:t>
            </a:fld>
            <a:endParaRPr lang="zh-TW" altLang="en-US"/>
          </a:p>
        </p:txBody>
      </p:sp>
    </p:spTree>
    <p:extLst>
      <p:ext uri="{BB962C8B-B14F-4D97-AF65-F5344CB8AC3E}">
        <p14:creationId xmlns:p14="http://schemas.microsoft.com/office/powerpoint/2010/main" val="13265740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FY111</a:t>
            </a:r>
            <a:r>
              <a:rPr lang="zh-TW" altLang="en-US" dirty="0" smtClean="0"/>
              <a:t>益張場域現況及問題</a:t>
            </a:r>
            <a:endParaRPr lang="zh-TW" altLang="en-US" dirty="0"/>
          </a:p>
        </p:txBody>
      </p:sp>
      <p:sp>
        <p:nvSpPr>
          <p:cNvPr id="4" name="投影片編號版面配置區 3"/>
          <p:cNvSpPr>
            <a:spLocks noGrp="1"/>
          </p:cNvSpPr>
          <p:nvPr>
            <p:ph type="sldNum" sz="quarter" idx="12"/>
          </p:nvPr>
        </p:nvSpPr>
        <p:spPr>
          <a:xfrm>
            <a:off x="8475677" y="6475601"/>
            <a:ext cx="2133600" cy="365125"/>
          </a:xfrm>
        </p:spPr>
        <p:txBody>
          <a:bodyPr/>
          <a:lstStyle/>
          <a:p>
            <a:fld id="{73DA0BB7-265A-403C-9275-D587AB510EDC}" type="slidenum">
              <a:rPr lang="zh-TW" altLang="en-US" smtClean="0"/>
              <a:pPr/>
              <a:t>21</a:t>
            </a:fld>
            <a:endParaRPr lang="zh-TW" altLang="en-US" dirty="0"/>
          </a:p>
        </p:txBody>
      </p:sp>
      <p:sp>
        <p:nvSpPr>
          <p:cNvPr id="16" name="矩形 15"/>
          <p:cNvSpPr/>
          <p:nvPr/>
        </p:nvSpPr>
        <p:spPr>
          <a:xfrm>
            <a:off x="6236551" y="3062306"/>
            <a:ext cx="4248472" cy="353504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p:cNvSpPr/>
          <p:nvPr/>
        </p:nvSpPr>
        <p:spPr>
          <a:xfrm>
            <a:off x="1631504" y="3061698"/>
            <a:ext cx="4236638" cy="353504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p:nvSpPr>
        <p:spPr>
          <a:xfrm>
            <a:off x="3394841" y="3061962"/>
            <a:ext cx="1492782" cy="4326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rPr>
              <a:t>製程前</a:t>
            </a:r>
          </a:p>
        </p:txBody>
      </p:sp>
      <p:sp>
        <p:nvSpPr>
          <p:cNvPr id="21" name="矩形 20"/>
          <p:cNvSpPr/>
          <p:nvPr/>
        </p:nvSpPr>
        <p:spPr>
          <a:xfrm>
            <a:off x="7413777" y="3077243"/>
            <a:ext cx="1492782" cy="4326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rPr>
              <a:t>製程後</a:t>
            </a:r>
          </a:p>
        </p:txBody>
      </p:sp>
      <p:sp>
        <p:nvSpPr>
          <p:cNvPr id="18" name="向右箭號圖說文字 17"/>
          <p:cNvSpPr/>
          <p:nvPr/>
        </p:nvSpPr>
        <p:spPr>
          <a:xfrm rot="16200000">
            <a:off x="4118073" y="2555823"/>
            <a:ext cx="3981211" cy="3957829"/>
          </a:xfrm>
          <a:prstGeom prst="rightArrowCallout">
            <a:avLst>
              <a:gd name="adj1" fmla="val 56028"/>
              <a:gd name="adj2" fmla="val 28014"/>
              <a:gd name="adj3" fmla="val 14954"/>
              <a:gd name="adj4" fmla="val 77214"/>
            </a:avLst>
          </a:prstGeom>
          <a:solidFill>
            <a:srgbClr val="33CCCC"/>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圓角矩形 25"/>
          <p:cNvSpPr/>
          <p:nvPr/>
        </p:nvSpPr>
        <p:spPr>
          <a:xfrm>
            <a:off x="8203587" y="3653802"/>
            <a:ext cx="2195874" cy="382786"/>
          </a:xfrm>
          <a:prstGeom prst="roundRect">
            <a:avLst/>
          </a:prstGeom>
          <a:solidFill>
            <a:srgbClr val="CC6600"/>
          </a:solidFill>
        </p:spPr>
        <p:style>
          <a:lnRef idx="0">
            <a:schemeClr val="accent1"/>
          </a:lnRef>
          <a:fillRef idx="3">
            <a:schemeClr val="accent1"/>
          </a:fillRef>
          <a:effectRef idx="3">
            <a:schemeClr val="accent1"/>
          </a:effectRef>
          <a:fontRef idx="minor">
            <a:schemeClr val="lt1"/>
          </a:fontRef>
        </p:style>
        <p:txBody>
          <a:bodyPr lIns="0" rIns="0" rtlCol="0" anchor="ctr"/>
          <a:lstStyle/>
          <a:p>
            <a:pPr algn="ctr"/>
            <a:r>
              <a:rPr lang="zh-TW" altLang="en-US" b="1" dirty="0">
                <a:latin typeface="微軟正黑體" panose="020B0604030504040204" pitchFamily="34" charset="-120"/>
                <a:ea typeface="微軟正黑體" panose="020B0604030504040204" pitchFamily="34" charset="-120"/>
              </a:rPr>
              <a:t>品檢流程過長</a:t>
            </a:r>
          </a:p>
        </p:txBody>
      </p:sp>
      <p:sp>
        <p:nvSpPr>
          <p:cNvPr id="28" name="矩形 27"/>
          <p:cNvSpPr/>
          <p:nvPr/>
        </p:nvSpPr>
        <p:spPr>
          <a:xfrm>
            <a:off x="8208825" y="3983274"/>
            <a:ext cx="2190637" cy="2568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圓角矩形 28"/>
          <p:cNvSpPr/>
          <p:nvPr/>
        </p:nvSpPr>
        <p:spPr>
          <a:xfrm>
            <a:off x="6180137" y="3646549"/>
            <a:ext cx="1745278" cy="362310"/>
          </a:xfrm>
          <a:prstGeom prst="roundRect">
            <a:avLst/>
          </a:prstGeom>
          <a:solidFill>
            <a:srgbClr val="00B050"/>
          </a:solidFill>
        </p:spPr>
        <p:style>
          <a:lnRef idx="0">
            <a:schemeClr val="accent1"/>
          </a:lnRef>
          <a:fillRef idx="3">
            <a:schemeClr val="accent1"/>
          </a:fillRef>
          <a:effectRef idx="3">
            <a:schemeClr val="accent1"/>
          </a:effectRef>
          <a:fontRef idx="minor">
            <a:schemeClr val="lt1"/>
          </a:fontRef>
        </p:style>
        <p:txBody>
          <a:bodyPr lIns="0" rIns="0" rtlCol="0" anchor="ctr"/>
          <a:lstStyle/>
          <a:p>
            <a:pPr algn="ctr"/>
            <a:r>
              <a:rPr lang="zh-TW" altLang="en-US" b="1" dirty="0">
                <a:latin typeface="微軟正黑體" panose="020B0604030504040204" pitchFamily="34" charset="-120"/>
                <a:ea typeface="微軟正黑體" panose="020B0604030504040204" pitchFamily="34" charset="-120"/>
              </a:rPr>
              <a:t>設備故障停機</a:t>
            </a:r>
          </a:p>
        </p:txBody>
      </p:sp>
      <p:sp>
        <p:nvSpPr>
          <p:cNvPr id="31" name="圓角矩形 30"/>
          <p:cNvSpPr/>
          <p:nvPr/>
        </p:nvSpPr>
        <p:spPr>
          <a:xfrm>
            <a:off x="4260819" y="3627511"/>
            <a:ext cx="1824075" cy="413629"/>
          </a:xfrm>
          <a:prstGeom prst="roundRect">
            <a:avLst/>
          </a:prstGeom>
          <a:solidFill>
            <a:srgbClr val="7030A0"/>
          </a:solidFill>
        </p:spPr>
        <p:style>
          <a:lnRef idx="0">
            <a:schemeClr val="accent1"/>
          </a:lnRef>
          <a:fillRef idx="3">
            <a:schemeClr val="accent1"/>
          </a:fillRef>
          <a:effectRef idx="3">
            <a:schemeClr val="accent1"/>
          </a:effectRef>
          <a:fontRef idx="minor">
            <a:schemeClr val="lt1"/>
          </a:fontRef>
        </p:style>
        <p:txBody>
          <a:bodyPr lIns="0" rIns="0" rtlCol="0" anchor="ctr"/>
          <a:lstStyle/>
          <a:p>
            <a:pPr algn="ctr"/>
            <a:r>
              <a:rPr lang="zh-TW" altLang="en-US" b="1" dirty="0">
                <a:latin typeface="微軟正黑體" panose="020B0604030504040204" pitchFamily="34" charset="-120"/>
                <a:ea typeface="微軟正黑體" panose="020B0604030504040204" pitchFamily="34" charset="-120"/>
              </a:rPr>
              <a:t>急單影響排程</a:t>
            </a:r>
          </a:p>
        </p:txBody>
      </p:sp>
      <p:sp>
        <p:nvSpPr>
          <p:cNvPr id="30" name="矩形 29"/>
          <p:cNvSpPr/>
          <p:nvPr/>
        </p:nvSpPr>
        <p:spPr>
          <a:xfrm>
            <a:off x="6205468" y="4009057"/>
            <a:ext cx="1737204" cy="1010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p:cNvSpPr/>
          <p:nvPr/>
        </p:nvSpPr>
        <p:spPr>
          <a:xfrm>
            <a:off x="4260818" y="4033858"/>
            <a:ext cx="1828186" cy="993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圓角矩形 32"/>
          <p:cNvSpPr/>
          <p:nvPr/>
        </p:nvSpPr>
        <p:spPr>
          <a:xfrm>
            <a:off x="4242753" y="5122466"/>
            <a:ext cx="1838162" cy="373300"/>
          </a:xfrm>
          <a:prstGeom prst="roundRect">
            <a:avLst/>
          </a:prstGeom>
          <a:solidFill>
            <a:srgbClr val="7030A0"/>
          </a:solidFill>
        </p:spPr>
        <p:style>
          <a:lnRef idx="0">
            <a:schemeClr val="accent1"/>
          </a:lnRef>
          <a:fillRef idx="3">
            <a:schemeClr val="accent1"/>
          </a:fillRef>
          <a:effectRef idx="3">
            <a:schemeClr val="accent1"/>
          </a:effectRef>
          <a:fontRef idx="minor">
            <a:schemeClr val="lt1"/>
          </a:fontRef>
        </p:style>
        <p:txBody>
          <a:bodyPr lIns="0" rIns="0" rtlCol="0" anchor="ctr"/>
          <a:lstStyle/>
          <a:p>
            <a:pPr algn="ctr"/>
            <a:r>
              <a:rPr lang="zh-TW" altLang="en-US" b="1" dirty="0">
                <a:latin typeface="微軟正黑體" panose="020B0604030504040204" pitchFamily="34" charset="-120"/>
                <a:ea typeface="微軟正黑體" panose="020B0604030504040204" pitchFamily="34" charset="-120"/>
              </a:rPr>
              <a:t>產能不如預期</a:t>
            </a:r>
          </a:p>
        </p:txBody>
      </p:sp>
      <p:sp>
        <p:nvSpPr>
          <p:cNvPr id="34" name="矩形 33"/>
          <p:cNvSpPr/>
          <p:nvPr/>
        </p:nvSpPr>
        <p:spPr>
          <a:xfrm>
            <a:off x="4242752" y="5484775"/>
            <a:ext cx="1846252" cy="993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圓角矩形 34"/>
          <p:cNvSpPr/>
          <p:nvPr/>
        </p:nvSpPr>
        <p:spPr>
          <a:xfrm>
            <a:off x="6174566" y="5130811"/>
            <a:ext cx="1768106" cy="362310"/>
          </a:xfrm>
          <a:prstGeom prst="roundRect">
            <a:avLst/>
          </a:prstGeom>
          <a:solidFill>
            <a:srgbClr val="F83003"/>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搬料延誤生產</a:t>
            </a:r>
          </a:p>
        </p:txBody>
      </p:sp>
      <p:sp>
        <p:nvSpPr>
          <p:cNvPr id="36" name="矩形 35"/>
          <p:cNvSpPr/>
          <p:nvPr/>
        </p:nvSpPr>
        <p:spPr>
          <a:xfrm>
            <a:off x="6176422" y="5470211"/>
            <a:ext cx="1766250" cy="1010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向右箭號 40"/>
          <p:cNvSpPr/>
          <p:nvPr/>
        </p:nvSpPr>
        <p:spPr>
          <a:xfrm>
            <a:off x="4733542" y="3140632"/>
            <a:ext cx="600926" cy="330268"/>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向右箭號 41"/>
          <p:cNvSpPr/>
          <p:nvPr/>
        </p:nvSpPr>
        <p:spPr>
          <a:xfrm>
            <a:off x="6988115" y="3120791"/>
            <a:ext cx="600926" cy="330268"/>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5" name="圖片 44"/>
          <p:cNvPicPr>
            <a:picLocks noChangeAspect="1"/>
          </p:cNvPicPr>
          <p:nvPr/>
        </p:nvPicPr>
        <p:blipFill>
          <a:blip r:embed="rId3"/>
          <a:stretch>
            <a:fillRect/>
          </a:stretch>
        </p:blipFill>
        <p:spPr>
          <a:xfrm>
            <a:off x="6232441" y="4055205"/>
            <a:ext cx="903952" cy="530028"/>
          </a:xfrm>
          <a:prstGeom prst="rect">
            <a:avLst/>
          </a:prstGeom>
        </p:spPr>
      </p:pic>
      <p:pic>
        <p:nvPicPr>
          <p:cNvPr id="47" name="圖片 46"/>
          <p:cNvPicPr>
            <a:picLocks noChangeAspect="1"/>
          </p:cNvPicPr>
          <p:nvPr/>
        </p:nvPicPr>
        <p:blipFill>
          <a:blip r:embed="rId4"/>
          <a:stretch>
            <a:fillRect/>
          </a:stretch>
        </p:blipFill>
        <p:spPr>
          <a:xfrm>
            <a:off x="5173512" y="4468931"/>
            <a:ext cx="836127" cy="507969"/>
          </a:xfrm>
          <a:prstGeom prst="rect">
            <a:avLst/>
          </a:prstGeom>
        </p:spPr>
      </p:pic>
      <p:pic>
        <p:nvPicPr>
          <p:cNvPr id="48" name="圖片 47"/>
          <p:cNvPicPr>
            <a:picLocks noChangeAspect="1"/>
          </p:cNvPicPr>
          <p:nvPr/>
        </p:nvPicPr>
        <p:blipFill>
          <a:blip r:embed="rId5"/>
          <a:stretch>
            <a:fillRect/>
          </a:stretch>
        </p:blipFill>
        <p:spPr>
          <a:xfrm>
            <a:off x="4291968" y="4459675"/>
            <a:ext cx="869866" cy="514299"/>
          </a:xfrm>
          <a:prstGeom prst="rect">
            <a:avLst/>
          </a:prstGeom>
        </p:spPr>
      </p:pic>
      <p:pic>
        <p:nvPicPr>
          <p:cNvPr id="50" name="圖片 49"/>
          <p:cNvPicPr>
            <a:picLocks noChangeAspect="1"/>
          </p:cNvPicPr>
          <p:nvPr/>
        </p:nvPicPr>
        <p:blipFill>
          <a:blip r:embed="rId6"/>
          <a:stretch>
            <a:fillRect/>
          </a:stretch>
        </p:blipFill>
        <p:spPr>
          <a:xfrm>
            <a:off x="5255699" y="5977766"/>
            <a:ext cx="795721" cy="396206"/>
          </a:xfrm>
          <a:prstGeom prst="rect">
            <a:avLst/>
          </a:prstGeom>
        </p:spPr>
      </p:pic>
      <p:sp>
        <p:nvSpPr>
          <p:cNvPr id="54" name="矩形 53"/>
          <p:cNvSpPr/>
          <p:nvPr/>
        </p:nvSpPr>
        <p:spPr>
          <a:xfrm>
            <a:off x="9420466" y="4267370"/>
            <a:ext cx="918722" cy="3853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TW" altLang="en-US" sz="1400" b="1" dirty="0">
                <a:solidFill>
                  <a:schemeClr val="tx1"/>
                </a:solidFill>
              </a:rPr>
              <a:t>焊接品檢</a:t>
            </a:r>
            <a:endParaRPr lang="en-US" altLang="zh-TW" sz="1400" b="1" dirty="0">
              <a:solidFill>
                <a:schemeClr val="tx1"/>
              </a:solidFill>
            </a:endParaRPr>
          </a:p>
          <a:p>
            <a:pPr algn="ctr"/>
            <a:r>
              <a:rPr lang="zh-TW" altLang="en-US" sz="1400" b="1" dirty="0">
                <a:solidFill>
                  <a:schemeClr val="tx1"/>
                </a:solidFill>
              </a:rPr>
              <a:t>耗時</a:t>
            </a:r>
          </a:p>
        </p:txBody>
      </p:sp>
      <p:sp>
        <p:nvSpPr>
          <p:cNvPr id="55" name="矩形 54"/>
          <p:cNvSpPr/>
          <p:nvPr/>
        </p:nvSpPr>
        <p:spPr>
          <a:xfrm>
            <a:off x="8185617" y="5635530"/>
            <a:ext cx="1114832" cy="3853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TW" altLang="en-US" sz="1400" b="1" dirty="0">
                <a:solidFill>
                  <a:schemeClr val="tx1"/>
                </a:solidFill>
              </a:rPr>
              <a:t>重工率高</a:t>
            </a:r>
            <a:endParaRPr lang="en-US" altLang="zh-TW" sz="1400" b="1" dirty="0">
              <a:solidFill>
                <a:schemeClr val="tx1"/>
              </a:solidFill>
            </a:endParaRPr>
          </a:p>
          <a:p>
            <a:pPr algn="ctr"/>
            <a:r>
              <a:rPr lang="zh-TW" altLang="en-US" sz="1400" b="1" dirty="0">
                <a:solidFill>
                  <a:schemeClr val="tx1"/>
                </a:solidFill>
              </a:rPr>
              <a:t>耗能耗料耗工</a:t>
            </a:r>
          </a:p>
        </p:txBody>
      </p:sp>
      <p:grpSp>
        <p:nvGrpSpPr>
          <p:cNvPr id="11" name="群組 10"/>
          <p:cNvGrpSpPr/>
          <p:nvPr/>
        </p:nvGrpSpPr>
        <p:grpSpPr>
          <a:xfrm>
            <a:off x="1708035" y="5107815"/>
            <a:ext cx="2370749" cy="1417528"/>
            <a:chOff x="257762" y="5152825"/>
            <a:chExt cx="2370749" cy="1417528"/>
          </a:xfrm>
        </p:grpSpPr>
        <p:sp>
          <p:nvSpPr>
            <p:cNvPr id="37" name="圓角矩形 36"/>
            <p:cNvSpPr/>
            <p:nvPr/>
          </p:nvSpPr>
          <p:spPr>
            <a:xfrm>
              <a:off x="257762" y="5152825"/>
              <a:ext cx="2342697" cy="413629"/>
            </a:xfrm>
            <a:prstGeom prst="roundRect">
              <a:avLst/>
            </a:prstGeom>
            <a:solidFill>
              <a:srgbClr val="FF9900"/>
            </a:solidFill>
          </p:spPr>
          <p:style>
            <a:lnRef idx="0">
              <a:schemeClr val="accent1"/>
            </a:lnRef>
            <a:fillRef idx="3">
              <a:schemeClr val="accent1"/>
            </a:fillRef>
            <a:effectRef idx="3">
              <a:schemeClr val="accent1"/>
            </a:effectRef>
            <a:fontRef idx="minor">
              <a:schemeClr val="lt1"/>
            </a:fontRef>
          </p:style>
          <p:txBody>
            <a:bodyPr lIns="0" rIns="0" rtlCol="0" anchor="ctr"/>
            <a:lstStyle/>
            <a:p>
              <a:pPr algn="ctr"/>
              <a:r>
                <a:rPr lang="zh-TW" altLang="en-US" b="1" dirty="0">
                  <a:latin typeface="微軟正黑體" panose="020B0604030504040204" pitchFamily="34" charset="-120"/>
                  <a:ea typeface="微軟正黑體" panose="020B0604030504040204" pitchFamily="34" charset="-120"/>
                </a:rPr>
                <a:t>原料庫存量掌握不易</a:t>
              </a:r>
            </a:p>
          </p:txBody>
        </p:sp>
        <p:sp>
          <p:nvSpPr>
            <p:cNvPr id="38" name="矩形 37"/>
            <p:cNvSpPr/>
            <p:nvPr/>
          </p:nvSpPr>
          <p:spPr>
            <a:xfrm>
              <a:off x="272330" y="5541992"/>
              <a:ext cx="2311436" cy="10283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9" name="圖片 48"/>
            <p:cNvPicPr>
              <a:picLocks noChangeAspect="1"/>
            </p:cNvPicPr>
            <p:nvPr/>
          </p:nvPicPr>
          <p:blipFill>
            <a:blip r:embed="rId7"/>
            <a:stretch>
              <a:fillRect/>
            </a:stretch>
          </p:blipFill>
          <p:spPr>
            <a:xfrm>
              <a:off x="484743" y="5963634"/>
              <a:ext cx="768826" cy="536853"/>
            </a:xfrm>
            <a:prstGeom prst="rect">
              <a:avLst/>
            </a:prstGeom>
          </p:spPr>
        </p:pic>
        <p:pic>
          <p:nvPicPr>
            <p:cNvPr id="59" name="圖片 58"/>
            <p:cNvPicPr>
              <a:picLocks noChangeAspect="1"/>
            </p:cNvPicPr>
            <p:nvPr/>
          </p:nvPicPr>
          <p:blipFill>
            <a:blip r:embed="rId8"/>
            <a:stretch>
              <a:fillRect/>
            </a:stretch>
          </p:blipFill>
          <p:spPr>
            <a:xfrm>
              <a:off x="1512997" y="6031881"/>
              <a:ext cx="557068" cy="505624"/>
            </a:xfrm>
            <a:prstGeom prst="rect">
              <a:avLst/>
            </a:prstGeom>
          </p:spPr>
        </p:pic>
        <p:sp>
          <p:nvSpPr>
            <p:cNvPr id="60" name="矩形 59"/>
            <p:cNvSpPr/>
            <p:nvPr/>
          </p:nvSpPr>
          <p:spPr>
            <a:xfrm>
              <a:off x="320570" y="5596648"/>
              <a:ext cx="2307941" cy="3128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TW" altLang="en-US" sz="1400" b="1" dirty="0">
                  <a:solidFill>
                    <a:schemeClr val="tx1"/>
                  </a:solidFill>
                </a:rPr>
                <a:t>庫存資金積累．</a:t>
              </a:r>
              <a:endParaRPr lang="en-US" altLang="zh-TW" sz="1400" b="1" dirty="0">
                <a:solidFill>
                  <a:schemeClr val="tx1"/>
                </a:solidFill>
              </a:endParaRPr>
            </a:p>
            <a:p>
              <a:pPr algn="ctr"/>
              <a:r>
                <a:rPr lang="zh-TW" altLang="en-US" sz="1400" b="1" dirty="0">
                  <a:solidFill>
                    <a:schemeClr val="tx1"/>
                  </a:solidFill>
                </a:rPr>
                <a:t>成本交期計算不易</a:t>
              </a:r>
            </a:p>
          </p:txBody>
        </p:sp>
      </p:grpSp>
      <p:grpSp>
        <p:nvGrpSpPr>
          <p:cNvPr id="8" name="群組 7"/>
          <p:cNvGrpSpPr/>
          <p:nvPr/>
        </p:nvGrpSpPr>
        <p:grpSpPr>
          <a:xfrm>
            <a:off x="1708035" y="3626176"/>
            <a:ext cx="2342697" cy="1355314"/>
            <a:chOff x="223529" y="5176684"/>
            <a:chExt cx="2342697" cy="1355314"/>
          </a:xfrm>
        </p:grpSpPr>
        <p:sp>
          <p:nvSpPr>
            <p:cNvPr id="39" name="圓角矩形 38"/>
            <p:cNvSpPr/>
            <p:nvPr/>
          </p:nvSpPr>
          <p:spPr>
            <a:xfrm>
              <a:off x="223529" y="5176684"/>
              <a:ext cx="2342697" cy="413629"/>
            </a:xfrm>
            <a:prstGeom prst="roundRect">
              <a:avLst/>
            </a:prstGeom>
          </p:spPr>
          <p:style>
            <a:lnRef idx="0">
              <a:schemeClr val="accent1"/>
            </a:lnRef>
            <a:fillRef idx="3">
              <a:schemeClr val="accent1"/>
            </a:fillRef>
            <a:effectRef idx="3">
              <a:schemeClr val="accent1"/>
            </a:effectRef>
            <a:fontRef idx="minor">
              <a:schemeClr val="lt1"/>
            </a:fontRef>
          </p:style>
          <p:txBody>
            <a:bodyPr lIns="0" rIns="0" rtlCol="0" anchor="ctr"/>
            <a:lstStyle/>
            <a:p>
              <a:pPr algn="ctr"/>
              <a:r>
                <a:rPr lang="zh-TW" altLang="en-US" b="1" dirty="0">
                  <a:latin typeface="微軟正黑體" panose="020B0604030504040204" pitchFamily="34" charset="-120"/>
                  <a:ea typeface="微軟正黑體" panose="020B0604030504040204" pitchFamily="34" charset="-120"/>
                </a:rPr>
                <a:t>委外加工品質不一</a:t>
              </a:r>
            </a:p>
          </p:txBody>
        </p:sp>
        <p:sp>
          <p:nvSpPr>
            <p:cNvPr id="40" name="矩形 39"/>
            <p:cNvSpPr/>
            <p:nvPr/>
          </p:nvSpPr>
          <p:spPr>
            <a:xfrm>
              <a:off x="225799" y="5538994"/>
              <a:ext cx="2311436" cy="993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6" name="圖片 55"/>
            <p:cNvPicPr>
              <a:picLocks noChangeAspect="1"/>
            </p:cNvPicPr>
            <p:nvPr/>
          </p:nvPicPr>
          <p:blipFill>
            <a:blip r:embed="rId9"/>
            <a:stretch>
              <a:fillRect/>
            </a:stretch>
          </p:blipFill>
          <p:spPr>
            <a:xfrm>
              <a:off x="373770" y="5676503"/>
              <a:ext cx="1014297" cy="819891"/>
            </a:xfrm>
            <a:prstGeom prst="rect">
              <a:avLst/>
            </a:prstGeom>
          </p:spPr>
        </p:pic>
        <p:pic>
          <p:nvPicPr>
            <p:cNvPr id="57" name="圖片 56"/>
            <p:cNvPicPr>
              <a:picLocks noChangeAspect="1"/>
            </p:cNvPicPr>
            <p:nvPr/>
          </p:nvPicPr>
          <p:blipFill>
            <a:blip r:embed="rId10"/>
            <a:stretch>
              <a:fillRect/>
            </a:stretch>
          </p:blipFill>
          <p:spPr>
            <a:xfrm>
              <a:off x="1467209" y="5742327"/>
              <a:ext cx="831231" cy="755665"/>
            </a:xfrm>
            <a:prstGeom prst="rect">
              <a:avLst/>
            </a:prstGeom>
          </p:spPr>
        </p:pic>
        <p:sp>
          <p:nvSpPr>
            <p:cNvPr id="61" name="矩形 60"/>
            <p:cNvSpPr/>
            <p:nvPr/>
          </p:nvSpPr>
          <p:spPr>
            <a:xfrm>
              <a:off x="258286" y="5444572"/>
              <a:ext cx="2255202" cy="3825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TW" altLang="en-US" sz="1400" b="1" dirty="0">
                  <a:solidFill>
                    <a:schemeClr val="tx1"/>
                  </a:solidFill>
                </a:rPr>
                <a:t>委外加工品檢入庫耗時</a:t>
              </a:r>
            </a:p>
          </p:txBody>
        </p:sp>
      </p:grpSp>
      <p:sp>
        <p:nvSpPr>
          <p:cNvPr id="62" name="矩形 61"/>
          <p:cNvSpPr/>
          <p:nvPr/>
        </p:nvSpPr>
        <p:spPr>
          <a:xfrm>
            <a:off x="4071000" y="5495767"/>
            <a:ext cx="2203711" cy="3825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TW" altLang="en-US" sz="1200" b="1" dirty="0">
                <a:solidFill>
                  <a:schemeClr val="tx1"/>
                </a:solidFill>
              </a:rPr>
              <a:t>相同製程、生產順序難安排</a:t>
            </a:r>
            <a:endParaRPr lang="en-US" altLang="zh-TW" sz="1200" b="1" dirty="0">
              <a:solidFill>
                <a:schemeClr val="tx1"/>
              </a:solidFill>
            </a:endParaRPr>
          </a:p>
          <a:p>
            <a:pPr algn="ctr"/>
            <a:r>
              <a:rPr lang="zh-TW" altLang="en-US" sz="1200" b="1" dirty="0">
                <a:solidFill>
                  <a:schemeClr val="tx1"/>
                </a:solidFill>
              </a:rPr>
              <a:t>製程閒置、設備利用率不佳</a:t>
            </a:r>
          </a:p>
        </p:txBody>
      </p:sp>
      <p:sp>
        <p:nvSpPr>
          <p:cNvPr id="63" name="矩形 62"/>
          <p:cNvSpPr/>
          <p:nvPr/>
        </p:nvSpPr>
        <p:spPr>
          <a:xfrm>
            <a:off x="6119113" y="5525497"/>
            <a:ext cx="1867327" cy="3825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TW" altLang="en-US" sz="1400" b="1" dirty="0">
                <a:solidFill>
                  <a:schemeClr val="tx1"/>
                </a:solidFill>
              </a:rPr>
              <a:t>鋼管材料重、人工搬料耗時費力、生產延誤</a:t>
            </a:r>
          </a:p>
        </p:txBody>
      </p:sp>
      <p:sp>
        <p:nvSpPr>
          <p:cNvPr id="70" name="矩形 69"/>
          <p:cNvSpPr/>
          <p:nvPr/>
        </p:nvSpPr>
        <p:spPr>
          <a:xfrm>
            <a:off x="4293024" y="4088750"/>
            <a:ext cx="1419831" cy="2985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zh-TW" altLang="en-US" sz="1400" b="1" dirty="0">
                <a:solidFill>
                  <a:schemeClr val="tx1"/>
                </a:solidFill>
              </a:rPr>
              <a:t>交貨時間延誤、</a:t>
            </a:r>
            <a:endParaRPr lang="en-US" altLang="zh-TW" sz="1400" b="1" dirty="0">
              <a:solidFill>
                <a:schemeClr val="tx1"/>
              </a:solidFill>
            </a:endParaRPr>
          </a:p>
          <a:p>
            <a:r>
              <a:rPr lang="zh-TW" altLang="en-US" sz="1400" b="1" dirty="0">
                <a:solidFill>
                  <a:schemeClr val="tx1"/>
                </a:solidFill>
              </a:rPr>
              <a:t>達交不準確</a:t>
            </a:r>
          </a:p>
        </p:txBody>
      </p:sp>
      <p:pic>
        <p:nvPicPr>
          <p:cNvPr id="71" name="圖片 70"/>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374493" y="4127803"/>
            <a:ext cx="1117466" cy="982490"/>
          </a:xfrm>
          <a:prstGeom prst="rect">
            <a:avLst/>
          </a:prstGeom>
          <a:noFill/>
          <a:extLst>
            <a:ext uri="{909E8E84-426E-40DD-AFC4-6F175D3DCCD1}">
              <a14:hiddenFill xmlns:a14="http://schemas.microsoft.com/office/drawing/2010/main">
                <a:solidFill>
                  <a:srgbClr val="FFFFFF"/>
                </a:solidFill>
              </a14:hiddenFill>
            </a:ext>
          </a:extLst>
        </p:spPr>
      </p:pic>
      <p:pic>
        <p:nvPicPr>
          <p:cNvPr id="72" name="圖片 71"/>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9317873" y="5484775"/>
            <a:ext cx="1064165" cy="915880"/>
          </a:xfrm>
          <a:prstGeom prst="rect">
            <a:avLst/>
          </a:prstGeom>
          <a:noFill/>
          <a:extLst>
            <a:ext uri="{909E8E84-426E-40DD-AFC4-6F175D3DCCD1}">
              <a14:hiddenFill xmlns:a14="http://schemas.microsoft.com/office/drawing/2010/main">
                <a:solidFill>
                  <a:srgbClr val="FFFFFF"/>
                </a:solidFill>
              </a14:hiddenFill>
            </a:ext>
          </a:extLst>
        </p:spPr>
      </p:pic>
      <p:pic>
        <p:nvPicPr>
          <p:cNvPr id="73" name="圖片 72"/>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7058619" y="4431587"/>
            <a:ext cx="841472" cy="574204"/>
          </a:xfrm>
          <a:prstGeom prst="rect">
            <a:avLst/>
          </a:prstGeom>
          <a:noFill/>
          <a:extLst>
            <a:ext uri="{909E8E84-426E-40DD-AFC4-6F175D3DCCD1}">
              <a14:hiddenFill xmlns:a14="http://schemas.microsoft.com/office/drawing/2010/main">
                <a:solidFill>
                  <a:srgbClr val="FFFFFF"/>
                </a:solidFill>
              </a14:hiddenFill>
            </a:ext>
          </a:extLst>
        </p:spPr>
      </p:pic>
      <p:sp>
        <p:nvSpPr>
          <p:cNvPr id="74" name="矩形 73"/>
          <p:cNvSpPr/>
          <p:nvPr/>
        </p:nvSpPr>
        <p:spPr>
          <a:xfrm>
            <a:off x="7157054" y="4058733"/>
            <a:ext cx="761896" cy="323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TW" altLang="en-US" sz="1400" b="1" dirty="0">
                <a:solidFill>
                  <a:schemeClr val="tx1"/>
                </a:solidFill>
              </a:rPr>
              <a:t>刀具損耗壽命預警</a:t>
            </a:r>
          </a:p>
        </p:txBody>
      </p:sp>
      <p:sp>
        <p:nvSpPr>
          <p:cNvPr id="84" name="弧形箭號 (左彎) 83"/>
          <p:cNvSpPr/>
          <p:nvPr/>
        </p:nvSpPr>
        <p:spPr>
          <a:xfrm rot="5400000">
            <a:off x="5936467" y="3743988"/>
            <a:ext cx="671875" cy="5321644"/>
          </a:xfrm>
          <a:prstGeom prst="curvedLef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pic>
        <p:nvPicPr>
          <p:cNvPr id="85" name="圖片 84"/>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4260818" y="5929146"/>
            <a:ext cx="657384" cy="506148"/>
          </a:xfrm>
          <a:prstGeom prst="rect">
            <a:avLst/>
          </a:prstGeom>
          <a:noFill/>
          <a:extLst>
            <a:ext uri="{909E8E84-426E-40DD-AFC4-6F175D3DCCD1}">
              <a14:hiddenFill xmlns:a14="http://schemas.microsoft.com/office/drawing/2010/main">
                <a:solidFill>
                  <a:srgbClr val="FFFFFF"/>
                </a:solidFill>
              </a14:hiddenFill>
            </a:ext>
          </a:extLst>
        </p:spPr>
      </p:pic>
      <p:pic>
        <p:nvPicPr>
          <p:cNvPr id="86" name="圖片 85"/>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rot="5400000">
            <a:off x="4916230" y="5990427"/>
            <a:ext cx="484558" cy="405180"/>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p:cNvSpPr/>
          <p:nvPr/>
        </p:nvSpPr>
        <p:spPr>
          <a:xfrm>
            <a:off x="5398574" y="3113017"/>
            <a:ext cx="1492782" cy="4326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rPr>
              <a:t>製程中</a:t>
            </a:r>
          </a:p>
        </p:txBody>
      </p:sp>
      <p:grpSp>
        <p:nvGrpSpPr>
          <p:cNvPr id="99" name="群組 98"/>
          <p:cNvGrpSpPr/>
          <p:nvPr/>
        </p:nvGrpSpPr>
        <p:grpSpPr>
          <a:xfrm>
            <a:off x="5258488" y="4047996"/>
            <a:ext cx="2115590" cy="1326630"/>
            <a:chOff x="-3726515" y="2960281"/>
            <a:chExt cx="2115590" cy="1326630"/>
          </a:xfrm>
        </p:grpSpPr>
        <p:sp>
          <p:nvSpPr>
            <p:cNvPr id="66" name="爆炸 1 65"/>
            <p:cNvSpPr/>
            <p:nvPr/>
          </p:nvSpPr>
          <p:spPr>
            <a:xfrm>
              <a:off x="-3726515" y="2960281"/>
              <a:ext cx="2115590" cy="1326630"/>
            </a:xfrm>
            <a:prstGeom prst="irregularSeal1">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TW" altLang="en-US" sz="1400" dirty="0">
                <a:solidFill>
                  <a:schemeClr val="tx1"/>
                </a:solidFill>
              </a:endParaRPr>
            </a:p>
          </p:txBody>
        </p:sp>
        <p:sp>
          <p:nvSpPr>
            <p:cNvPr id="67" name="矩形 66"/>
            <p:cNvSpPr/>
            <p:nvPr/>
          </p:nvSpPr>
          <p:spPr>
            <a:xfrm>
              <a:off x="-3499387" y="3205253"/>
              <a:ext cx="1652103" cy="6993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tx1"/>
                  </a:solidFill>
                </a:rPr>
                <a:t>生產效率低</a:t>
              </a:r>
              <a:endParaRPr lang="en-US" altLang="zh-TW" sz="1400" b="1" dirty="0">
                <a:solidFill>
                  <a:schemeClr val="tx1"/>
                </a:solidFill>
              </a:endParaRPr>
            </a:p>
            <a:p>
              <a:pPr algn="ctr"/>
              <a:r>
                <a:rPr lang="zh-TW" altLang="en-US" sz="1400" b="1" dirty="0">
                  <a:solidFill>
                    <a:schemeClr val="tx1"/>
                  </a:solidFill>
                </a:rPr>
                <a:t>浪費人力成本</a:t>
              </a:r>
            </a:p>
          </p:txBody>
        </p:sp>
      </p:grpSp>
      <p:grpSp>
        <p:nvGrpSpPr>
          <p:cNvPr id="100" name="群組 99"/>
          <p:cNvGrpSpPr/>
          <p:nvPr/>
        </p:nvGrpSpPr>
        <p:grpSpPr>
          <a:xfrm>
            <a:off x="1457087" y="2607695"/>
            <a:ext cx="2225830" cy="1290073"/>
            <a:chOff x="-3614110" y="1486970"/>
            <a:chExt cx="2225830" cy="1290073"/>
          </a:xfrm>
        </p:grpSpPr>
        <p:sp>
          <p:nvSpPr>
            <p:cNvPr id="64" name="爆炸 1 63"/>
            <p:cNvSpPr/>
            <p:nvPr/>
          </p:nvSpPr>
          <p:spPr>
            <a:xfrm>
              <a:off x="-3614110" y="1486970"/>
              <a:ext cx="2225830" cy="1290073"/>
            </a:xfrm>
            <a:prstGeom prst="irregularSeal1">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TW" altLang="en-US" sz="1400" dirty="0">
                <a:solidFill>
                  <a:schemeClr val="tx1"/>
                </a:solidFill>
              </a:endParaRPr>
            </a:p>
          </p:txBody>
        </p:sp>
        <p:sp>
          <p:nvSpPr>
            <p:cNvPr id="65" name="矩形 64"/>
            <p:cNvSpPr/>
            <p:nvPr/>
          </p:nvSpPr>
          <p:spPr>
            <a:xfrm>
              <a:off x="-3362037" y="1737715"/>
              <a:ext cx="1647507" cy="6993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tx1"/>
                  </a:solidFill>
                </a:rPr>
                <a:t>市場變動導致</a:t>
              </a:r>
              <a:endParaRPr lang="en-US" altLang="zh-TW" sz="1400" b="1" dirty="0">
                <a:solidFill>
                  <a:schemeClr val="tx1"/>
                </a:solidFill>
              </a:endParaRPr>
            </a:p>
            <a:p>
              <a:pPr algn="ctr"/>
              <a:r>
                <a:rPr lang="zh-TW" altLang="en-US" sz="1400" b="1" dirty="0">
                  <a:solidFill>
                    <a:schemeClr val="tx1"/>
                  </a:solidFill>
                </a:rPr>
                <a:t>原料庫存無法預估</a:t>
              </a:r>
            </a:p>
          </p:txBody>
        </p:sp>
      </p:grpSp>
      <p:pic>
        <p:nvPicPr>
          <p:cNvPr id="101" name="圖片 100"/>
          <p:cNvPicPr>
            <a:picLocks noChangeAspect="1"/>
          </p:cNvPicPr>
          <p:nvPr/>
        </p:nvPicPr>
        <p:blipFill rotWithShape="1">
          <a:blip r:embed="rId16" cstate="print">
            <a:extLst>
              <a:ext uri="{28A0092B-C50C-407E-A947-70E740481C1C}">
                <a14:useLocalDpi xmlns:a14="http://schemas.microsoft.com/office/drawing/2010/main" val="0"/>
              </a:ext>
            </a:extLst>
          </a:blip>
          <a:srcRect l="8940" t="15555" r="5317" b="10116"/>
          <a:stretch/>
        </p:blipFill>
        <p:spPr>
          <a:xfrm>
            <a:off x="6924883" y="5908387"/>
            <a:ext cx="887344" cy="512410"/>
          </a:xfrm>
          <a:prstGeom prst="rect">
            <a:avLst/>
          </a:prstGeom>
        </p:spPr>
      </p:pic>
      <p:pic>
        <p:nvPicPr>
          <p:cNvPr id="103" name="圖片 102"/>
          <p:cNvPicPr>
            <a:picLocks noChangeAspect="1"/>
          </p:cNvPicPr>
          <p:nvPr/>
        </p:nvPicPr>
        <p:blipFill>
          <a:blip r:embed="rId17"/>
          <a:stretch>
            <a:fillRect/>
          </a:stretch>
        </p:blipFill>
        <p:spPr>
          <a:xfrm>
            <a:off x="6351198" y="5912496"/>
            <a:ext cx="449270" cy="545542"/>
          </a:xfrm>
          <a:prstGeom prst="rect">
            <a:avLst/>
          </a:prstGeom>
        </p:spPr>
      </p:pic>
      <p:pic>
        <p:nvPicPr>
          <p:cNvPr id="105" name="圖片 104"/>
          <p:cNvPicPr>
            <a:picLocks noChangeAspect="1"/>
          </p:cNvPicPr>
          <p:nvPr/>
        </p:nvPicPr>
        <p:blipFill>
          <a:blip r:embed="rId18"/>
          <a:stretch>
            <a:fillRect/>
          </a:stretch>
        </p:blipFill>
        <p:spPr>
          <a:xfrm>
            <a:off x="9616833" y="4801534"/>
            <a:ext cx="708118" cy="600361"/>
          </a:xfrm>
          <a:prstGeom prst="rect">
            <a:avLst/>
          </a:prstGeom>
        </p:spPr>
      </p:pic>
      <p:cxnSp>
        <p:nvCxnSpPr>
          <p:cNvPr id="107" name="肘形接點 106"/>
          <p:cNvCxnSpPr/>
          <p:nvPr/>
        </p:nvCxnSpPr>
        <p:spPr>
          <a:xfrm rot="10800000" flipV="1">
            <a:off x="9074172" y="5201508"/>
            <a:ext cx="525239" cy="434021"/>
          </a:xfrm>
          <a:prstGeom prst="bentConnector3">
            <a:avLst>
              <a:gd name="adj1" fmla="val 68570"/>
            </a:avLst>
          </a:prstGeom>
          <a:ln w="12700">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30" name="群組 129"/>
          <p:cNvGrpSpPr/>
          <p:nvPr/>
        </p:nvGrpSpPr>
        <p:grpSpPr>
          <a:xfrm>
            <a:off x="3105808" y="2542124"/>
            <a:ext cx="902722" cy="500486"/>
            <a:chOff x="-1712770" y="1984319"/>
            <a:chExt cx="902722" cy="546931"/>
          </a:xfrm>
        </p:grpSpPr>
        <p:pic>
          <p:nvPicPr>
            <p:cNvPr id="116" name="圖片 115"/>
            <p:cNvPicPr>
              <a:picLocks noChangeAspect="1"/>
            </p:cNvPicPr>
            <p:nvPr/>
          </p:nvPicPr>
          <p:blipFill rotWithShape="1">
            <a:blip r:embed="rId19" cstate="print">
              <a:extLst>
                <a:ext uri="{28A0092B-C50C-407E-A947-70E740481C1C}">
                  <a14:useLocalDpi xmlns:a14="http://schemas.microsoft.com/office/drawing/2010/main" val="0"/>
                </a:ext>
              </a:extLst>
            </a:blip>
            <a:srcRect l="10247" t="10247" r="10247" b="10247"/>
            <a:stretch/>
          </p:blipFill>
          <p:spPr>
            <a:xfrm>
              <a:off x="-1457511" y="1984319"/>
              <a:ext cx="392203" cy="392203"/>
            </a:xfrm>
            <a:prstGeom prst="rect">
              <a:avLst/>
            </a:prstGeom>
          </p:spPr>
        </p:pic>
        <p:sp>
          <p:nvSpPr>
            <p:cNvPr id="118" name="矩形 117"/>
            <p:cNvSpPr/>
            <p:nvPr/>
          </p:nvSpPr>
          <p:spPr>
            <a:xfrm>
              <a:off x="-1712770" y="2376522"/>
              <a:ext cx="902722" cy="15472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altLang="zh-TW" sz="1200" dirty="0">
                  <a:solidFill>
                    <a:schemeClr val="tx1"/>
                  </a:solidFill>
                </a:rPr>
                <a:t>COVID 19</a:t>
              </a:r>
              <a:endParaRPr lang="zh-TW" altLang="en-US" sz="1200" dirty="0">
                <a:solidFill>
                  <a:schemeClr val="tx1"/>
                </a:solidFill>
              </a:endParaRPr>
            </a:p>
          </p:txBody>
        </p:sp>
      </p:grpSp>
      <p:sp>
        <p:nvSpPr>
          <p:cNvPr id="127" name="爆炸 1 126"/>
          <p:cNvSpPr/>
          <p:nvPr/>
        </p:nvSpPr>
        <p:spPr>
          <a:xfrm>
            <a:off x="7799355" y="4274148"/>
            <a:ext cx="2115590" cy="1326630"/>
          </a:xfrm>
          <a:prstGeom prst="irregularSeal1">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TW" altLang="en-US" sz="1400" dirty="0">
              <a:solidFill>
                <a:schemeClr val="tx1"/>
              </a:solidFill>
            </a:endParaRPr>
          </a:p>
        </p:txBody>
      </p:sp>
      <p:sp>
        <p:nvSpPr>
          <p:cNvPr id="129" name="矩形 128"/>
          <p:cNvSpPr/>
          <p:nvPr/>
        </p:nvSpPr>
        <p:spPr>
          <a:xfrm>
            <a:off x="2135561" y="995114"/>
            <a:ext cx="8199505" cy="152147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Arial" panose="020B0604020202020204" pitchFamily="34" charset="0"/>
              <a:buChar char="•"/>
            </a:pPr>
            <a:r>
              <a:rPr lang="zh-TW" altLang="en-US" dirty="0">
                <a:solidFill>
                  <a:schemeClr val="tx1"/>
                </a:solidFill>
              </a:rPr>
              <a:t>金屬製品以外銷為主，</a:t>
            </a:r>
            <a:r>
              <a:rPr lang="zh-TW" altLang="en-US" b="1" u="sng" dirty="0">
                <a:solidFill>
                  <a:srgbClr val="0033CC"/>
                </a:solidFill>
              </a:rPr>
              <a:t>國外市場景氣容易影響產線</a:t>
            </a:r>
            <a:r>
              <a:rPr lang="zh-TW" altLang="en-US" dirty="0">
                <a:solidFill>
                  <a:schemeClr val="tx1"/>
                </a:solidFill>
              </a:rPr>
              <a:t>。</a:t>
            </a:r>
          </a:p>
          <a:p>
            <a:pPr marL="342900" indent="-342900">
              <a:buFont typeface="Arial" panose="020B0604020202020204" pitchFamily="34" charset="0"/>
              <a:buChar char="•"/>
            </a:pPr>
            <a:r>
              <a:rPr lang="zh-TW" altLang="en-US" b="1" u="sng" dirty="0">
                <a:solidFill>
                  <a:srgbClr val="0033CC"/>
                </a:solidFill>
              </a:rPr>
              <a:t>數據蒐集不足，無法有效進行製程分析</a:t>
            </a:r>
            <a:r>
              <a:rPr lang="zh-TW" altLang="en-US" dirty="0">
                <a:solidFill>
                  <a:schemeClr val="tx1"/>
                </a:solidFill>
              </a:rPr>
              <a:t>，以取得問題真因。</a:t>
            </a:r>
            <a:endParaRPr lang="en-US" altLang="zh-TW" dirty="0">
              <a:solidFill>
                <a:schemeClr val="tx1"/>
              </a:solidFill>
            </a:endParaRPr>
          </a:p>
          <a:p>
            <a:pPr marL="342900" indent="-342900">
              <a:buFont typeface="Arial" panose="020B0604020202020204" pitchFamily="34" charset="0"/>
              <a:buChar char="•"/>
            </a:pPr>
            <a:r>
              <a:rPr lang="zh-TW" altLang="en-US" dirty="0">
                <a:solidFill>
                  <a:schemeClr val="tx1"/>
                </a:solidFill>
              </a:rPr>
              <a:t>設備故障無法預知，導致突發性停機之產能損失。</a:t>
            </a:r>
          </a:p>
          <a:p>
            <a:pPr marL="342900" indent="-342900">
              <a:buFont typeface="Arial" panose="020B0604020202020204" pitchFamily="34" charset="0"/>
              <a:buChar char="•"/>
            </a:pPr>
            <a:r>
              <a:rPr lang="zh-TW" altLang="en-US" dirty="0">
                <a:solidFill>
                  <a:schemeClr val="tx1"/>
                </a:solidFill>
              </a:rPr>
              <a:t>刀具損耗程度無法預知，導致不良品之產生或重工時間增加。</a:t>
            </a:r>
          </a:p>
          <a:p>
            <a:pPr marL="342900" indent="-342900">
              <a:buFont typeface="Arial" panose="020B0604020202020204" pitchFamily="34" charset="0"/>
              <a:buChar char="•"/>
            </a:pPr>
            <a:r>
              <a:rPr lang="zh-TW" altLang="en-US" b="1" u="sng" dirty="0">
                <a:solidFill>
                  <a:srgbClr val="0033CC"/>
                </a:solidFill>
              </a:rPr>
              <a:t>人力取得不易、工時使用率低</a:t>
            </a:r>
            <a:r>
              <a:rPr lang="zh-TW" altLang="en-US" dirty="0">
                <a:solidFill>
                  <a:schemeClr val="tx1"/>
                </a:solidFill>
              </a:rPr>
              <a:t>，無人在崗被迫停機。</a:t>
            </a:r>
          </a:p>
        </p:txBody>
      </p:sp>
      <p:sp>
        <p:nvSpPr>
          <p:cNvPr id="128" name="矩形 127"/>
          <p:cNvSpPr/>
          <p:nvPr/>
        </p:nvSpPr>
        <p:spPr>
          <a:xfrm>
            <a:off x="8028160" y="4506446"/>
            <a:ext cx="1652103" cy="6993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tx1"/>
                </a:solidFill>
              </a:rPr>
              <a:t>不良率高</a:t>
            </a:r>
            <a:endParaRPr lang="en-US" altLang="zh-TW" sz="1400" b="1" dirty="0">
              <a:solidFill>
                <a:schemeClr val="tx1"/>
              </a:solidFill>
            </a:endParaRPr>
          </a:p>
          <a:p>
            <a:pPr algn="ctr"/>
            <a:r>
              <a:rPr lang="zh-TW" altLang="en-US" sz="1400" b="1" dirty="0">
                <a:solidFill>
                  <a:schemeClr val="tx1"/>
                </a:solidFill>
              </a:rPr>
              <a:t>重工導致原料浪費</a:t>
            </a:r>
          </a:p>
        </p:txBody>
      </p:sp>
      <p:sp>
        <p:nvSpPr>
          <p:cNvPr id="113" name="矩形 112"/>
          <p:cNvSpPr/>
          <p:nvPr/>
        </p:nvSpPr>
        <p:spPr>
          <a:xfrm rot="20717984">
            <a:off x="1553425" y="696392"/>
            <a:ext cx="1348572" cy="35377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AS IS</a:t>
            </a:r>
            <a:endParaRPr lang="zh-TW" altLang="en-US" dirty="0"/>
          </a:p>
        </p:txBody>
      </p:sp>
      <p:grpSp>
        <p:nvGrpSpPr>
          <p:cNvPr id="131" name="群組 130"/>
          <p:cNvGrpSpPr/>
          <p:nvPr/>
        </p:nvGrpSpPr>
        <p:grpSpPr>
          <a:xfrm>
            <a:off x="3901392" y="2566856"/>
            <a:ext cx="710678" cy="495301"/>
            <a:chOff x="-1935548" y="2550930"/>
            <a:chExt cx="710678" cy="495301"/>
          </a:xfrm>
        </p:grpSpPr>
        <p:pic>
          <p:nvPicPr>
            <p:cNvPr id="115" name="圖片 114"/>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841201" y="2550930"/>
              <a:ext cx="528103" cy="369406"/>
            </a:xfrm>
            <a:prstGeom prst="rect">
              <a:avLst/>
            </a:prstGeom>
          </p:spPr>
        </p:pic>
        <p:sp>
          <p:nvSpPr>
            <p:cNvPr id="119" name="矩形 118"/>
            <p:cNvSpPr/>
            <p:nvPr/>
          </p:nvSpPr>
          <p:spPr>
            <a:xfrm>
              <a:off x="-1935548" y="2836259"/>
              <a:ext cx="710678" cy="209972"/>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TW" altLang="en-US" sz="1200" dirty="0">
                  <a:solidFill>
                    <a:schemeClr val="tx1"/>
                  </a:solidFill>
                </a:rPr>
                <a:t>物流塞港</a:t>
              </a:r>
            </a:p>
          </p:txBody>
        </p:sp>
      </p:grpSp>
      <p:grpSp>
        <p:nvGrpSpPr>
          <p:cNvPr id="132" name="群組 131"/>
          <p:cNvGrpSpPr/>
          <p:nvPr/>
        </p:nvGrpSpPr>
        <p:grpSpPr>
          <a:xfrm>
            <a:off x="4482435" y="2556886"/>
            <a:ext cx="839399" cy="495789"/>
            <a:chOff x="-1346712" y="2548754"/>
            <a:chExt cx="839399" cy="495789"/>
          </a:xfrm>
        </p:grpSpPr>
        <p:pic>
          <p:nvPicPr>
            <p:cNvPr id="114" name="圖片 11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177191" y="2548754"/>
              <a:ext cx="506305" cy="379730"/>
            </a:xfrm>
            <a:prstGeom prst="rect">
              <a:avLst/>
            </a:prstGeom>
          </p:spPr>
        </p:pic>
        <p:sp>
          <p:nvSpPr>
            <p:cNvPr id="120" name="矩形 119"/>
            <p:cNvSpPr/>
            <p:nvPr/>
          </p:nvSpPr>
          <p:spPr>
            <a:xfrm>
              <a:off x="-1346712" y="2856516"/>
              <a:ext cx="839399" cy="188027"/>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TW" altLang="en-US" sz="1200" dirty="0">
                  <a:solidFill>
                    <a:schemeClr val="tx1"/>
                  </a:solidFill>
                </a:rPr>
                <a:t>烏俄戰爭</a:t>
              </a:r>
            </a:p>
          </p:txBody>
        </p:sp>
      </p:grpSp>
      <p:pic>
        <p:nvPicPr>
          <p:cNvPr id="133" name="Picture 2" descr="ç¸éåç"/>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9480557" y="986326"/>
            <a:ext cx="838463" cy="52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 name="Picture 4" descr="\\Ntsvr\全公司共用\22202\政府輔助案申請資料\照片\IMG_9735.jpg"/>
          <p:cNvPicPr>
            <a:picLocks noChangeAspect="1" noChangeArrowheads="1"/>
          </p:cNvPicPr>
          <p:nvPr/>
        </p:nvPicPr>
        <p:blipFill>
          <a:blip r:embed="rId23" cstate="print">
            <a:extLst>
              <a:ext uri="{28A0092B-C50C-407E-A947-70E740481C1C}">
                <a14:useLocalDpi xmlns:a14="http://schemas.microsoft.com/office/drawing/2010/main" val="0"/>
              </a:ext>
            </a:extLst>
          </a:blip>
          <a:srcRect r="9790"/>
          <a:stretch>
            <a:fillRect/>
          </a:stretch>
        </p:blipFill>
        <p:spPr bwMode="auto">
          <a:xfrm>
            <a:off x="9483650" y="2001440"/>
            <a:ext cx="844416" cy="525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 name="圖片 9"/>
          <p:cNvPicPr>
            <a:picLocks noChangeAspect="1" noChangeArrowheads="1"/>
          </p:cNvPicPr>
          <p:nvPr/>
        </p:nvPicPr>
        <p:blipFill>
          <a:blip r:embed="rId24" cstate="print">
            <a:extLst>
              <a:ext uri="{28A0092B-C50C-407E-A947-70E740481C1C}">
                <a14:useLocalDpi xmlns:a14="http://schemas.microsoft.com/office/drawing/2010/main" val="0"/>
              </a:ext>
            </a:extLst>
          </a:blip>
          <a:srcRect r="3410"/>
          <a:stretch>
            <a:fillRect/>
          </a:stretch>
        </p:blipFill>
        <p:spPr bwMode="auto">
          <a:xfrm>
            <a:off x="9483650" y="1490491"/>
            <a:ext cx="839210" cy="522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5877049" y="6572163"/>
            <a:ext cx="595035" cy="338554"/>
          </a:xfrm>
          <a:prstGeom prst="rect">
            <a:avLst/>
          </a:prstGeom>
        </p:spPr>
        <p:txBody>
          <a:bodyPr wrap="none">
            <a:spAutoFit/>
          </a:bodyPr>
          <a:lstStyle/>
          <a:p>
            <a:r>
              <a:rPr lang="zh-TW" altLang="en-US" sz="1600" b="1" dirty="0">
                <a:solidFill>
                  <a:schemeClr val="bg1">
                    <a:lumMod val="50000"/>
                  </a:schemeClr>
                </a:solidFill>
                <a:latin typeface="+mn-ea"/>
              </a:rPr>
              <a:t>耗料</a:t>
            </a:r>
            <a:endParaRPr lang="zh-TW" altLang="en-US" sz="1600" dirty="0">
              <a:solidFill>
                <a:schemeClr val="bg1">
                  <a:lumMod val="50000"/>
                </a:schemeClr>
              </a:solidFill>
              <a:latin typeface="+mn-ea"/>
            </a:endParaRPr>
          </a:p>
        </p:txBody>
      </p:sp>
    </p:spTree>
    <p:extLst>
      <p:ext uri="{BB962C8B-B14F-4D97-AF65-F5344CB8AC3E}">
        <p14:creationId xmlns:p14="http://schemas.microsoft.com/office/powerpoint/2010/main" val="1096896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圓角矩形 74"/>
          <p:cNvSpPr/>
          <p:nvPr/>
        </p:nvSpPr>
        <p:spPr>
          <a:xfrm>
            <a:off x="3018753" y="5027824"/>
            <a:ext cx="5817498" cy="1480600"/>
          </a:xfrm>
          <a:prstGeom prst="roundRect">
            <a:avLst/>
          </a:prstGeom>
          <a:solidFill>
            <a:schemeClr val="accent4">
              <a:lumMod val="40000"/>
              <a:lumOff val="60000"/>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4" name="圖片 13"/>
          <p:cNvPicPr>
            <a:picLocks noChangeAspect="1" noChangeArrowheads="1"/>
          </p:cNvPicPr>
          <p:nvPr/>
        </p:nvPicPr>
        <p:blipFill>
          <a:blip r:embed="rId2" cstate="screen"/>
          <a:srcRect/>
          <a:stretch>
            <a:fillRect/>
          </a:stretch>
        </p:blipFill>
        <p:spPr bwMode="auto">
          <a:xfrm>
            <a:off x="3209293" y="5224047"/>
            <a:ext cx="905240" cy="6341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圖片 14"/>
          <p:cNvPicPr>
            <a:picLocks noChangeAspect="1" noChangeArrowheads="1"/>
          </p:cNvPicPr>
          <p:nvPr/>
        </p:nvPicPr>
        <p:blipFill>
          <a:blip r:embed="rId3" cstate="screen"/>
          <a:srcRect/>
          <a:stretch>
            <a:fillRect/>
          </a:stretch>
        </p:blipFill>
        <p:spPr bwMode="auto">
          <a:xfrm>
            <a:off x="4404102" y="5227170"/>
            <a:ext cx="927765" cy="6341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圖片 15"/>
          <p:cNvPicPr>
            <a:picLocks noChangeAspect="1" noChangeArrowheads="1"/>
          </p:cNvPicPr>
          <p:nvPr/>
        </p:nvPicPr>
        <p:blipFill>
          <a:blip r:embed="rId4" cstate="screen"/>
          <a:srcRect/>
          <a:stretch>
            <a:fillRect/>
          </a:stretch>
        </p:blipFill>
        <p:spPr bwMode="auto">
          <a:xfrm rot="5400000">
            <a:off x="5718841" y="5144938"/>
            <a:ext cx="671435" cy="8599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圖片 16"/>
          <p:cNvPicPr>
            <a:picLocks noChangeAspect="1" noChangeArrowheads="1"/>
          </p:cNvPicPr>
          <p:nvPr/>
        </p:nvPicPr>
        <p:blipFill>
          <a:blip r:embed="rId5" cstate="screen"/>
          <a:srcRect/>
          <a:stretch>
            <a:fillRect/>
          </a:stretch>
        </p:blipFill>
        <p:spPr bwMode="auto">
          <a:xfrm>
            <a:off x="6749639" y="5214344"/>
            <a:ext cx="845152" cy="6447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圖片 17"/>
          <p:cNvPicPr>
            <a:picLocks noChangeAspect="1" noChangeArrowheads="1"/>
          </p:cNvPicPr>
          <p:nvPr/>
        </p:nvPicPr>
        <p:blipFill>
          <a:blip r:embed="rId6" cstate="screen"/>
          <a:srcRect/>
          <a:stretch>
            <a:fillRect/>
          </a:stretch>
        </p:blipFill>
        <p:spPr bwMode="auto">
          <a:xfrm rot="5400000">
            <a:off x="7956481" y="5115477"/>
            <a:ext cx="653536" cy="8512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圖片 18"/>
          <p:cNvPicPr>
            <a:picLocks noChangeAspect="1" noChangeArrowheads="1"/>
          </p:cNvPicPr>
          <p:nvPr/>
        </p:nvPicPr>
        <p:blipFill>
          <a:blip r:embed="rId7" cstate="screen"/>
          <a:srcRect/>
          <a:stretch>
            <a:fillRect/>
          </a:stretch>
        </p:blipFill>
        <p:spPr bwMode="auto">
          <a:xfrm>
            <a:off x="1881889" y="5227813"/>
            <a:ext cx="886745" cy="6303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圓角矩形 2"/>
          <p:cNvSpPr/>
          <p:nvPr/>
        </p:nvSpPr>
        <p:spPr>
          <a:xfrm>
            <a:off x="3200319" y="5851912"/>
            <a:ext cx="930966" cy="246491"/>
          </a:xfrm>
          <a:prstGeom prst="roundRect">
            <a:avLst/>
          </a:prstGeom>
          <a:solidFill>
            <a:schemeClr val="dk1">
              <a:alpha val="3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1600" b="1" dirty="0">
                <a:latin typeface="微軟正黑體" panose="020B0604030504040204" pitchFamily="34" charset="-120"/>
                <a:ea typeface="微軟正黑體" panose="020B0604030504040204" pitchFamily="34" charset="-120"/>
              </a:rPr>
              <a:t>裁管機</a:t>
            </a:r>
          </a:p>
        </p:txBody>
      </p:sp>
      <p:sp>
        <p:nvSpPr>
          <p:cNvPr id="20" name="圓角矩形 19"/>
          <p:cNvSpPr/>
          <p:nvPr/>
        </p:nvSpPr>
        <p:spPr>
          <a:xfrm>
            <a:off x="4412974" y="5851912"/>
            <a:ext cx="933737" cy="246491"/>
          </a:xfrm>
          <a:prstGeom prst="roundRect">
            <a:avLst/>
          </a:prstGeom>
          <a:solidFill>
            <a:schemeClr val="dk1">
              <a:alpha val="3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1600" b="1" dirty="0">
                <a:latin typeface="微軟正黑體" panose="020B0604030504040204" pitchFamily="34" charset="-120"/>
                <a:ea typeface="微軟正黑體" panose="020B0604030504040204" pitchFamily="34" charset="-120"/>
              </a:rPr>
              <a:t>倒角機</a:t>
            </a:r>
          </a:p>
        </p:txBody>
      </p:sp>
      <p:sp>
        <p:nvSpPr>
          <p:cNvPr id="21" name="圓角矩形 20"/>
          <p:cNvSpPr/>
          <p:nvPr/>
        </p:nvSpPr>
        <p:spPr>
          <a:xfrm>
            <a:off x="5640345" y="5869939"/>
            <a:ext cx="840464" cy="246491"/>
          </a:xfrm>
          <a:prstGeom prst="roundRect">
            <a:avLst/>
          </a:prstGeom>
          <a:solidFill>
            <a:schemeClr val="dk1">
              <a:alpha val="30000"/>
            </a:schemeClr>
          </a:solidFill>
          <a:ln>
            <a:noFill/>
          </a:ln>
        </p:spPr>
        <p:style>
          <a:lnRef idx="0">
            <a:scrgbClr r="0" g="0" b="0"/>
          </a:lnRef>
          <a:fillRef idx="0">
            <a:scrgbClr r="0" g="0" b="0"/>
          </a:fillRef>
          <a:effectRef idx="0">
            <a:scrgbClr r="0" g="0" b="0"/>
          </a:effectRef>
          <a:fontRef idx="minor">
            <a:schemeClr val="lt1"/>
          </a:fontRef>
        </p:style>
        <p:txBody>
          <a:bodyPr lIns="0" rIns="0" rtlCol="0" anchor="ctr"/>
          <a:lstStyle/>
          <a:p>
            <a:pPr algn="ctr"/>
            <a:r>
              <a:rPr lang="zh-TW" altLang="en-US" sz="1600" b="1" dirty="0">
                <a:latin typeface="微軟正黑體" panose="020B0604030504040204" pitchFamily="34" charset="-120"/>
                <a:ea typeface="微軟正黑體" panose="020B0604030504040204" pitchFamily="34" charset="-120"/>
              </a:rPr>
              <a:t>滾溝機</a:t>
            </a:r>
          </a:p>
        </p:txBody>
      </p:sp>
      <p:sp>
        <p:nvSpPr>
          <p:cNvPr id="22" name="圓角矩形 21"/>
          <p:cNvSpPr/>
          <p:nvPr/>
        </p:nvSpPr>
        <p:spPr>
          <a:xfrm>
            <a:off x="6760412" y="5851911"/>
            <a:ext cx="823606" cy="264518"/>
          </a:xfrm>
          <a:prstGeom prst="roundRect">
            <a:avLst/>
          </a:prstGeom>
          <a:solidFill>
            <a:schemeClr val="dk1">
              <a:alpha val="30000"/>
            </a:schemeClr>
          </a:solidFill>
          <a:ln>
            <a:noFill/>
          </a:ln>
        </p:spPr>
        <p:style>
          <a:lnRef idx="0">
            <a:scrgbClr r="0" g="0" b="0"/>
          </a:lnRef>
          <a:fillRef idx="0">
            <a:scrgbClr r="0" g="0" b="0"/>
          </a:fillRef>
          <a:effectRef idx="0">
            <a:scrgbClr r="0" g="0" b="0"/>
          </a:effectRef>
          <a:fontRef idx="minor">
            <a:schemeClr val="lt1"/>
          </a:fontRef>
        </p:style>
        <p:txBody>
          <a:bodyPr lIns="0" rIns="0" rtlCol="0" anchor="ctr"/>
          <a:lstStyle/>
          <a:p>
            <a:pPr algn="ctr"/>
            <a:r>
              <a:rPr lang="zh-TW" altLang="en-US" sz="1600" b="1" dirty="0">
                <a:latin typeface="微軟正黑體" panose="020B0604030504040204" pitchFamily="34" charset="-120"/>
                <a:ea typeface="微軟正黑體" panose="020B0604030504040204" pitchFamily="34" charset="-120"/>
              </a:rPr>
              <a:t>攻牙機</a:t>
            </a:r>
          </a:p>
        </p:txBody>
      </p:sp>
      <p:sp>
        <p:nvSpPr>
          <p:cNvPr id="23" name="圓角矩形 22"/>
          <p:cNvSpPr/>
          <p:nvPr/>
        </p:nvSpPr>
        <p:spPr>
          <a:xfrm>
            <a:off x="7857614" y="5850143"/>
            <a:ext cx="851273" cy="246491"/>
          </a:xfrm>
          <a:prstGeom prst="roundRect">
            <a:avLst/>
          </a:prstGeom>
          <a:solidFill>
            <a:schemeClr val="dk1">
              <a:alpha val="30000"/>
            </a:schemeClr>
          </a:solidFill>
          <a:ln>
            <a:noFill/>
          </a:ln>
        </p:spPr>
        <p:style>
          <a:lnRef idx="0">
            <a:scrgbClr r="0" g="0" b="0"/>
          </a:lnRef>
          <a:fillRef idx="0">
            <a:scrgbClr r="0" g="0" b="0"/>
          </a:fillRef>
          <a:effectRef idx="0">
            <a:scrgbClr r="0" g="0" b="0"/>
          </a:effectRef>
          <a:fontRef idx="minor">
            <a:schemeClr val="lt1"/>
          </a:fontRef>
        </p:style>
        <p:txBody>
          <a:bodyPr lIns="0" rIns="0" rtlCol="0" anchor="ctr"/>
          <a:lstStyle/>
          <a:p>
            <a:pPr algn="ctr"/>
            <a:r>
              <a:rPr lang="zh-TW" altLang="en-US" sz="1600" b="1" dirty="0">
                <a:latin typeface="微軟正黑體" panose="020B0604030504040204" pitchFamily="34" charset="-120"/>
                <a:ea typeface="微軟正黑體" panose="020B0604030504040204" pitchFamily="34" charset="-120"/>
              </a:rPr>
              <a:t>管塞機</a:t>
            </a:r>
          </a:p>
        </p:txBody>
      </p:sp>
      <p:sp>
        <p:nvSpPr>
          <p:cNvPr id="24" name="圓角矩形 23"/>
          <p:cNvSpPr/>
          <p:nvPr/>
        </p:nvSpPr>
        <p:spPr>
          <a:xfrm>
            <a:off x="1881890" y="5851912"/>
            <a:ext cx="916029" cy="246491"/>
          </a:xfrm>
          <a:prstGeom prst="roundRect">
            <a:avLst/>
          </a:prstGeom>
          <a:solidFill>
            <a:schemeClr val="dk1">
              <a:alpha val="3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1600" b="1" dirty="0">
                <a:latin typeface="微軟正黑體" panose="020B0604030504040204" pitchFamily="34" charset="-120"/>
                <a:ea typeface="微軟正黑體" panose="020B0604030504040204" pitchFamily="34" charset="-120"/>
              </a:rPr>
              <a:t>進料</a:t>
            </a:r>
          </a:p>
        </p:txBody>
      </p:sp>
      <p:pic>
        <p:nvPicPr>
          <p:cNvPr id="27" name="圖片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429836" y="2283181"/>
            <a:ext cx="599888" cy="599888"/>
          </a:xfrm>
          <a:prstGeom prst="rect">
            <a:avLst/>
          </a:prstGeom>
        </p:spPr>
      </p:pic>
      <p:pic>
        <p:nvPicPr>
          <p:cNvPr id="29" name="圖片 28"/>
          <p:cNvPicPr>
            <a:picLocks noChangeAspect="1"/>
          </p:cNvPicPr>
          <p:nvPr/>
        </p:nvPicPr>
        <p:blipFill rotWithShape="1">
          <a:blip r:embed="rId9" cstate="print">
            <a:extLst>
              <a:ext uri="{28A0092B-C50C-407E-A947-70E740481C1C}">
                <a14:useLocalDpi xmlns:a14="http://schemas.microsoft.com/office/drawing/2010/main" val="0"/>
              </a:ext>
            </a:extLst>
          </a:blip>
          <a:srcRect l="13516" t="10028" r="13069" b="9107"/>
          <a:stretch>
            <a:fillRect/>
          </a:stretch>
        </p:blipFill>
        <p:spPr>
          <a:xfrm>
            <a:off x="7640808" y="2324075"/>
            <a:ext cx="471099" cy="476675"/>
          </a:xfrm>
          <a:prstGeom prst="rect">
            <a:avLst/>
          </a:prstGeom>
        </p:spPr>
      </p:pic>
      <p:sp>
        <p:nvSpPr>
          <p:cNvPr id="38" name="圓角矩形 37"/>
          <p:cNvSpPr/>
          <p:nvPr/>
        </p:nvSpPr>
        <p:spPr>
          <a:xfrm>
            <a:off x="3034894" y="3116898"/>
            <a:ext cx="939560" cy="360000"/>
          </a:xfrm>
          <a:prstGeom prst="roundRect">
            <a:avLst/>
          </a:prstGeom>
          <a:solidFill>
            <a:srgbClr val="FF9900"/>
          </a:solidFill>
        </p:spPr>
        <p:style>
          <a:lnRef idx="0">
            <a:schemeClr val="accent1"/>
          </a:lnRef>
          <a:fillRef idx="3">
            <a:schemeClr val="accent1"/>
          </a:fillRef>
          <a:effectRef idx="3">
            <a:schemeClr val="accent1"/>
          </a:effectRef>
          <a:fontRef idx="minor">
            <a:schemeClr val="lt1"/>
          </a:fontRef>
        </p:style>
        <p:txBody>
          <a:bodyPr lIns="0" rIns="0" rtlCol="0" anchor="ctr"/>
          <a:lstStyle/>
          <a:p>
            <a:pPr algn="ctr"/>
            <a:r>
              <a:rPr lang="zh-TW" altLang="en-US" sz="1600" b="1" dirty="0">
                <a:latin typeface="微軟正黑體" panose="020B0604030504040204" pitchFamily="34" charset="-120"/>
                <a:ea typeface="微軟正黑體" panose="020B0604030504040204" pitchFamily="34" charset="-120"/>
              </a:rPr>
              <a:t>自主補料</a:t>
            </a:r>
            <a:endParaRPr lang="en-US" altLang="zh-TW" sz="1600" b="1" dirty="0">
              <a:latin typeface="微軟正黑體" panose="020B0604030504040204" pitchFamily="34" charset="-120"/>
              <a:ea typeface="微軟正黑體" panose="020B0604030504040204" pitchFamily="34" charset="-120"/>
            </a:endParaRPr>
          </a:p>
          <a:p>
            <a:pPr algn="ctr"/>
            <a:r>
              <a:rPr lang="en-US" altLang="zh-TW" sz="900" b="1" dirty="0">
                <a:latin typeface="微軟正黑體" panose="020B0604030504040204" pitchFamily="34" charset="-120"/>
                <a:ea typeface="微軟正黑體" panose="020B0604030504040204" pitchFamily="34" charset="-120"/>
              </a:rPr>
              <a:t>(</a:t>
            </a:r>
            <a:r>
              <a:rPr lang="zh-TW" altLang="en-US" sz="900" b="1" dirty="0">
                <a:latin typeface="微軟正黑體" panose="020B0604030504040204" pitchFamily="34" charset="-120"/>
                <a:ea typeface="微軟正黑體" panose="020B0604030504040204" pitchFamily="34" charset="-120"/>
              </a:rPr>
              <a:t>資</a:t>
            </a:r>
            <a:r>
              <a:rPr lang="en-US" altLang="zh-TW" sz="900" b="1" dirty="0">
                <a:latin typeface="微軟正黑體" panose="020B0604030504040204" pitchFamily="34" charset="-120"/>
                <a:ea typeface="微軟正黑體" panose="020B0604030504040204" pitchFamily="34" charset="-120"/>
              </a:rPr>
              <a:t>1-1)</a:t>
            </a:r>
            <a:endParaRPr lang="zh-TW" altLang="en-US" sz="900" b="1" dirty="0">
              <a:latin typeface="微軟正黑體" panose="020B0604030504040204" pitchFamily="34" charset="-120"/>
              <a:ea typeface="微軟正黑體" panose="020B0604030504040204" pitchFamily="34" charset="-120"/>
            </a:endParaRPr>
          </a:p>
        </p:txBody>
      </p:sp>
      <p:sp>
        <p:nvSpPr>
          <p:cNvPr id="39" name="圓角矩形 38"/>
          <p:cNvSpPr/>
          <p:nvPr/>
        </p:nvSpPr>
        <p:spPr>
          <a:xfrm>
            <a:off x="3022764" y="3695349"/>
            <a:ext cx="939560" cy="360000"/>
          </a:xfrm>
          <a:prstGeom prst="roundRect">
            <a:avLst/>
          </a:prstGeom>
          <a:solidFill>
            <a:srgbClr val="7030A0"/>
          </a:solidFill>
        </p:spPr>
        <p:style>
          <a:lnRef idx="0">
            <a:schemeClr val="accent1"/>
          </a:lnRef>
          <a:fillRef idx="3">
            <a:schemeClr val="accent1"/>
          </a:fillRef>
          <a:effectRef idx="3">
            <a:schemeClr val="accent1"/>
          </a:effectRef>
          <a:fontRef idx="minor">
            <a:schemeClr val="lt1"/>
          </a:fontRef>
        </p:style>
        <p:txBody>
          <a:bodyPr lIns="0" rIns="0" rtlCol="0" anchor="ctr"/>
          <a:lstStyle/>
          <a:p>
            <a:pPr algn="ctr"/>
            <a:r>
              <a:rPr lang="zh-TW" altLang="en-US" sz="1600" b="1" dirty="0">
                <a:latin typeface="微軟正黑體" panose="020B0604030504040204" pitchFamily="34" charset="-120"/>
                <a:ea typeface="微軟正黑體" panose="020B0604030504040204" pitchFamily="34" charset="-120"/>
              </a:rPr>
              <a:t>智慧排程</a:t>
            </a:r>
            <a:endParaRPr lang="en-US" altLang="zh-TW" sz="1600" b="1" dirty="0">
              <a:latin typeface="微軟正黑體" panose="020B0604030504040204" pitchFamily="34" charset="-120"/>
              <a:ea typeface="微軟正黑體" panose="020B0604030504040204" pitchFamily="34" charset="-120"/>
            </a:endParaRPr>
          </a:p>
          <a:p>
            <a:pPr algn="ctr"/>
            <a:r>
              <a:rPr lang="en-US" altLang="zh-TW" sz="900" b="1" dirty="0">
                <a:latin typeface="微軟正黑體" panose="020B0604030504040204" pitchFamily="34" charset="-120"/>
                <a:ea typeface="微軟正黑體" panose="020B0604030504040204" pitchFamily="34" charset="-120"/>
              </a:rPr>
              <a:t>(</a:t>
            </a:r>
            <a:r>
              <a:rPr lang="zh-TW" altLang="en-US" sz="900" b="1" dirty="0">
                <a:latin typeface="微軟正黑體" panose="020B0604030504040204" pitchFamily="34" charset="-120"/>
                <a:ea typeface="微軟正黑體" panose="020B0604030504040204" pitchFamily="34" charset="-120"/>
              </a:rPr>
              <a:t>金工</a:t>
            </a:r>
            <a:r>
              <a:rPr lang="en-US" altLang="zh-TW" sz="900" b="1" dirty="0">
                <a:latin typeface="微軟正黑體" panose="020B0604030504040204" pitchFamily="34" charset="-120"/>
                <a:ea typeface="微軟正黑體" panose="020B0604030504040204" pitchFamily="34" charset="-120"/>
              </a:rPr>
              <a:t>2-1)</a:t>
            </a:r>
            <a:endParaRPr lang="zh-TW" altLang="en-US" sz="900" b="1" dirty="0">
              <a:latin typeface="微軟正黑體" panose="020B0604030504040204" pitchFamily="34" charset="-120"/>
              <a:ea typeface="微軟正黑體" panose="020B0604030504040204" pitchFamily="34" charset="-120"/>
            </a:endParaRPr>
          </a:p>
        </p:txBody>
      </p:sp>
      <p:sp>
        <p:nvSpPr>
          <p:cNvPr id="40" name="圓角矩形 39"/>
          <p:cNvSpPr/>
          <p:nvPr/>
        </p:nvSpPr>
        <p:spPr>
          <a:xfrm>
            <a:off x="7244672" y="2789059"/>
            <a:ext cx="939560" cy="360000"/>
          </a:xfrm>
          <a:prstGeom prst="roundRect">
            <a:avLst/>
          </a:prstGeom>
        </p:spPr>
        <p:style>
          <a:lnRef idx="0">
            <a:schemeClr val="accent1"/>
          </a:lnRef>
          <a:fillRef idx="3">
            <a:schemeClr val="accent1"/>
          </a:fillRef>
          <a:effectRef idx="3">
            <a:schemeClr val="accent1"/>
          </a:effectRef>
          <a:fontRef idx="minor">
            <a:schemeClr val="lt1"/>
          </a:fontRef>
        </p:style>
        <p:txBody>
          <a:bodyPr lIns="0" rIns="0" rtlCol="0" anchor="ctr"/>
          <a:lstStyle/>
          <a:p>
            <a:pPr algn="ctr"/>
            <a:r>
              <a:rPr lang="zh-TW" altLang="en-US" sz="1600" b="1" dirty="0">
                <a:latin typeface="微軟正黑體" panose="020B0604030504040204" pitchFamily="34" charset="-120"/>
                <a:ea typeface="微軟正黑體" panose="020B0604030504040204" pitchFamily="34" charset="-120"/>
              </a:rPr>
              <a:t>供應鏈</a:t>
            </a:r>
            <a:endParaRPr lang="en-US" altLang="zh-TW" sz="1600" b="1" dirty="0">
              <a:latin typeface="微軟正黑體" panose="020B0604030504040204" pitchFamily="34" charset="-120"/>
              <a:ea typeface="微軟正黑體" panose="020B0604030504040204" pitchFamily="34" charset="-120"/>
            </a:endParaRPr>
          </a:p>
          <a:p>
            <a:pPr algn="ctr"/>
            <a:r>
              <a:rPr lang="en-US" altLang="zh-TW" sz="900" b="1" dirty="0">
                <a:latin typeface="微軟正黑體" panose="020B0604030504040204" pitchFamily="34" charset="-120"/>
                <a:ea typeface="微軟正黑體" panose="020B0604030504040204" pitchFamily="34" charset="-120"/>
              </a:rPr>
              <a:t>(</a:t>
            </a:r>
            <a:r>
              <a:rPr lang="zh-TW" altLang="en-US" sz="900" b="1" dirty="0">
                <a:latin typeface="微軟正黑體" panose="020B0604030504040204" pitchFamily="34" charset="-120"/>
                <a:ea typeface="微軟正黑體" panose="020B0604030504040204" pitchFamily="34" charset="-120"/>
              </a:rPr>
              <a:t>金工</a:t>
            </a:r>
            <a:r>
              <a:rPr lang="en-US" altLang="zh-TW" sz="900" b="1" dirty="0">
                <a:latin typeface="微軟正黑體" panose="020B0604030504040204" pitchFamily="34" charset="-120"/>
                <a:ea typeface="微軟正黑體" panose="020B0604030504040204" pitchFamily="34" charset="-120"/>
              </a:rPr>
              <a:t>1-2)</a:t>
            </a:r>
            <a:endParaRPr lang="zh-TW" altLang="en-US" sz="900" b="1" dirty="0">
              <a:latin typeface="微軟正黑體" panose="020B0604030504040204" pitchFamily="34" charset="-120"/>
              <a:ea typeface="微軟正黑體" panose="020B0604030504040204" pitchFamily="34" charset="-120"/>
            </a:endParaRPr>
          </a:p>
        </p:txBody>
      </p:sp>
      <p:sp>
        <p:nvSpPr>
          <p:cNvPr id="41" name="圓角矩形 40"/>
          <p:cNvSpPr/>
          <p:nvPr/>
        </p:nvSpPr>
        <p:spPr>
          <a:xfrm>
            <a:off x="3200319" y="6175422"/>
            <a:ext cx="3275107" cy="246491"/>
          </a:xfrm>
          <a:prstGeom prst="roundRect">
            <a:avLst/>
          </a:prstGeom>
          <a:solidFill>
            <a:srgbClr val="F83003"/>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AMR</a:t>
            </a:r>
            <a:r>
              <a:rPr lang="en-US" altLang="zh-TW" sz="900" b="1" dirty="0">
                <a:latin typeface="微軟正黑體" panose="020B0604030504040204" pitchFamily="34" charset="-120"/>
                <a:ea typeface="微軟正黑體" panose="020B0604030504040204" pitchFamily="34" charset="-120"/>
              </a:rPr>
              <a:t>(</a:t>
            </a:r>
            <a:r>
              <a:rPr lang="zh-TW" altLang="en-US" sz="900" b="1" dirty="0">
                <a:latin typeface="微軟正黑體" panose="020B0604030504040204" pitchFamily="34" charset="-120"/>
                <a:ea typeface="微軟正黑體" panose="020B0604030504040204" pitchFamily="34" charset="-120"/>
              </a:rPr>
              <a:t>工</a:t>
            </a:r>
            <a:r>
              <a:rPr lang="en-US" altLang="zh-TW" sz="900" b="1" dirty="0">
                <a:latin typeface="微軟正黑體" panose="020B0604030504040204" pitchFamily="34" charset="-120"/>
                <a:ea typeface="微軟正黑體" panose="020B0604030504040204" pitchFamily="34" charset="-120"/>
              </a:rPr>
              <a:t>1-3)</a:t>
            </a:r>
            <a:endParaRPr lang="zh-TW" altLang="en-US" sz="900" b="1" dirty="0">
              <a:latin typeface="微軟正黑體" panose="020B0604030504040204" pitchFamily="34" charset="-120"/>
              <a:ea typeface="微軟正黑體" panose="020B0604030504040204" pitchFamily="34" charset="-120"/>
            </a:endParaRPr>
          </a:p>
        </p:txBody>
      </p:sp>
      <p:sp>
        <p:nvSpPr>
          <p:cNvPr id="42" name="圓角矩形 41"/>
          <p:cNvSpPr/>
          <p:nvPr/>
        </p:nvSpPr>
        <p:spPr>
          <a:xfrm>
            <a:off x="3204156" y="4728917"/>
            <a:ext cx="939560" cy="360000"/>
          </a:xfrm>
          <a:prstGeom prst="roundRect">
            <a:avLst/>
          </a:prstGeom>
          <a:solidFill>
            <a:srgbClr val="00B050"/>
          </a:solidFill>
        </p:spPr>
        <p:style>
          <a:lnRef idx="0">
            <a:schemeClr val="accent1"/>
          </a:lnRef>
          <a:fillRef idx="3">
            <a:schemeClr val="accent1"/>
          </a:fillRef>
          <a:effectRef idx="3">
            <a:schemeClr val="accent1"/>
          </a:effectRef>
          <a:fontRef idx="minor">
            <a:schemeClr val="lt1"/>
          </a:fontRef>
        </p:style>
        <p:txBody>
          <a:bodyPr lIns="0" rIns="0" rtlCol="0" anchor="ctr"/>
          <a:lstStyle/>
          <a:p>
            <a:pPr algn="ctr"/>
            <a:r>
              <a:rPr lang="zh-TW" altLang="en-US" sz="1600" b="1" dirty="0">
                <a:latin typeface="微軟正黑體" panose="020B0604030504040204" pitchFamily="34" charset="-120"/>
                <a:ea typeface="微軟正黑體" panose="020B0604030504040204" pitchFamily="34" charset="-120"/>
              </a:rPr>
              <a:t>刀具診斷</a:t>
            </a:r>
            <a:endParaRPr lang="en-US" altLang="zh-TW" sz="1600" b="1" dirty="0">
              <a:latin typeface="微軟正黑體" panose="020B0604030504040204" pitchFamily="34" charset="-120"/>
              <a:ea typeface="微軟正黑體" panose="020B0604030504040204" pitchFamily="34" charset="-120"/>
            </a:endParaRPr>
          </a:p>
          <a:p>
            <a:pPr algn="ctr"/>
            <a:r>
              <a:rPr lang="en-US" altLang="zh-TW" sz="900" b="1" dirty="0">
                <a:latin typeface="微軟正黑體" panose="020B0604030504040204" pitchFamily="34" charset="-120"/>
                <a:ea typeface="微軟正黑體" panose="020B0604030504040204" pitchFamily="34" charset="-120"/>
              </a:rPr>
              <a:t>(</a:t>
            </a:r>
            <a:r>
              <a:rPr lang="zh-TW" altLang="en-US" sz="900" b="1" dirty="0">
                <a:latin typeface="微軟正黑體" panose="020B0604030504040204" pitchFamily="34" charset="-120"/>
                <a:ea typeface="微軟正黑體" panose="020B0604030504040204" pitchFamily="34" charset="-120"/>
              </a:rPr>
              <a:t>資</a:t>
            </a:r>
            <a:r>
              <a:rPr lang="en-US" altLang="zh-TW" sz="900" b="1" dirty="0">
                <a:latin typeface="微軟正黑體" panose="020B0604030504040204" pitchFamily="34" charset="-120"/>
                <a:ea typeface="微軟正黑體" panose="020B0604030504040204" pitchFamily="34" charset="-120"/>
              </a:rPr>
              <a:t>2-2)</a:t>
            </a:r>
            <a:endParaRPr lang="zh-TW" altLang="en-US" sz="900" b="1" dirty="0">
              <a:latin typeface="微軟正黑體" panose="020B0604030504040204" pitchFamily="34" charset="-120"/>
              <a:ea typeface="微軟正黑體" panose="020B0604030504040204" pitchFamily="34" charset="-120"/>
            </a:endParaRPr>
          </a:p>
        </p:txBody>
      </p:sp>
      <p:sp>
        <p:nvSpPr>
          <p:cNvPr id="43" name="圓角矩形 42"/>
          <p:cNvSpPr/>
          <p:nvPr/>
        </p:nvSpPr>
        <p:spPr>
          <a:xfrm>
            <a:off x="4584154" y="4324972"/>
            <a:ext cx="1867711" cy="400173"/>
          </a:xfrm>
          <a:prstGeom prst="roundRect">
            <a:avLst/>
          </a:prstGeom>
          <a:solidFill>
            <a:schemeClr val="bg1">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sz="1600" b="1" dirty="0">
                <a:latin typeface="微軟正黑體" panose="020B0604030504040204" pitchFamily="34" charset="-120"/>
                <a:ea typeface="微軟正黑體" panose="020B0604030504040204" pitchFamily="34" charset="-120"/>
              </a:rPr>
              <a:t>IOT Server</a:t>
            </a:r>
          </a:p>
          <a:p>
            <a:pPr algn="ctr"/>
            <a:r>
              <a:rPr lang="en-US" altLang="zh-TW" sz="900" b="1" dirty="0">
                <a:latin typeface="微軟正黑體" panose="020B0604030504040204" pitchFamily="34" charset="-120"/>
                <a:ea typeface="微軟正黑體" panose="020B0604030504040204" pitchFamily="34" charset="-120"/>
              </a:rPr>
              <a:t>(</a:t>
            </a:r>
            <a:r>
              <a:rPr lang="zh-TW" altLang="en-US" sz="900" b="1" dirty="0">
                <a:latin typeface="微軟正黑體" panose="020B0604030504040204" pitchFamily="34" charset="-120"/>
                <a:ea typeface="微軟正黑體" panose="020B0604030504040204" pitchFamily="34" charset="-120"/>
              </a:rPr>
              <a:t>資策會</a:t>
            </a:r>
            <a:r>
              <a:rPr lang="en-US" altLang="zh-TW" sz="900" b="1" dirty="0">
                <a:latin typeface="微軟正黑體" panose="020B0604030504040204" pitchFamily="34" charset="-120"/>
                <a:ea typeface="微軟正黑體" panose="020B0604030504040204" pitchFamily="34" charset="-120"/>
              </a:rPr>
              <a:t>+</a:t>
            </a:r>
            <a:r>
              <a:rPr lang="zh-TW" altLang="en-US" sz="900" b="1" dirty="0">
                <a:latin typeface="微軟正黑體" panose="020B0604030504040204" pitchFamily="34" charset="-120"/>
                <a:ea typeface="微軟正黑體" panose="020B0604030504040204" pitchFamily="34" charset="-120"/>
              </a:rPr>
              <a:t>智炬</a:t>
            </a:r>
            <a:r>
              <a:rPr lang="en-US" altLang="zh-TW" sz="900" b="1" dirty="0">
                <a:latin typeface="微軟正黑體" panose="020B0604030504040204" pitchFamily="34" charset="-120"/>
                <a:ea typeface="微軟正黑體" panose="020B0604030504040204" pitchFamily="34" charset="-120"/>
              </a:rPr>
              <a:t>)</a:t>
            </a:r>
            <a:endParaRPr lang="zh-TW" altLang="en-US" sz="900" b="1" dirty="0">
              <a:latin typeface="微軟正黑體" panose="020B0604030504040204" pitchFamily="34" charset="-120"/>
              <a:ea typeface="微軟正黑體" panose="020B0604030504040204" pitchFamily="34" charset="-120"/>
            </a:endParaRPr>
          </a:p>
        </p:txBody>
      </p:sp>
      <p:sp>
        <p:nvSpPr>
          <p:cNvPr id="44" name="圓角矩形 43"/>
          <p:cNvSpPr/>
          <p:nvPr/>
        </p:nvSpPr>
        <p:spPr>
          <a:xfrm>
            <a:off x="4852003" y="2735135"/>
            <a:ext cx="1338309" cy="401503"/>
          </a:xfrm>
          <a:prstGeom prst="roundRect">
            <a:avLst/>
          </a:prstGeom>
          <a:solidFill>
            <a:schemeClr val="bg1">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sz="1600" b="1" dirty="0">
                <a:latin typeface="微軟正黑體" panose="020B0604030504040204" pitchFamily="34" charset="-120"/>
                <a:ea typeface="微軟正黑體" panose="020B0604030504040204" pitchFamily="34" charset="-120"/>
              </a:rPr>
              <a:t>ERP</a:t>
            </a:r>
          </a:p>
        </p:txBody>
      </p:sp>
      <p:sp>
        <p:nvSpPr>
          <p:cNvPr id="45" name="圓角矩形 44"/>
          <p:cNvSpPr/>
          <p:nvPr/>
        </p:nvSpPr>
        <p:spPr>
          <a:xfrm>
            <a:off x="7696004" y="3579923"/>
            <a:ext cx="1185748" cy="360000"/>
          </a:xfrm>
          <a:prstGeom prst="roundRect">
            <a:avLst/>
          </a:prstGeom>
          <a:solidFill>
            <a:schemeClr val="bg1">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TW" altLang="en-US" sz="1600" b="1" dirty="0">
                <a:latin typeface="微軟正黑體" panose="020B0604030504040204" pitchFamily="34" charset="-120"/>
                <a:ea typeface="微軟正黑體" panose="020B0604030504040204" pitchFamily="34" charset="-120"/>
              </a:rPr>
              <a:t>智慧戰情</a:t>
            </a:r>
            <a:endParaRPr lang="en-US" altLang="zh-TW" sz="1600" b="1" dirty="0">
              <a:latin typeface="微軟正黑體" panose="020B0604030504040204" pitchFamily="34" charset="-120"/>
              <a:ea typeface="微軟正黑體" panose="020B0604030504040204" pitchFamily="34" charset="-120"/>
            </a:endParaRPr>
          </a:p>
        </p:txBody>
      </p:sp>
      <p:cxnSp>
        <p:nvCxnSpPr>
          <p:cNvPr id="88" name="直線單箭頭接點 87"/>
          <p:cNvCxnSpPr>
            <a:stCxn id="38" idx="2"/>
            <a:endCxn id="39" idx="0"/>
          </p:cNvCxnSpPr>
          <p:nvPr/>
        </p:nvCxnSpPr>
        <p:spPr>
          <a:xfrm flipH="1">
            <a:off x="3492544" y="3483309"/>
            <a:ext cx="12131" cy="212040"/>
          </a:xfrm>
          <a:prstGeom prst="straightConnector1">
            <a:avLst/>
          </a:prstGeom>
          <a:ln w="28575">
            <a:solidFill>
              <a:srgbClr val="0070C0"/>
            </a:solidFill>
            <a:prstDash val="sysDot"/>
            <a:headEnd type="none" w="med" len="med"/>
            <a:tailEnd type="arrow" w="med" len="med"/>
          </a:ln>
        </p:spPr>
        <p:style>
          <a:lnRef idx="1">
            <a:schemeClr val="accent6"/>
          </a:lnRef>
          <a:fillRef idx="0">
            <a:schemeClr val="accent6"/>
          </a:fillRef>
          <a:effectRef idx="0">
            <a:schemeClr val="accent6"/>
          </a:effectRef>
          <a:fontRef idx="minor">
            <a:schemeClr val="tx1"/>
          </a:fontRef>
        </p:style>
      </p:cxnSp>
      <p:sp>
        <p:nvSpPr>
          <p:cNvPr id="82" name="圓角矩形 81"/>
          <p:cNvSpPr/>
          <p:nvPr/>
        </p:nvSpPr>
        <p:spPr>
          <a:xfrm>
            <a:off x="9645060" y="5306027"/>
            <a:ext cx="939560" cy="360000"/>
          </a:xfrm>
          <a:prstGeom prst="roundRect">
            <a:avLst/>
          </a:prstGeom>
          <a:solidFill>
            <a:srgbClr val="CC6600"/>
          </a:solidFill>
        </p:spPr>
        <p:style>
          <a:lnRef idx="0">
            <a:schemeClr val="accent1"/>
          </a:lnRef>
          <a:fillRef idx="3">
            <a:schemeClr val="accent1"/>
          </a:fillRef>
          <a:effectRef idx="3">
            <a:schemeClr val="accent1"/>
          </a:effectRef>
          <a:fontRef idx="minor">
            <a:schemeClr val="lt1"/>
          </a:fontRef>
        </p:style>
        <p:txBody>
          <a:bodyPr lIns="0" rIns="0" rtlCol="0" anchor="ctr"/>
          <a:lstStyle/>
          <a:p>
            <a:pPr algn="ctr"/>
            <a:r>
              <a:rPr lang="zh-TW" altLang="en-US" sz="1600" b="1" dirty="0">
                <a:latin typeface="微軟正黑體" panose="020B0604030504040204" pitchFamily="34" charset="-120"/>
                <a:ea typeface="微軟正黑體" panose="020B0604030504040204" pitchFamily="34" charset="-120"/>
              </a:rPr>
              <a:t>自主檢測</a:t>
            </a:r>
            <a:endParaRPr lang="en-US" altLang="zh-TW" sz="1600" b="1" dirty="0">
              <a:latin typeface="微軟正黑體" panose="020B0604030504040204" pitchFamily="34" charset="-120"/>
              <a:ea typeface="微軟正黑體" panose="020B0604030504040204" pitchFamily="34" charset="-120"/>
            </a:endParaRPr>
          </a:p>
          <a:p>
            <a:pPr algn="ctr"/>
            <a:r>
              <a:rPr lang="en-US" altLang="zh-TW" sz="900" b="1" dirty="0">
                <a:latin typeface="微軟正黑體" panose="020B0604030504040204" pitchFamily="34" charset="-120"/>
                <a:ea typeface="微軟正黑體" panose="020B0604030504040204" pitchFamily="34" charset="-120"/>
              </a:rPr>
              <a:t>(</a:t>
            </a:r>
            <a:r>
              <a:rPr lang="zh-TW" altLang="en-US" sz="900" b="1" dirty="0">
                <a:latin typeface="微軟正黑體" panose="020B0604030504040204" pitchFamily="34" charset="-120"/>
                <a:ea typeface="微軟正黑體" panose="020B0604030504040204" pitchFamily="34" charset="-120"/>
              </a:rPr>
              <a:t>資</a:t>
            </a:r>
            <a:r>
              <a:rPr lang="en-US" altLang="zh-TW" sz="900" b="1" dirty="0">
                <a:latin typeface="微軟正黑體" panose="020B0604030504040204" pitchFamily="34" charset="-120"/>
                <a:ea typeface="微軟正黑體" panose="020B0604030504040204" pitchFamily="34" charset="-120"/>
              </a:rPr>
              <a:t>2-3)</a:t>
            </a:r>
            <a:endParaRPr lang="zh-TW" altLang="en-US" sz="900" b="1" dirty="0">
              <a:latin typeface="微軟正黑體" panose="020B0604030504040204" pitchFamily="34" charset="-120"/>
              <a:ea typeface="微軟正黑體" panose="020B0604030504040204" pitchFamily="34" charset="-120"/>
            </a:endParaRPr>
          </a:p>
        </p:txBody>
      </p:sp>
      <p:pic>
        <p:nvPicPr>
          <p:cNvPr id="79" name="圖片 78"/>
          <p:cNvPicPr>
            <a:picLocks noChangeAspect="1"/>
          </p:cNvPicPr>
          <p:nvPr/>
        </p:nvPicPr>
        <p:blipFill>
          <a:blip r:embed="rId10"/>
          <a:stretch>
            <a:fillRect/>
          </a:stretch>
        </p:blipFill>
        <p:spPr>
          <a:xfrm>
            <a:off x="9695263" y="5795149"/>
            <a:ext cx="857315" cy="6572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4" name="圓角矩形 83"/>
          <p:cNvSpPr/>
          <p:nvPr/>
        </p:nvSpPr>
        <p:spPr>
          <a:xfrm>
            <a:off x="9656243" y="6422870"/>
            <a:ext cx="972737" cy="246491"/>
          </a:xfrm>
          <a:prstGeom prst="roundRect">
            <a:avLst/>
          </a:prstGeom>
          <a:solidFill>
            <a:schemeClr val="dk1">
              <a:alpha val="30000"/>
            </a:schemeClr>
          </a:solidFill>
          <a:ln>
            <a:noFill/>
          </a:ln>
        </p:spPr>
        <p:style>
          <a:lnRef idx="0">
            <a:scrgbClr r="0" g="0" b="0"/>
          </a:lnRef>
          <a:fillRef idx="0">
            <a:scrgbClr r="0" g="0" b="0"/>
          </a:fillRef>
          <a:effectRef idx="0">
            <a:scrgbClr r="0" g="0" b="0"/>
          </a:effectRef>
          <a:fontRef idx="minor">
            <a:schemeClr val="lt1"/>
          </a:fontRef>
        </p:style>
        <p:txBody>
          <a:bodyPr lIns="0" rIns="0" rtlCol="0" anchor="ctr"/>
          <a:lstStyle/>
          <a:p>
            <a:pPr algn="ctr"/>
            <a:r>
              <a:rPr lang="zh-TW" altLang="en-US" sz="1600" b="1" dirty="0">
                <a:latin typeface="微軟正黑體" panose="020B0604030504040204" pitchFamily="34" charset="-120"/>
                <a:ea typeface="微軟正黑體" panose="020B0604030504040204" pitchFamily="34" charset="-120"/>
              </a:rPr>
              <a:t>水平焊接</a:t>
            </a:r>
          </a:p>
        </p:txBody>
      </p:sp>
      <p:sp>
        <p:nvSpPr>
          <p:cNvPr id="87" name="圓角矩形 86"/>
          <p:cNvSpPr/>
          <p:nvPr/>
        </p:nvSpPr>
        <p:spPr>
          <a:xfrm>
            <a:off x="9062295" y="5850143"/>
            <a:ext cx="566032" cy="246491"/>
          </a:xfrm>
          <a:prstGeom prst="roundRect">
            <a:avLst/>
          </a:prstGeom>
          <a:solidFill>
            <a:schemeClr val="dk1">
              <a:alpha val="30000"/>
            </a:schemeClr>
          </a:solidFill>
          <a:ln>
            <a:noFill/>
          </a:ln>
        </p:spPr>
        <p:style>
          <a:lnRef idx="0">
            <a:scrgbClr r="0" g="0" b="0"/>
          </a:lnRef>
          <a:fillRef idx="0">
            <a:scrgbClr r="0" g="0" b="0"/>
          </a:fillRef>
          <a:effectRef idx="0">
            <a:scrgbClr r="0" g="0" b="0"/>
          </a:effectRef>
          <a:fontRef idx="minor">
            <a:schemeClr val="lt1"/>
          </a:fontRef>
        </p:style>
        <p:txBody>
          <a:bodyPr lIns="0" rIns="0" rtlCol="0" anchor="ctr"/>
          <a:lstStyle/>
          <a:p>
            <a:pPr algn="ctr"/>
            <a:r>
              <a:rPr lang="zh-TW" altLang="en-US" sz="1600" b="1" dirty="0">
                <a:latin typeface="微軟正黑體" panose="020B0604030504040204" pitchFamily="34" charset="-120"/>
                <a:ea typeface="微軟正黑體" panose="020B0604030504040204" pitchFamily="34" charset="-120"/>
              </a:rPr>
              <a:t>組裝</a:t>
            </a:r>
          </a:p>
        </p:txBody>
      </p:sp>
      <p:sp>
        <p:nvSpPr>
          <p:cNvPr id="170" name="矩形 169"/>
          <p:cNvSpPr/>
          <p:nvPr/>
        </p:nvSpPr>
        <p:spPr>
          <a:xfrm>
            <a:off x="3999604" y="3626639"/>
            <a:ext cx="464879" cy="964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70C0"/>
                </a:solidFill>
                <a:latin typeface="微軟正黑體" panose="020B0604030504040204" pitchFamily="34" charset="-120"/>
                <a:ea typeface="微軟正黑體" panose="020B0604030504040204" pitchFamily="34" charset="-120"/>
              </a:rPr>
              <a:t>派工</a:t>
            </a:r>
          </a:p>
        </p:txBody>
      </p:sp>
      <p:sp>
        <p:nvSpPr>
          <p:cNvPr id="239" name="矩形 238"/>
          <p:cNvSpPr/>
          <p:nvPr/>
        </p:nvSpPr>
        <p:spPr>
          <a:xfrm>
            <a:off x="3519384" y="3532749"/>
            <a:ext cx="653756" cy="864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70C0"/>
                </a:solidFill>
                <a:latin typeface="微軟正黑體" panose="020B0604030504040204" pitchFamily="34" charset="-120"/>
                <a:ea typeface="微軟正黑體" panose="020B0604030504040204" pitchFamily="34" charset="-120"/>
              </a:rPr>
              <a:t>備料通知</a:t>
            </a:r>
          </a:p>
        </p:txBody>
      </p:sp>
      <p:sp>
        <p:nvSpPr>
          <p:cNvPr id="240" name="矩形 239"/>
          <p:cNvSpPr/>
          <p:nvPr/>
        </p:nvSpPr>
        <p:spPr>
          <a:xfrm>
            <a:off x="3952795" y="4008930"/>
            <a:ext cx="600914" cy="1287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FFC000"/>
                </a:solidFill>
                <a:latin typeface="微軟正黑體" panose="020B0604030504040204" pitchFamily="34" charset="-120"/>
                <a:ea typeface="微軟正黑體" panose="020B0604030504040204" pitchFamily="34" charset="-120"/>
              </a:rPr>
              <a:t>報工</a:t>
            </a:r>
          </a:p>
        </p:txBody>
      </p:sp>
      <p:sp>
        <p:nvSpPr>
          <p:cNvPr id="241" name="矩形 240"/>
          <p:cNvSpPr/>
          <p:nvPr/>
        </p:nvSpPr>
        <p:spPr>
          <a:xfrm>
            <a:off x="6694247" y="3840940"/>
            <a:ext cx="767521" cy="1790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70C0"/>
                </a:solidFill>
                <a:latin typeface="微軟正黑體" panose="020B0604030504040204" pitchFamily="34" charset="-120"/>
                <a:ea typeface="微軟正黑體" panose="020B0604030504040204" pitchFamily="34" charset="-120"/>
              </a:rPr>
              <a:t>完工比率</a:t>
            </a:r>
          </a:p>
        </p:txBody>
      </p:sp>
      <p:sp>
        <p:nvSpPr>
          <p:cNvPr id="247" name="矩形 246"/>
          <p:cNvSpPr/>
          <p:nvPr/>
        </p:nvSpPr>
        <p:spPr>
          <a:xfrm>
            <a:off x="9130182" y="3826488"/>
            <a:ext cx="926701" cy="143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70C0"/>
                </a:solidFill>
                <a:latin typeface="微軟正黑體" panose="020B0604030504040204" pitchFamily="34" charset="-120"/>
                <a:ea typeface="微軟正黑體" panose="020B0604030504040204" pitchFamily="34" charset="-120"/>
              </a:rPr>
              <a:t>品檢狀況回饋</a:t>
            </a:r>
          </a:p>
        </p:txBody>
      </p:sp>
      <p:sp>
        <p:nvSpPr>
          <p:cNvPr id="249" name="矩形 248"/>
          <p:cNvSpPr/>
          <p:nvPr/>
        </p:nvSpPr>
        <p:spPr>
          <a:xfrm>
            <a:off x="7326470" y="3308910"/>
            <a:ext cx="922986" cy="207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70C0"/>
                </a:solidFill>
                <a:latin typeface="微軟正黑體" panose="020B0604030504040204" pitchFamily="34" charset="-120"/>
                <a:ea typeface="微軟正黑體" panose="020B0604030504040204" pitchFamily="34" charset="-120"/>
              </a:rPr>
              <a:t>通知原料採購</a:t>
            </a:r>
          </a:p>
        </p:txBody>
      </p:sp>
      <p:cxnSp>
        <p:nvCxnSpPr>
          <p:cNvPr id="251" name="直線單箭頭接點 250"/>
          <p:cNvCxnSpPr/>
          <p:nvPr/>
        </p:nvCxnSpPr>
        <p:spPr>
          <a:xfrm>
            <a:off x="9616110" y="2462559"/>
            <a:ext cx="481520" cy="0"/>
          </a:xfrm>
          <a:prstGeom prst="straightConnector1">
            <a:avLst/>
          </a:prstGeom>
          <a:ln w="28575">
            <a:solidFill>
              <a:schemeClr val="bg1">
                <a:lumMod val="50000"/>
              </a:schemeClr>
            </a:solidFill>
            <a:prstDash val="sysDot"/>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252" name="直線單箭頭接點 251"/>
          <p:cNvCxnSpPr/>
          <p:nvPr/>
        </p:nvCxnSpPr>
        <p:spPr>
          <a:xfrm>
            <a:off x="9616110" y="2676767"/>
            <a:ext cx="481520" cy="0"/>
          </a:xfrm>
          <a:prstGeom prst="straightConnector1">
            <a:avLst/>
          </a:prstGeom>
          <a:ln w="28575" cap="flat" cmpd="sng" algn="ctr">
            <a:solidFill>
              <a:schemeClr val="accent4"/>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53" name="矩形 252"/>
          <p:cNvSpPr/>
          <p:nvPr/>
        </p:nvSpPr>
        <p:spPr>
          <a:xfrm>
            <a:off x="10050788" y="2385753"/>
            <a:ext cx="483951" cy="1750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微軟正黑體" panose="020B0604030504040204" pitchFamily="34" charset="-120"/>
                <a:ea typeface="微軟正黑體" panose="020B0604030504040204" pitchFamily="34" charset="-120"/>
              </a:rPr>
              <a:t>ERP</a:t>
            </a:r>
            <a:endParaRPr lang="zh-TW" altLang="en-US" sz="1200" dirty="0">
              <a:solidFill>
                <a:schemeClr val="tx1"/>
              </a:solidFill>
              <a:latin typeface="微軟正黑體" panose="020B0604030504040204" pitchFamily="34" charset="-120"/>
              <a:ea typeface="微軟正黑體" panose="020B0604030504040204" pitchFamily="34" charset="-120"/>
            </a:endParaRPr>
          </a:p>
        </p:txBody>
      </p:sp>
      <p:sp>
        <p:nvSpPr>
          <p:cNvPr id="254" name="矩形 253"/>
          <p:cNvSpPr/>
          <p:nvPr/>
        </p:nvSpPr>
        <p:spPr>
          <a:xfrm>
            <a:off x="9956547" y="2594195"/>
            <a:ext cx="672432" cy="2113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微軟正黑體" panose="020B0604030504040204" pitchFamily="34" charset="-120"/>
                <a:ea typeface="微軟正黑體" panose="020B0604030504040204" pitchFamily="34" charset="-120"/>
              </a:rPr>
              <a:t>MES</a:t>
            </a:r>
            <a:endParaRPr lang="zh-TW" altLang="en-US" sz="1200" dirty="0">
              <a:solidFill>
                <a:schemeClr val="tx1"/>
              </a:solidFill>
              <a:latin typeface="微軟正黑體" panose="020B0604030504040204" pitchFamily="34" charset="-120"/>
              <a:ea typeface="微軟正黑體" panose="020B0604030504040204" pitchFamily="34" charset="-120"/>
            </a:endParaRPr>
          </a:p>
        </p:txBody>
      </p:sp>
      <p:sp>
        <p:nvSpPr>
          <p:cNvPr id="256" name="矩形 255"/>
          <p:cNvSpPr/>
          <p:nvPr/>
        </p:nvSpPr>
        <p:spPr>
          <a:xfrm>
            <a:off x="6608183" y="2944085"/>
            <a:ext cx="659359" cy="1813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70C0"/>
                </a:solidFill>
                <a:latin typeface="微軟正黑體" panose="020B0604030504040204" pitchFamily="34" charset="-120"/>
                <a:ea typeface="微軟正黑體" panose="020B0604030504040204" pitchFamily="34" charset="-120"/>
              </a:rPr>
              <a:t>進料允收</a:t>
            </a:r>
          </a:p>
        </p:txBody>
      </p:sp>
      <p:sp>
        <p:nvSpPr>
          <p:cNvPr id="263" name="圓角矩形 262"/>
          <p:cNvSpPr/>
          <p:nvPr/>
        </p:nvSpPr>
        <p:spPr>
          <a:xfrm>
            <a:off x="8688062" y="2869245"/>
            <a:ext cx="864322" cy="288037"/>
          </a:xfrm>
          <a:prstGeom prst="roundRect">
            <a:avLst/>
          </a:prstGeom>
          <a:solidFill>
            <a:schemeClr val="bg1">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TW" altLang="en-US" sz="1600" b="1" dirty="0">
                <a:latin typeface="微軟正黑體" panose="020B0604030504040204" pitchFamily="34" charset="-120"/>
                <a:ea typeface="微軟正黑體" panose="020B0604030504040204" pitchFamily="34" charset="-120"/>
              </a:rPr>
              <a:t>供應商</a:t>
            </a:r>
          </a:p>
        </p:txBody>
      </p:sp>
      <p:sp>
        <p:nvSpPr>
          <p:cNvPr id="265" name="矩形 264"/>
          <p:cNvSpPr/>
          <p:nvPr/>
        </p:nvSpPr>
        <p:spPr>
          <a:xfrm>
            <a:off x="8079069" y="2815572"/>
            <a:ext cx="757182" cy="1325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70C0"/>
                </a:solidFill>
                <a:latin typeface="微軟正黑體" panose="020B0604030504040204" pitchFamily="34" charset="-120"/>
                <a:ea typeface="微軟正黑體" panose="020B0604030504040204" pitchFamily="34" charset="-120"/>
              </a:rPr>
              <a:t>生產報工</a:t>
            </a:r>
          </a:p>
        </p:txBody>
      </p:sp>
      <p:sp>
        <p:nvSpPr>
          <p:cNvPr id="266" name="矩形 265"/>
          <p:cNvSpPr/>
          <p:nvPr/>
        </p:nvSpPr>
        <p:spPr>
          <a:xfrm>
            <a:off x="6046193" y="4352764"/>
            <a:ext cx="427040"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zh-TW" altLang="en-US" sz="750" dirty="0">
                <a:solidFill>
                  <a:schemeClr val="tx1"/>
                </a:solidFill>
                <a:latin typeface="微軟正黑體" panose="020B0604030504040204" pitchFamily="34" charset="-120"/>
                <a:ea typeface="微軟正黑體" panose="020B0604030504040204" pitchFamily="34" charset="-120"/>
              </a:rPr>
              <a:t>設備層</a:t>
            </a:r>
          </a:p>
        </p:txBody>
      </p:sp>
      <p:sp>
        <p:nvSpPr>
          <p:cNvPr id="267" name="矩形 266"/>
          <p:cNvSpPr/>
          <p:nvPr/>
        </p:nvSpPr>
        <p:spPr>
          <a:xfrm>
            <a:off x="5791476" y="2771550"/>
            <a:ext cx="427040"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zh-TW" altLang="en-US" sz="750" dirty="0">
                <a:solidFill>
                  <a:schemeClr val="tx1"/>
                </a:solidFill>
                <a:latin typeface="微軟正黑體" panose="020B0604030504040204" pitchFamily="34" charset="-120"/>
                <a:ea typeface="微軟正黑體" panose="020B0604030504040204" pitchFamily="34" charset="-120"/>
              </a:rPr>
              <a:t>管理層</a:t>
            </a:r>
          </a:p>
        </p:txBody>
      </p:sp>
      <p:sp>
        <p:nvSpPr>
          <p:cNvPr id="278" name="矩形 277"/>
          <p:cNvSpPr/>
          <p:nvPr/>
        </p:nvSpPr>
        <p:spPr>
          <a:xfrm>
            <a:off x="6722731" y="3612136"/>
            <a:ext cx="877163" cy="230832"/>
          </a:xfrm>
          <a:prstGeom prst="rect">
            <a:avLst/>
          </a:prstGeom>
        </p:spPr>
        <p:txBody>
          <a:bodyPr wrap="none">
            <a:spAutoFit/>
          </a:bodyPr>
          <a:lstStyle/>
          <a:p>
            <a:pPr algn="ctr"/>
            <a:r>
              <a:rPr lang="zh-TW" altLang="en-US" sz="900" dirty="0">
                <a:solidFill>
                  <a:srgbClr val="0070C0"/>
                </a:solidFill>
                <a:latin typeface="微軟正黑體" panose="020B0604030504040204" pitchFamily="34" charset="-120"/>
                <a:ea typeface="微軟正黑體" panose="020B0604030504040204" pitchFamily="34" charset="-120"/>
              </a:rPr>
              <a:t>生產狀況回饋</a:t>
            </a:r>
          </a:p>
        </p:txBody>
      </p:sp>
      <p:sp>
        <p:nvSpPr>
          <p:cNvPr id="73" name="圓角矩形 42"/>
          <p:cNvSpPr/>
          <p:nvPr/>
        </p:nvSpPr>
        <p:spPr>
          <a:xfrm>
            <a:off x="4615097" y="3665629"/>
            <a:ext cx="1867711" cy="413228"/>
          </a:xfrm>
          <a:prstGeom prst="roundRect">
            <a:avLst/>
          </a:prstGeom>
          <a:solidFill>
            <a:srgbClr val="FF99CC"/>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sz="1600" b="1" dirty="0">
                <a:latin typeface="微軟正黑體" panose="020B0604030504040204" pitchFamily="34" charset="-120"/>
                <a:ea typeface="微軟正黑體" panose="020B0604030504040204" pitchFamily="34" charset="-120"/>
              </a:rPr>
              <a:t>MES</a:t>
            </a:r>
          </a:p>
          <a:p>
            <a:pPr algn="ctr"/>
            <a:r>
              <a:rPr lang="en-US" altLang="zh-TW" sz="900" b="1" dirty="0">
                <a:latin typeface="微軟正黑體" panose="020B0604030504040204" pitchFamily="34" charset="-120"/>
                <a:ea typeface="微軟正黑體" panose="020B0604030504040204" pitchFamily="34" charset="-120"/>
              </a:rPr>
              <a:t>(</a:t>
            </a:r>
            <a:r>
              <a:rPr lang="zh-TW" altLang="en-US" sz="900" b="1" dirty="0">
                <a:latin typeface="微軟正黑體" panose="020B0604030504040204" pitchFamily="34" charset="-120"/>
                <a:ea typeface="微軟正黑體" panose="020B0604030504040204" pitchFamily="34" charset="-120"/>
              </a:rPr>
              <a:t>資策會</a:t>
            </a:r>
            <a:r>
              <a:rPr lang="en-US" altLang="zh-TW" sz="900" b="1" dirty="0">
                <a:latin typeface="微軟正黑體" panose="020B0604030504040204" pitchFamily="34" charset="-120"/>
                <a:ea typeface="微軟正黑體" panose="020B0604030504040204" pitchFamily="34" charset="-120"/>
              </a:rPr>
              <a:t>+</a:t>
            </a:r>
            <a:r>
              <a:rPr lang="zh-TW" altLang="en-US" sz="900" b="1" dirty="0">
                <a:latin typeface="微軟正黑體" panose="020B0604030504040204" pitchFamily="34" charset="-120"/>
                <a:ea typeface="微軟正黑體" panose="020B0604030504040204" pitchFamily="34" charset="-120"/>
              </a:rPr>
              <a:t>智炬</a:t>
            </a:r>
            <a:r>
              <a:rPr lang="en-US" altLang="zh-TW" sz="900" b="1" dirty="0">
                <a:latin typeface="微軟正黑體" panose="020B0604030504040204" pitchFamily="34" charset="-120"/>
                <a:ea typeface="微軟正黑體" panose="020B0604030504040204" pitchFamily="34" charset="-120"/>
              </a:rPr>
              <a:t>)</a:t>
            </a:r>
            <a:endParaRPr lang="zh-TW" altLang="en-US" sz="900" b="1" dirty="0">
              <a:latin typeface="微軟正黑體" panose="020B0604030504040204" pitchFamily="34" charset="-120"/>
              <a:ea typeface="微軟正黑體" panose="020B0604030504040204" pitchFamily="34" charset="-120"/>
            </a:endParaRPr>
          </a:p>
        </p:txBody>
      </p:sp>
      <p:sp>
        <p:nvSpPr>
          <p:cNvPr id="77" name="矩形 76"/>
          <p:cNvSpPr/>
          <p:nvPr/>
        </p:nvSpPr>
        <p:spPr>
          <a:xfrm>
            <a:off x="6037885" y="3707326"/>
            <a:ext cx="427040"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zh-TW" altLang="en-US" sz="750" dirty="0">
                <a:solidFill>
                  <a:schemeClr val="tx1"/>
                </a:solidFill>
                <a:latin typeface="微軟正黑體" panose="020B0604030504040204" pitchFamily="34" charset="-120"/>
                <a:ea typeface="微軟正黑體" panose="020B0604030504040204" pitchFamily="34" charset="-120"/>
              </a:rPr>
              <a:t>執行層</a:t>
            </a:r>
          </a:p>
        </p:txBody>
      </p:sp>
      <p:cxnSp>
        <p:nvCxnSpPr>
          <p:cNvPr id="6" name="直線單箭頭接點 5"/>
          <p:cNvCxnSpPr>
            <a:stCxn id="24" idx="3"/>
            <a:endCxn id="3" idx="1"/>
          </p:cNvCxnSpPr>
          <p:nvPr/>
        </p:nvCxnSpPr>
        <p:spPr>
          <a:xfrm>
            <a:off x="2797919" y="5975157"/>
            <a:ext cx="40240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a:endCxn id="20" idx="1"/>
          </p:cNvCxnSpPr>
          <p:nvPr/>
        </p:nvCxnSpPr>
        <p:spPr>
          <a:xfrm>
            <a:off x="4079777" y="5975157"/>
            <a:ext cx="33319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a:stCxn id="22" idx="3"/>
            <a:endCxn id="23" idx="1"/>
          </p:cNvCxnSpPr>
          <p:nvPr/>
        </p:nvCxnSpPr>
        <p:spPr>
          <a:xfrm flipV="1">
            <a:off x="7584018" y="5973389"/>
            <a:ext cx="273596" cy="17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a:stCxn id="23" idx="3"/>
            <a:endCxn id="87" idx="1"/>
          </p:cNvCxnSpPr>
          <p:nvPr/>
        </p:nvCxnSpPr>
        <p:spPr>
          <a:xfrm>
            <a:off x="8708887" y="5973388"/>
            <a:ext cx="3534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a:off x="5346711" y="5973387"/>
            <a:ext cx="3183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a:stCxn id="21" idx="3"/>
            <a:endCxn id="22" idx="1"/>
          </p:cNvCxnSpPr>
          <p:nvPr/>
        </p:nvCxnSpPr>
        <p:spPr>
          <a:xfrm>
            <a:off x="6492412" y="5975157"/>
            <a:ext cx="26800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肘形接點 57"/>
          <p:cNvCxnSpPr>
            <a:stCxn id="84" idx="1"/>
            <a:endCxn id="87" idx="2"/>
          </p:cNvCxnSpPr>
          <p:nvPr/>
        </p:nvCxnSpPr>
        <p:spPr>
          <a:xfrm rot="10800000">
            <a:off x="9345311" y="6096633"/>
            <a:ext cx="349952" cy="47903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肘形接點 61"/>
          <p:cNvCxnSpPr>
            <a:stCxn id="44" idx="1"/>
            <a:endCxn id="38" idx="3"/>
          </p:cNvCxnSpPr>
          <p:nvPr/>
        </p:nvCxnSpPr>
        <p:spPr>
          <a:xfrm rot="10800000" flipV="1">
            <a:off x="3974454" y="2825576"/>
            <a:ext cx="877548" cy="434231"/>
          </a:xfrm>
          <a:prstGeom prst="bentConnector3">
            <a:avLst/>
          </a:prstGeom>
          <a:ln w="28575">
            <a:solidFill>
              <a:schemeClr val="bg1">
                <a:lumMod val="50000"/>
              </a:schemeClr>
            </a:solidFill>
            <a:prstDash val="sysDot"/>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64" name="直線單箭頭接點 63"/>
          <p:cNvCxnSpPr/>
          <p:nvPr/>
        </p:nvCxnSpPr>
        <p:spPr>
          <a:xfrm>
            <a:off x="9626635" y="2937210"/>
            <a:ext cx="430249" cy="6761"/>
          </a:xfrm>
          <a:prstGeom prst="straightConnector1">
            <a:avLst/>
          </a:prstGeom>
          <a:ln w="28575">
            <a:solidFill>
              <a:srgbClr val="0070C0"/>
            </a:solidFill>
            <a:prstDash val="sysDot"/>
            <a:headEnd type="none" w="med" len="med"/>
            <a:tailEnd type="arrow" w="med" len="med"/>
          </a:ln>
        </p:spPr>
        <p:style>
          <a:lnRef idx="1">
            <a:schemeClr val="accent6"/>
          </a:lnRef>
          <a:fillRef idx="0">
            <a:schemeClr val="accent6"/>
          </a:fillRef>
          <a:effectRef idx="0">
            <a:schemeClr val="accent6"/>
          </a:effectRef>
          <a:fontRef idx="minor">
            <a:schemeClr val="tx1"/>
          </a:fontRef>
        </p:style>
      </p:cxnSp>
      <p:sp>
        <p:nvSpPr>
          <p:cNvPr id="65" name="文字方塊 64"/>
          <p:cNvSpPr txBox="1"/>
          <p:nvPr/>
        </p:nvSpPr>
        <p:spPr>
          <a:xfrm>
            <a:off x="9897104" y="2805575"/>
            <a:ext cx="899248" cy="276999"/>
          </a:xfrm>
          <a:prstGeom prst="rect">
            <a:avLst/>
          </a:prstGeom>
          <a:noFill/>
        </p:spPr>
        <p:txBody>
          <a:bodyPr wrap="square" rtlCol="0">
            <a:spAutoFit/>
          </a:bodyPr>
          <a:lstStyle/>
          <a:p>
            <a:pPr algn="ctr"/>
            <a:r>
              <a:rPr lang="zh-TW" altLang="en-US" sz="1200" dirty="0">
                <a:latin typeface="微軟正黑體" panose="020B0604030504040204" pitchFamily="34" charset="-120"/>
                <a:ea typeface="微軟正黑體" panose="020B0604030504040204" pitchFamily="34" charset="-120"/>
              </a:rPr>
              <a:t>資訊流</a:t>
            </a:r>
          </a:p>
        </p:txBody>
      </p:sp>
      <p:sp>
        <p:nvSpPr>
          <p:cNvPr id="115" name="圓角矩形 114"/>
          <p:cNvSpPr/>
          <p:nvPr/>
        </p:nvSpPr>
        <p:spPr>
          <a:xfrm>
            <a:off x="9060602" y="5111407"/>
            <a:ext cx="566032" cy="246491"/>
          </a:xfrm>
          <a:prstGeom prst="roundRect">
            <a:avLst/>
          </a:prstGeom>
          <a:solidFill>
            <a:schemeClr val="dk1">
              <a:alpha val="30000"/>
            </a:schemeClr>
          </a:solidFill>
          <a:ln>
            <a:noFill/>
          </a:ln>
        </p:spPr>
        <p:style>
          <a:lnRef idx="0">
            <a:scrgbClr r="0" g="0" b="0"/>
          </a:lnRef>
          <a:fillRef idx="0">
            <a:scrgbClr r="0" g="0" b="0"/>
          </a:fillRef>
          <a:effectRef idx="0">
            <a:scrgbClr r="0" g="0" b="0"/>
          </a:effectRef>
          <a:fontRef idx="minor">
            <a:schemeClr val="lt1"/>
          </a:fontRef>
        </p:style>
        <p:txBody>
          <a:bodyPr lIns="0" rIns="0" rtlCol="0" anchor="ctr"/>
          <a:lstStyle/>
          <a:p>
            <a:pPr algn="ctr"/>
            <a:r>
              <a:rPr lang="zh-TW" altLang="en-US" sz="1600" b="1" dirty="0">
                <a:latin typeface="微軟正黑體" panose="020B0604030504040204" pitchFamily="34" charset="-120"/>
                <a:ea typeface="微軟正黑體" panose="020B0604030504040204" pitchFamily="34" charset="-120"/>
              </a:rPr>
              <a:t>出貨</a:t>
            </a:r>
          </a:p>
        </p:txBody>
      </p:sp>
      <p:cxnSp>
        <p:nvCxnSpPr>
          <p:cNvPr id="83" name="直線單箭頭接點 82"/>
          <p:cNvCxnSpPr>
            <a:stCxn id="87" idx="0"/>
            <a:endCxn id="115" idx="2"/>
          </p:cNvCxnSpPr>
          <p:nvPr/>
        </p:nvCxnSpPr>
        <p:spPr>
          <a:xfrm flipH="1" flipV="1">
            <a:off x="9343620" y="5357896"/>
            <a:ext cx="1693" cy="4922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矩形 117"/>
          <p:cNvSpPr/>
          <p:nvPr/>
        </p:nvSpPr>
        <p:spPr>
          <a:xfrm>
            <a:off x="6569288" y="2797608"/>
            <a:ext cx="757182" cy="1325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70C0"/>
                </a:solidFill>
                <a:latin typeface="微軟正黑體" panose="020B0604030504040204" pitchFamily="34" charset="-120"/>
                <a:ea typeface="微軟正黑體" panose="020B0604030504040204" pitchFamily="34" charset="-120"/>
              </a:rPr>
              <a:t>品質預測</a:t>
            </a:r>
          </a:p>
        </p:txBody>
      </p:sp>
      <p:cxnSp>
        <p:nvCxnSpPr>
          <p:cNvPr id="89" name="直線單箭頭接點 88"/>
          <p:cNvCxnSpPr/>
          <p:nvPr/>
        </p:nvCxnSpPr>
        <p:spPr>
          <a:xfrm flipH="1" flipV="1">
            <a:off x="8160463" y="3012012"/>
            <a:ext cx="485105" cy="701"/>
          </a:xfrm>
          <a:prstGeom prst="straightConnector1">
            <a:avLst/>
          </a:prstGeom>
          <a:ln w="28575">
            <a:solidFill>
              <a:srgbClr val="0070C0"/>
            </a:solidFill>
            <a:prstDash val="sysDot"/>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02" name="肘形接點 101"/>
          <p:cNvCxnSpPr>
            <a:stCxn id="75" idx="0"/>
            <a:endCxn id="43" idx="2"/>
          </p:cNvCxnSpPr>
          <p:nvPr/>
        </p:nvCxnSpPr>
        <p:spPr>
          <a:xfrm rot="16200000" flipV="1">
            <a:off x="5586289" y="4607795"/>
            <a:ext cx="244448" cy="381008"/>
          </a:xfrm>
          <a:prstGeom prst="bentConnector3">
            <a:avLst/>
          </a:prstGeom>
          <a:ln w="28575" cap="flat" cmpd="sng" algn="ctr">
            <a:solidFill>
              <a:schemeClr val="accent4"/>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5" name="肘形接點 104"/>
          <p:cNvCxnSpPr>
            <a:stCxn id="43" idx="1"/>
          </p:cNvCxnSpPr>
          <p:nvPr/>
        </p:nvCxnSpPr>
        <p:spPr>
          <a:xfrm rot="10800000">
            <a:off x="3492546" y="4143525"/>
            <a:ext cx="1091609" cy="371532"/>
          </a:xfrm>
          <a:prstGeom prst="bentConnector2">
            <a:avLst/>
          </a:prstGeom>
          <a:ln w="28575">
            <a:solidFill>
              <a:srgbClr val="0070C0"/>
            </a:solidFill>
            <a:prstDash val="sysDot"/>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14" name="直線單箭頭接點 113"/>
          <p:cNvCxnSpPr>
            <a:stCxn id="73" idx="3"/>
            <a:endCxn id="45" idx="1"/>
          </p:cNvCxnSpPr>
          <p:nvPr/>
        </p:nvCxnSpPr>
        <p:spPr>
          <a:xfrm flipV="1">
            <a:off x="6454322" y="3803425"/>
            <a:ext cx="1241682" cy="6470"/>
          </a:xfrm>
          <a:prstGeom prst="straightConnector1">
            <a:avLst/>
          </a:prstGeom>
          <a:ln w="28575">
            <a:solidFill>
              <a:srgbClr val="0070C0"/>
            </a:solidFill>
            <a:prstDash val="sysDot"/>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21" name="直線單箭頭接點 120"/>
          <p:cNvCxnSpPr>
            <a:stCxn id="44" idx="2"/>
          </p:cNvCxnSpPr>
          <p:nvPr/>
        </p:nvCxnSpPr>
        <p:spPr>
          <a:xfrm flipH="1">
            <a:off x="5520635" y="3136638"/>
            <a:ext cx="523" cy="542475"/>
          </a:xfrm>
          <a:prstGeom prst="straightConnector1">
            <a:avLst/>
          </a:prstGeom>
          <a:ln w="28575">
            <a:solidFill>
              <a:schemeClr val="bg1">
                <a:lumMod val="50000"/>
              </a:schemeClr>
            </a:solidFill>
            <a:prstDash val="sysDot"/>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48" name="直線單箭頭接點 147"/>
          <p:cNvCxnSpPr/>
          <p:nvPr/>
        </p:nvCxnSpPr>
        <p:spPr>
          <a:xfrm>
            <a:off x="9616111" y="3211275"/>
            <a:ext cx="440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文字方塊 148"/>
          <p:cNvSpPr txBox="1"/>
          <p:nvPr/>
        </p:nvSpPr>
        <p:spPr>
          <a:xfrm>
            <a:off x="9916271" y="3071663"/>
            <a:ext cx="899248" cy="276999"/>
          </a:xfrm>
          <a:prstGeom prst="rect">
            <a:avLst/>
          </a:prstGeom>
          <a:noFill/>
        </p:spPr>
        <p:txBody>
          <a:bodyPr wrap="square" rtlCol="0">
            <a:spAutoFit/>
          </a:bodyPr>
          <a:lstStyle/>
          <a:p>
            <a:pPr algn="ctr"/>
            <a:r>
              <a:rPr lang="zh-TW" altLang="en-US" sz="1200" dirty="0">
                <a:latin typeface="微軟正黑體" panose="020B0604030504040204" pitchFamily="34" charset="-120"/>
                <a:ea typeface="微軟正黑體" panose="020B0604030504040204" pitchFamily="34" charset="-120"/>
              </a:rPr>
              <a:t>主流程</a:t>
            </a:r>
          </a:p>
        </p:txBody>
      </p:sp>
      <p:sp>
        <p:nvSpPr>
          <p:cNvPr id="135" name="文字方塊 134"/>
          <p:cNvSpPr txBox="1"/>
          <p:nvPr/>
        </p:nvSpPr>
        <p:spPr>
          <a:xfrm>
            <a:off x="3731940" y="2738468"/>
            <a:ext cx="799523" cy="369332"/>
          </a:xfrm>
          <a:prstGeom prst="rect">
            <a:avLst/>
          </a:prstGeom>
          <a:noFill/>
        </p:spPr>
        <p:txBody>
          <a:bodyPr wrap="square" rtlCol="0">
            <a:spAutoFit/>
          </a:bodyPr>
          <a:lstStyle/>
          <a:p>
            <a:pPr algn="ctr"/>
            <a:r>
              <a:rPr lang="zh-TW" altLang="en-US" sz="900" dirty="0">
                <a:solidFill>
                  <a:schemeClr val="bg2">
                    <a:lumMod val="50000"/>
                  </a:schemeClr>
                </a:solidFill>
                <a:latin typeface="微軟正黑體" panose="020B0604030504040204" pitchFamily="34" charset="-120"/>
                <a:ea typeface="微軟正黑體" panose="020B0604030504040204" pitchFamily="34" charset="-120"/>
              </a:rPr>
              <a:t>取得歷史出入庫資料</a:t>
            </a:r>
          </a:p>
        </p:txBody>
      </p:sp>
      <p:cxnSp>
        <p:nvCxnSpPr>
          <p:cNvPr id="137" name="肘形接點 136"/>
          <p:cNvCxnSpPr>
            <a:stCxn id="38" idx="3"/>
            <a:endCxn id="45" idx="0"/>
          </p:cNvCxnSpPr>
          <p:nvPr/>
        </p:nvCxnSpPr>
        <p:spPr>
          <a:xfrm>
            <a:off x="3974455" y="3259807"/>
            <a:ext cx="4314425" cy="320116"/>
          </a:xfrm>
          <a:prstGeom prst="bentConnector2">
            <a:avLst/>
          </a:prstGeom>
          <a:ln w="28575">
            <a:solidFill>
              <a:srgbClr val="0070C0"/>
            </a:solidFill>
            <a:prstDash val="sysDot"/>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39" name="直線單箭頭接點 138"/>
          <p:cNvCxnSpPr/>
          <p:nvPr/>
        </p:nvCxnSpPr>
        <p:spPr>
          <a:xfrm>
            <a:off x="4029476" y="3774993"/>
            <a:ext cx="426134" cy="0"/>
          </a:xfrm>
          <a:prstGeom prst="straightConnector1">
            <a:avLst/>
          </a:prstGeom>
          <a:ln w="28575">
            <a:solidFill>
              <a:srgbClr val="0070C0"/>
            </a:solidFill>
            <a:prstDash val="sysDot"/>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41" name="直線單箭頭接點 140"/>
          <p:cNvCxnSpPr/>
          <p:nvPr/>
        </p:nvCxnSpPr>
        <p:spPr>
          <a:xfrm flipH="1">
            <a:off x="4038348" y="3969697"/>
            <a:ext cx="426134" cy="0"/>
          </a:xfrm>
          <a:prstGeom prst="straightConnector1">
            <a:avLst/>
          </a:prstGeom>
          <a:ln w="28575" cap="flat" cmpd="sng" algn="ctr">
            <a:solidFill>
              <a:schemeClr val="accent4"/>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4" name="肘形接點 143"/>
          <p:cNvCxnSpPr>
            <a:stCxn id="82" idx="0"/>
            <a:endCxn id="45" idx="3"/>
          </p:cNvCxnSpPr>
          <p:nvPr/>
        </p:nvCxnSpPr>
        <p:spPr>
          <a:xfrm rot="16200000" flipV="1">
            <a:off x="8723048" y="3914233"/>
            <a:ext cx="1550499" cy="1233089"/>
          </a:xfrm>
          <a:prstGeom prst="bentConnector2">
            <a:avLst/>
          </a:prstGeom>
          <a:ln w="28575">
            <a:solidFill>
              <a:srgbClr val="0070C0"/>
            </a:solidFill>
            <a:prstDash val="sysDot"/>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51" name="肘形接點 150"/>
          <p:cNvCxnSpPr>
            <a:stCxn id="42" idx="3"/>
            <a:endCxn id="45" idx="2"/>
          </p:cNvCxnSpPr>
          <p:nvPr/>
        </p:nvCxnSpPr>
        <p:spPr>
          <a:xfrm flipV="1">
            <a:off x="4143717" y="3979030"/>
            <a:ext cx="4145162" cy="973390"/>
          </a:xfrm>
          <a:prstGeom prst="bentConnector2">
            <a:avLst/>
          </a:prstGeom>
          <a:ln w="28575">
            <a:solidFill>
              <a:srgbClr val="0070C0"/>
            </a:solidFill>
            <a:prstDash val="sysDot"/>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5" name="肘形接點 4"/>
          <p:cNvCxnSpPr/>
          <p:nvPr/>
        </p:nvCxnSpPr>
        <p:spPr>
          <a:xfrm rot="10800000" flipV="1">
            <a:off x="3974454" y="2926026"/>
            <a:ext cx="3270218" cy="333234"/>
          </a:xfrm>
          <a:prstGeom prst="bentConnector3">
            <a:avLst>
              <a:gd name="adj1" fmla="val 26500"/>
            </a:avLst>
          </a:prstGeom>
          <a:ln w="28575">
            <a:solidFill>
              <a:srgbClr val="0070C0"/>
            </a:solidFill>
            <a:prstDash val="sysDot"/>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1" name="肘形接點 10"/>
          <p:cNvCxnSpPr>
            <a:stCxn id="39" idx="1"/>
            <a:endCxn id="41" idx="1"/>
          </p:cNvCxnSpPr>
          <p:nvPr/>
        </p:nvCxnSpPr>
        <p:spPr>
          <a:xfrm rot="10800000" flipH="1" flipV="1">
            <a:off x="3022764" y="3870955"/>
            <a:ext cx="177554" cy="2427713"/>
          </a:xfrm>
          <a:prstGeom prst="bentConnector3">
            <a:avLst>
              <a:gd name="adj1" fmla="val -59777"/>
            </a:avLst>
          </a:prstGeom>
          <a:ln w="28575">
            <a:solidFill>
              <a:srgbClr val="0070C0"/>
            </a:solidFill>
            <a:prstDash val="sysDot"/>
            <a:headEnd type="none" w="med" len="med"/>
            <a:tailEnd type="arrow" w="med" len="med"/>
          </a:ln>
        </p:spPr>
        <p:style>
          <a:lnRef idx="1">
            <a:schemeClr val="accent6"/>
          </a:lnRef>
          <a:fillRef idx="0">
            <a:schemeClr val="accent6"/>
          </a:fillRef>
          <a:effectRef idx="0">
            <a:schemeClr val="accent6"/>
          </a:effectRef>
          <a:fontRef idx="minor">
            <a:schemeClr val="tx1"/>
          </a:fontRef>
        </p:style>
      </p:cxnSp>
      <p:sp>
        <p:nvSpPr>
          <p:cNvPr id="90" name="矩形 89"/>
          <p:cNvSpPr/>
          <p:nvPr/>
        </p:nvSpPr>
        <p:spPr>
          <a:xfrm>
            <a:off x="2288465" y="4431749"/>
            <a:ext cx="714357" cy="83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70C0"/>
                </a:solidFill>
                <a:latin typeface="微軟正黑體" panose="020B0604030504040204" pitchFamily="34" charset="-120"/>
                <a:ea typeface="微軟正黑體" panose="020B0604030504040204" pitchFamily="34" charset="-120"/>
              </a:rPr>
              <a:t>派車指令</a:t>
            </a:r>
          </a:p>
        </p:txBody>
      </p:sp>
      <p:sp>
        <p:nvSpPr>
          <p:cNvPr id="91" name="矩形 90"/>
          <p:cNvSpPr/>
          <p:nvPr/>
        </p:nvSpPr>
        <p:spPr>
          <a:xfrm>
            <a:off x="3712815" y="4316049"/>
            <a:ext cx="835767" cy="141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70C0"/>
                </a:solidFill>
                <a:latin typeface="微軟正黑體" panose="020B0604030504040204" pitchFamily="34" charset="-120"/>
                <a:ea typeface="微軟正黑體" panose="020B0604030504040204" pitchFamily="34" charset="-120"/>
              </a:rPr>
              <a:t>設備狀態</a:t>
            </a:r>
            <a:endParaRPr lang="en-US" altLang="zh-TW" sz="900" dirty="0">
              <a:solidFill>
                <a:srgbClr val="0070C0"/>
              </a:solidFill>
              <a:latin typeface="微軟正黑體" panose="020B0604030504040204" pitchFamily="34" charset="-120"/>
              <a:ea typeface="微軟正黑體" panose="020B0604030504040204" pitchFamily="34" charset="-120"/>
            </a:endParaRPr>
          </a:p>
          <a:p>
            <a:pPr algn="ctr"/>
            <a:r>
              <a:rPr lang="zh-TW" altLang="en-US" sz="900" dirty="0">
                <a:solidFill>
                  <a:srgbClr val="0070C0"/>
                </a:solidFill>
                <a:latin typeface="微軟正黑體" panose="020B0604030504040204" pitchFamily="34" charset="-120"/>
                <a:ea typeface="微軟正黑體" panose="020B0604030504040204" pitchFamily="34" charset="-120"/>
              </a:rPr>
              <a:t>產能利用</a:t>
            </a:r>
          </a:p>
        </p:txBody>
      </p:sp>
      <p:sp>
        <p:nvSpPr>
          <p:cNvPr id="93" name="矩形 92"/>
          <p:cNvSpPr/>
          <p:nvPr/>
        </p:nvSpPr>
        <p:spPr>
          <a:xfrm>
            <a:off x="5889854" y="4747186"/>
            <a:ext cx="660336" cy="2052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FFC000"/>
                </a:solidFill>
                <a:latin typeface="微軟正黑體" panose="020B0604030504040204" pitchFamily="34" charset="-120"/>
                <a:ea typeface="微軟正黑體" panose="020B0604030504040204" pitchFamily="34" charset="-120"/>
              </a:rPr>
              <a:t>設備聯網</a:t>
            </a:r>
          </a:p>
        </p:txBody>
      </p:sp>
      <p:sp>
        <p:nvSpPr>
          <p:cNvPr id="94" name="矩形 93"/>
          <p:cNvSpPr/>
          <p:nvPr/>
        </p:nvSpPr>
        <p:spPr>
          <a:xfrm>
            <a:off x="6829329" y="4810760"/>
            <a:ext cx="913511" cy="96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0070C0"/>
                </a:solidFill>
                <a:latin typeface="微軟正黑體" panose="020B0604030504040204" pitchFamily="34" charset="-120"/>
                <a:ea typeface="微軟正黑體" panose="020B0604030504040204" pitchFamily="34" charset="-120"/>
              </a:rPr>
              <a:t>刀具壽命回饋</a:t>
            </a:r>
          </a:p>
        </p:txBody>
      </p:sp>
      <p:cxnSp>
        <p:nvCxnSpPr>
          <p:cNvPr id="7" name="直線單箭頭接點 6"/>
          <p:cNvCxnSpPr/>
          <p:nvPr/>
        </p:nvCxnSpPr>
        <p:spPr>
          <a:xfrm flipV="1">
            <a:off x="5508328" y="4052537"/>
            <a:ext cx="2459" cy="283817"/>
          </a:xfrm>
          <a:prstGeom prst="straightConnector1">
            <a:avLst/>
          </a:prstGeom>
          <a:ln w="28575" cap="flat" cmpd="sng" algn="ctr">
            <a:solidFill>
              <a:schemeClr val="accent4"/>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矩形 94"/>
          <p:cNvSpPr/>
          <p:nvPr/>
        </p:nvSpPr>
        <p:spPr>
          <a:xfrm>
            <a:off x="5521028" y="4187058"/>
            <a:ext cx="893979" cy="118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rgbClr val="FFC000"/>
                </a:solidFill>
                <a:latin typeface="微軟正黑體" panose="020B0604030504040204" pitchFamily="34" charset="-120"/>
                <a:ea typeface="微軟正黑體" panose="020B0604030504040204" pitchFamily="34" charset="-120"/>
              </a:rPr>
              <a:t>設備狀態資訊</a:t>
            </a:r>
          </a:p>
        </p:txBody>
      </p:sp>
      <p:sp>
        <p:nvSpPr>
          <p:cNvPr id="96" name="文字方塊 95"/>
          <p:cNvSpPr txBox="1"/>
          <p:nvPr/>
        </p:nvSpPr>
        <p:spPr>
          <a:xfrm>
            <a:off x="5508328" y="3327532"/>
            <a:ext cx="799523" cy="230832"/>
          </a:xfrm>
          <a:prstGeom prst="rect">
            <a:avLst/>
          </a:prstGeom>
          <a:noFill/>
        </p:spPr>
        <p:txBody>
          <a:bodyPr wrap="square" rtlCol="0">
            <a:spAutoFit/>
          </a:bodyPr>
          <a:lstStyle/>
          <a:p>
            <a:pPr algn="ctr"/>
            <a:r>
              <a:rPr lang="zh-TW" altLang="en-US" sz="900" dirty="0">
                <a:solidFill>
                  <a:schemeClr val="bg2">
                    <a:lumMod val="50000"/>
                  </a:schemeClr>
                </a:solidFill>
                <a:latin typeface="微軟正黑體" panose="020B0604030504040204" pitchFamily="34" charset="-120"/>
                <a:ea typeface="微軟正黑體" panose="020B0604030504040204" pitchFamily="34" charset="-120"/>
              </a:rPr>
              <a:t>工單資訊</a:t>
            </a:r>
          </a:p>
        </p:txBody>
      </p:sp>
      <p:pic>
        <p:nvPicPr>
          <p:cNvPr id="25" name="圖片 2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84085" y="2360613"/>
            <a:ext cx="507442" cy="507442"/>
          </a:xfrm>
          <a:prstGeom prst="rect">
            <a:avLst/>
          </a:prstGeom>
        </p:spPr>
      </p:pic>
      <p:sp>
        <p:nvSpPr>
          <p:cNvPr id="2" name="矩形 1"/>
          <p:cNvSpPr/>
          <p:nvPr/>
        </p:nvSpPr>
        <p:spPr>
          <a:xfrm>
            <a:off x="1559496" y="3000019"/>
            <a:ext cx="1340175" cy="483291"/>
          </a:xfrm>
          <a:prstGeom prst="rect">
            <a:avLst/>
          </a:prstGeom>
          <a:ln>
            <a:solidFill>
              <a:schemeClr val="bg1">
                <a:lumMod val="75000"/>
              </a:schemeClr>
            </a:solidFill>
            <a:prstDash val="sysDot"/>
          </a:ln>
        </p:spPr>
        <p:style>
          <a:lnRef idx="2">
            <a:schemeClr val="accent5"/>
          </a:lnRef>
          <a:fillRef idx="1">
            <a:schemeClr val="lt1"/>
          </a:fillRef>
          <a:effectRef idx="0">
            <a:schemeClr val="accent5"/>
          </a:effectRef>
          <a:fontRef idx="minor">
            <a:schemeClr val="dk1"/>
          </a:fontRef>
        </p:style>
        <p:txBody>
          <a:bodyPr lIns="36000" rIns="36000" rtlCol="0" anchor="ctr"/>
          <a:lstStyle/>
          <a:p>
            <a:r>
              <a:rPr lang="zh-TW" altLang="en-US" sz="1200" dirty="0">
                <a:latin typeface="+mj-ea"/>
                <a:ea typeface="+mj-ea"/>
              </a:rPr>
              <a:t>導入盤勢資訊，關鍵料庫存水位預測準確率</a:t>
            </a:r>
            <a:r>
              <a:rPr lang="en-US" altLang="zh-TW" sz="1200" dirty="0">
                <a:latin typeface="+mj-ea"/>
                <a:ea typeface="+mj-ea"/>
              </a:rPr>
              <a:t>&gt;80%</a:t>
            </a:r>
            <a:endParaRPr lang="zh-TW" altLang="en-US" sz="1200" dirty="0">
              <a:latin typeface="+mj-ea"/>
              <a:ea typeface="+mj-ea"/>
            </a:endParaRPr>
          </a:p>
        </p:txBody>
      </p:sp>
      <p:sp>
        <p:nvSpPr>
          <p:cNvPr id="86" name="矩形 85"/>
          <p:cNvSpPr/>
          <p:nvPr/>
        </p:nvSpPr>
        <p:spPr>
          <a:xfrm>
            <a:off x="1557714" y="3660398"/>
            <a:ext cx="1334049" cy="560690"/>
          </a:xfrm>
          <a:prstGeom prst="rect">
            <a:avLst/>
          </a:prstGeom>
          <a:ln>
            <a:solidFill>
              <a:schemeClr val="bg1">
                <a:lumMod val="75000"/>
              </a:schemeClr>
            </a:solidFill>
            <a:prstDash val="sysDot"/>
          </a:ln>
        </p:spPr>
        <p:style>
          <a:lnRef idx="2">
            <a:schemeClr val="accent5"/>
          </a:lnRef>
          <a:fillRef idx="1">
            <a:schemeClr val="lt1"/>
          </a:fillRef>
          <a:effectRef idx="0">
            <a:schemeClr val="accent5"/>
          </a:effectRef>
          <a:fontRef idx="minor">
            <a:schemeClr val="dk1"/>
          </a:fontRef>
        </p:style>
        <p:txBody>
          <a:bodyPr lIns="36000" rIns="36000" rtlCol="0" anchor="ctr"/>
          <a:lstStyle/>
          <a:p>
            <a:r>
              <a:rPr lang="zh-TW" altLang="en-US" sz="1200" dirty="0">
                <a:latin typeface="+mj-ea"/>
                <a:ea typeface="+mj-ea"/>
              </a:rPr>
              <a:t>依零件進度</a:t>
            </a:r>
            <a:r>
              <a:rPr lang="en-US" altLang="zh-TW" sz="1200" dirty="0">
                <a:latin typeface="+mj-ea"/>
                <a:ea typeface="+mj-ea"/>
              </a:rPr>
              <a:t>/</a:t>
            </a:r>
            <a:r>
              <a:rPr lang="zh-TW" altLang="en-US" sz="1200" dirty="0">
                <a:latin typeface="+mj-ea"/>
                <a:ea typeface="+mj-ea"/>
              </a:rPr>
              <a:t>交期經驗建置廠內工站排程</a:t>
            </a:r>
            <a:endParaRPr lang="en-US" altLang="zh-TW" sz="1200" dirty="0">
              <a:latin typeface="+mj-ea"/>
              <a:ea typeface="+mj-ea"/>
            </a:endParaRPr>
          </a:p>
        </p:txBody>
      </p:sp>
      <p:sp>
        <p:nvSpPr>
          <p:cNvPr id="92" name="矩形 91"/>
          <p:cNvSpPr/>
          <p:nvPr/>
        </p:nvSpPr>
        <p:spPr>
          <a:xfrm>
            <a:off x="6526888" y="6277839"/>
            <a:ext cx="2542122" cy="483291"/>
          </a:xfrm>
          <a:prstGeom prst="rect">
            <a:avLst/>
          </a:prstGeom>
          <a:ln>
            <a:solidFill>
              <a:schemeClr val="bg1">
                <a:lumMod val="75000"/>
              </a:schemeClr>
            </a:solidFill>
            <a:prstDash val="sysDot"/>
          </a:ln>
        </p:spPr>
        <p:style>
          <a:lnRef idx="2">
            <a:schemeClr val="accent5"/>
          </a:lnRef>
          <a:fillRef idx="1">
            <a:schemeClr val="lt1"/>
          </a:fillRef>
          <a:effectRef idx="0">
            <a:schemeClr val="accent5"/>
          </a:effectRef>
          <a:fontRef idx="minor">
            <a:schemeClr val="dk1"/>
          </a:fontRef>
        </p:style>
        <p:txBody>
          <a:bodyPr rtlCol="0" anchor="ctr"/>
          <a:lstStyle/>
          <a:p>
            <a:r>
              <a:rPr lang="zh-TW" altLang="en-US" sz="1200" dirty="0">
                <a:latin typeface="+mj-ea"/>
                <a:ea typeface="+mj-ea"/>
              </a:rPr>
              <a:t>即時補料運載，時間縮短為原本逐步設定的</a:t>
            </a:r>
            <a:r>
              <a:rPr lang="en-US" altLang="zh-TW" sz="1200" dirty="0">
                <a:latin typeface="+mj-ea"/>
                <a:ea typeface="+mj-ea"/>
              </a:rPr>
              <a:t>1/2</a:t>
            </a:r>
            <a:r>
              <a:rPr lang="zh-TW" altLang="en-US" sz="1200" dirty="0">
                <a:latin typeface="+mj-ea"/>
                <a:ea typeface="+mj-ea"/>
              </a:rPr>
              <a:t>，或至少小於</a:t>
            </a:r>
            <a:r>
              <a:rPr lang="en-US" altLang="zh-TW" sz="1200" dirty="0">
                <a:latin typeface="+mj-ea"/>
                <a:ea typeface="+mj-ea"/>
              </a:rPr>
              <a:t>30</a:t>
            </a:r>
            <a:r>
              <a:rPr lang="zh-TW" altLang="en-US" sz="1200" dirty="0">
                <a:latin typeface="+mj-ea"/>
                <a:ea typeface="+mj-ea"/>
              </a:rPr>
              <a:t>分鐘</a:t>
            </a:r>
          </a:p>
        </p:txBody>
      </p:sp>
      <p:sp>
        <p:nvSpPr>
          <p:cNvPr id="97" name="矩形 96"/>
          <p:cNvSpPr/>
          <p:nvPr/>
        </p:nvSpPr>
        <p:spPr>
          <a:xfrm>
            <a:off x="1597054" y="4597024"/>
            <a:ext cx="1310666" cy="614561"/>
          </a:xfrm>
          <a:prstGeom prst="rect">
            <a:avLst/>
          </a:prstGeom>
          <a:ln>
            <a:solidFill>
              <a:schemeClr val="bg1">
                <a:lumMod val="75000"/>
              </a:schemeClr>
            </a:solidFill>
            <a:prstDash val="sysDot"/>
          </a:ln>
        </p:spPr>
        <p:style>
          <a:lnRef idx="2">
            <a:schemeClr val="accent5"/>
          </a:lnRef>
          <a:fillRef idx="1">
            <a:schemeClr val="lt1"/>
          </a:fillRef>
          <a:effectRef idx="0">
            <a:schemeClr val="accent5"/>
          </a:effectRef>
          <a:fontRef idx="minor">
            <a:schemeClr val="dk1"/>
          </a:fontRef>
        </p:style>
        <p:txBody>
          <a:bodyPr lIns="36000" rIns="36000" rtlCol="0" anchor="ctr"/>
          <a:lstStyle/>
          <a:p>
            <a:r>
              <a:rPr lang="zh-TW" altLang="en-US" sz="1200" dirty="0">
                <a:latin typeface="+mj-ea"/>
                <a:ea typeface="+mj-ea"/>
              </a:rPr>
              <a:t>刀具壽命診斷能達到提前預警功能，故障預測率</a:t>
            </a:r>
            <a:r>
              <a:rPr lang="en-US" altLang="zh-TW" sz="1200" dirty="0">
                <a:latin typeface="+mj-ea"/>
                <a:ea typeface="+mj-ea"/>
              </a:rPr>
              <a:t>&gt;80%</a:t>
            </a:r>
          </a:p>
        </p:txBody>
      </p:sp>
      <p:sp>
        <p:nvSpPr>
          <p:cNvPr id="98" name="矩形 97"/>
          <p:cNvSpPr/>
          <p:nvPr/>
        </p:nvSpPr>
        <p:spPr>
          <a:xfrm>
            <a:off x="9069010" y="4474412"/>
            <a:ext cx="1188218" cy="548326"/>
          </a:xfrm>
          <a:prstGeom prst="rect">
            <a:avLst/>
          </a:prstGeom>
          <a:ln>
            <a:solidFill>
              <a:schemeClr val="bg1">
                <a:lumMod val="75000"/>
              </a:schemeClr>
            </a:solidFill>
            <a:prstDash val="sysDot"/>
          </a:ln>
        </p:spPr>
        <p:style>
          <a:lnRef idx="2">
            <a:schemeClr val="accent5"/>
          </a:lnRef>
          <a:fillRef idx="1">
            <a:schemeClr val="lt1"/>
          </a:fillRef>
          <a:effectRef idx="0">
            <a:schemeClr val="accent5"/>
          </a:effectRef>
          <a:fontRef idx="minor">
            <a:schemeClr val="dk1"/>
          </a:fontRef>
        </p:style>
        <p:txBody>
          <a:bodyPr lIns="18000" rIns="18000" rtlCol="0" anchor="ctr"/>
          <a:lstStyle/>
          <a:p>
            <a:r>
              <a:rPr lang="zh-TW" altLang="en-US" sz="1200" dirty="0">
                <a:latin typeface="+mj-ea"/>
                <a:ea typeface="+mj-ea"/>
              </a:rPr>
              <a:t>焊接品質缺陷瑕疵解釋力</a:t>
            </a:r>
            <a:r>
              <a:rPr lang="en-US" altLang="zh-TW" sz="1200" dirty="0">
                <a:latin typeface="+mj-ea"/>
                <a:ea typeface="+mj-ea"/>
              </a:rPr>
              <a:t>&gt;90%</a:t>
            </a:r>
            <a:endParaRPr lang="zh-TW" altLang="en-US" sz="1200" dirty="0">
              <a:latin typeface="+mj-ea"/>
              <a:ea typeface="+mj-ea"/>
            </a:endParaRPr>
          </a:p>
        </p:txBody>
      </p:sp>
      <p:sp>
        <p:nvSpPr>
          <p:cNvPr id="99" name="矩形 98"/>
          <p:cNvSpPr/>
          <p:nvPr/>
        </p:nvSpPr>
        <p:spPr>
          <a:xfrm>
            <a:off x="5962572" y="2348311"/>
            <a:ext cx="1648111" cy="390523"/>
          </a:xfrm>
          <a:prstGeom prst="rect">
            <a:avLst/>
          </a:prstGeom>
          <a:ln>
            <a:solidFill>
              <a:schemeClr val="bg1">
                <a:lumMod val="75000"/>
              </a:schemeClr>
            </a:solidFill>
            <a:prstDash val="sysDot"/>
          </a:ln>
        </p:spPr>
        <p:style>
          <a:lnRef idx="2">
            <a:schemeClr val="accent5"/>
          </a:lnRef>
          <a:fillRef idx="1">
            <a:schemeClr val="lt1"/>
          </a:fillRef>
          <a:effectRef idx="0">
            <a:schemeClr val="accent5"/>
          </a:effectRef>
          <a:fontRef idx="minor">
            <a:schemeClr val="dk1"/>
          </a:fontRef>
        </p:style>
        <p:txBody>
          <a:bodyPr rtlCol="0" anchor="ctr"/>
          <a:lstStyle/>
          <a:p>
            <a:r>
              <a:rPr lang="zh-TW" altLang="en-US" sz="1200" dirty="0">
                <a:solidFill>
                  <a:schemeClr val="bg1">
                    <a:lumMod val="50000"/>
                  </a:schemeClr>
                </a:solidFill>
                <a:latin typeface="+mj-ea"/>
                <a:ea typeface="+mj-ea"/>
              </a:rPr>
              <a:t>縮短跨廠區</a:t>
            </a:r>
            <a:r>
              <a:rPr lang="en-US" altLang="zh-TW" sz="1200" dirty="0">
                <a:solidFill>
                  <a:schemeClr val="bg1">
                    <a:lumMod val="50000"/>
                  </a:schemeClr>
                </a:solidFill>
                <a:latin typeface="+mj-ea"/>
                <a:ea typeface="+mj-ea"/>
              </a:rPr>
              <a:t>/</a:t>
            </a:r>
            <a:r>
              <a:rPr lang="zh-TW" altLang="en-US" sz="1200" dirty="0">
                <a:solidFill>
                  <a:schemeClr val="bg1">
                    <a:lumMod val="50000"/>
                  </a:schemeClr>
                </a:solidFill>
                <a:latin typeface="+mj-ea"/>
                <a:ea typeface="+mj-ea"/>
              </a:rPr>
              <a:t>委外生產資訊時間</a:t>
            </a:r>
            <a:r>
              <a:rPr lang="en-US" altLang="zh-TW" sz="1200" dirty="0">
                <a:solidFill>
                  <a:schemeClr val="bg1">
                    <a:lumMod val="50000"/>
                  </a:schemeClr>
                </a:solidFill>
                <a:latin typeface="+mj-ea"/>
                <a:ea typeface="+mj-ea"/>
              </a:rPr>
              <a:t>&gt;85%(</a:t>
            </a:r>
            <a:r>
              <a:rPr lang="zh-TW" altLang="en-US" sz="1200" dirty="0">
                <a:solidFill>
                  <a:schemeClr val="bg1">
                    <a:lumMod val="50000"/>
                  </a:schemeClr>
                </a:solidFill>
                <a:latin typeface="+mj-ea"/>
                <a:ea typeface="+mj-ea"/>
              </a:rPr>
              <a:t>建豐</a:t>
            </a:r>
            <a:r>
              <a:rPr lang="en-US" altLang="zh-TW" sz="1200" dirty="0">
                <a:solidFill>
                  <a:schemeClr val="bg1">
                    <a:lumMod val="50000"/>
                  </a:schemeClr>
                </a:solidFill>
                <a:latin typeface="+mj-ea"/>
                <a:ea typeface="+mj-ea"/>
              </a:rPr>
              <a:t>)</a:t>
            </a:r>
          </a:p>
        </p:txBody>
      </p:sp>
      <p:sp>
        <p:nvSpPr>
          <p:cNvPr id="12" name="矩形 11"/>
          <p:cNvSpPr/>
          <p:nvPr/>
        </p:nvSpPr>
        <p:spPr>
          <a:xfrm>
            <a:off x="2252388" y="864095"/>
            <a:ext cx="8253707" cy="70712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pPr marL="342900" indent="-342900">
              <a:buFont typeface="Arial" panose="020B0604020202020204" pitchFamily="34" charset="0"/>
              <a:buChar char="•"/>
            </a:pPr>
            <a:r>
              <a:rPr lang="en-US" altLang="zh-TW" sz="1400" dirty="0">
                <a:solidFill>
                  <a:schemeClr val="tx1"/>
                </a:solidFill>
              </a:rPr>
              <a:t>IT</a:t>
            </a:r>
            <a:r>
              <a:rPr lang="zh-TW" altLang="en-US" sz="1400" dirty="0">
                <a:solidFill>
                  <a:schemeClr val="tx1"/>
                </a:solidFill>
              </a:rPr>
              <a:t>與</a:t>
            </a:r>
            <a:r>
              <a:rPr lang="en-US" altLang="zh-TW" sz="1400" dirty="0">
                <a:solidFill>
                  <a:schemeClr val="tx1"/>
                </a:solidFill>
              </a:rPr>
              <a:t>OT</a:t>
            </a:r>
            <a:r>
              <a:rPr lang="zh-TW" altLang="en-US" sz="1400" dirty="0">
                <a:solidFill>
                  <a:schemeClr val="tx1"/>
                </a:solidFill>
              </a:rPr>
              <a:t>數據整合打造生產調度中心、以</a:t>
            </a:r>
            <a:r>
              <a:rPr lang="en-US" altLang="zh-TW" sz="1400" b="1" u="sng" dirty="0">
                <a:solidFill>
                  <a:srgbClr val="0033CC"/>
                </a:solidFill>
              </a:rPr>
              <a:t>AI</a:t>
            </a:r>
            <a:r>
              <a:rPr lang="zh-TW" altLang="en-US" sz="1400" b="1" u="sng" dirty="0">
                <a:solidFill>
                  <a:srgbClr val="0033CC"/>
                </a:solidFill>
              </a:rPr>
              <a:t>模組賦能</a:t>
            </a:r>
            <a:r>
              <a:rPr lang="en-US" altLang="zh-TW" sz="1400" b="1" u="sng" dirty="0">
                <a:solidFill>
                  <a:srgbClr val="0033CC"/>
                </a:solidFill>
              </a:rPr>
              <a:t>MES</a:t>
            </a:r>
            <a:r>
              <a:rPr lang="zh-TW" altLang="en-US" sz="1400" b="1" u="sng" dirty="0">
                <a:solidFill>
                  <a:srgbClr val="0033CC"/>
                </a:solidFill>
              </a:rPr>
              <a:t>決策力</a:t>
            </a:r>
            <a:r>
              <a:rPr lang="zh-TW" altLang="en-US" sz="1400" dirty="0">
                <a:solidFill>
                  <a:schemeClr val="tx1"/>
                </a:solidFill>
              </a:rPr>
              <a:t>。</a:t>
            </a:r>
            <a:endParaRPr lang="en-US" altLang="zh-TW" sz="1400" dirty="0">
              <a:solidFill>
                <a:schemeClr val="tx1"/>
              </a:solidFill>
            </a:endParaRPr>
          </a:p>
          <a:p>
            <a:pPr marL="342900" indent="-342900">
              <a:buFont typeface="Arial" panose="020B0604020202020204" pitchFamily="34" charset="0"/>
              <a:buChar char="•"/>
            </a:pPr>
            <a:r>
              <a:rPr lang="en-US" altLang="zh-TW" sz="1400" dirty="0">
                <a:solidFill>
                  <a:schemeClr val="tx1"/>
                </a:solidFill>
              </a:rPr>
              <a:t>AI</a:t>
            </a:r>
            <a:r>
              <a:rPr lang="zh-TW" altLang="en-US" sz="1400" dirty="0">
                <a:solidFill>
                  <a:schemeClr val="tx1"/>
                </a:solidFill>
              </a:rPr>
              <a:t>預測關鍵料庫存、</a:t>
            </a:r>
            <a:r>
              <a:rPr lang="en-US" altLang="zh-TW" sz="1400" dirty="0">
                <a:solidFill>
                  <a:schemeClr val="tx1"/>
                </a:solidFill>
              </a:rPr>
              <a:t>AMR</a:t>
            </a:r>
            <a:r>
              <a:rPr lang="zh-TW" altLang="en-US" sz="1400" dirty="0">
                <a:solidFill>
                  <a:schemeClr val="tx1"/>
                </a:solidFill>
              </a:rPr>
              <a:t>取代人力即時產線原料運補，</a:t>
            </a:r>
            <a:r>
              <a:rPr lang="zh-TW" altLang="en-US" sz="1400" b="1" u="sng" dirty="0">
                <a:solidFill>
                  <a:srgbClr val="0033CC"/>
                </a:solidFill>
              </a:rPr>
              <a:t>等料時間</a:t>
            </a:r>
            <a:r>
              <a:rPr lang="zh-TW" altLang="en-US" sz="1400" b="1" u="sng" dirty="0">
                <a:solidFill>
                  <a:srgbClr val="0033CC"/>
                </a:solidFill>
                <a:latin typeface="Times New Roman" panose="02020603050405020304" pitchFamily="18" charset="0"/>
                <a:cs typeface="Times New Roman" panose="02020603050405020304" pitchFamily="18" charset="0"/>
              </a:rPr>
              <a:t>↓</a:t>
            </a:r>
            <a:r>
              <a:rPr lang="en-US" altLang="zh-TW" sz="1400" b="1" u="sng" dirty="0">
                <a:solidFill>
                  <a:srgbClr val="0033CC"/>
                </a:solidFill>
              </a:rPr>
              <a:t>30%</a:t>
            </a:r>
          </a:p>
          <a:p>
            <a:pPr marL="342900" indent="-342900">
              <a:buFont typeface="Arial" panose="020B0604020202020204" pitchFamily="34" charset="0"/>
              <a:buChar char="•"/>
            </a:pPr>
            <a:r>
              <a:rPr lang="en-US" altLang="zh-TW" sz="1400" dirty="0">
                <a:solidFill>
                  <a:schemeClr val="tx1"/>
                </a:solidFill>
              </a:rPr>
              <a:t>AI</a:t>
            </a:r>
            <a:r>
              <a:rPr lang="zh-TW" altLang="en-US" sz="1400" dirty="0">
                <a:solidFill>
                  <a:schemeClr val="tx1"/>
                </a:solidFill>
              </a:rPr>
              <a:t>加速品檢準確性、零組件故障提前示警、經驗排程智慧化，及時進行產線排程調配，</a:t>
            </a:r>
            <a:r>
              <a:rPr lang="zh-TW" altLang="en-US" sz="1400" b="1" u="sng" dirty="0">
                <a:solidFill>
                  <a:srgbClr val="0033CC"/>
                </a:solidFill>
              </a:rPr>
              <a:t>稼動率</a:t>
            </a:r>
            <a:r>
              <a:rPr lang="zh-TW" altLang="en-US" sz="1400" b="1" u="sng" dirty="0">
                <a:solidFill>
                  <a:srgbClr val="0033CC"/>
                </a:solidFill>
                <a:latin typeface="Times New Roman" panose="02020603050405020304" pitchFamily="18" charset="0"/>
                <a:cs typeface="Times New Roman" panose="02020603050405020304" pitchFamily="18" charset="0"/>
              </a:rPr>
              <a:t>↑</a:t>
            </a:r>
            <a:r>
              <a:rPr lang="en-US" altLang="zh-TW" sz="1400" b="1" u="sng" dirty="0">
                <a:solidFill>
                  <a:srgbClr val="0033CC"/>
                </a:solidFill>
              </a:rPr>
              <a:t>15%</a:t>
            </a:r>
          </a:p>
        </p:txBody>
      </p:sp>
      <p:sp>
        <p:nvSpPr>
          <p:cNvPr id="109" name="標題 1"/>
          <p:cNvSpPr>
            <a:spLocks noGrp="1"/>
          </p:cNvSpPr>
          <p:nvPr>
            <p:ph type="title"/>
          </p:nvPr>
        </p:nvSpPr>
        <p:spPr>
          <a:xfrm>
            <a:off x="3038430" y="44624"/>
            <a:ext cx="7162026" cy="778098"/>
          </a:xfrm>
        </p:spPr>
        <p:txBody>
          <a:bodyPr/>
          <a:lstStyle/>
          <a:p>
            <a:r>
              <a:rPr lang="en-US" altLang="zh-TW" dirty="0" smtClean="0"/>
              <a:t>FY111</a:t>
            </a:r>
            <a:r>
              <a:rPr lang="zh-TW" altLang="en-US" dirty="0" smtClean="0"/>
              <a:t>益張場域執行效益</a:t>
            </a:r>
            <a:endParaRPr lang="zh-TW" altLang="en-US" dirty="0"/>
          </a:p>
        </p:txBody>
      </p:sp>
      <p:sp>
        <p:nvSpPr>
          <p:cNvPr id="100" name="矩形 99"/>
          <p:cNvSpPr/>
          <p:nvPr/>
        </p:nvSpPr>
        <p:spPr>
          <a:xfrm>
            <a:off x="2240732" y="1600985"/>
            <a:ext cx="8253707" cy="707129"/>
          </a:xfrm>
          <a:prstGeom prst="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pPr marL="342900" indent="-342900">
              <a:buFont typeface="Arial" panose="020B0604020202020204" pitchFamily="34" charset="0"/>
              <a:buChar char="•"/>
            </a:pPr>
            <a:r>
              <a:rPr lang="zh-TW" altLang="en-US" sz="1400" b="1" u="sng" dirty="0">
                <a:solidFill>
                  <a:srgbClr val="C00000"/>
                </a:solidFill>
              </a:rPr>
              <a:t>補足中小型</a:t>
            </a:r>
            <a:r>
              <a:rPr lang="en-US" altLang="zh-TW" sz="1400" b="1" u="sng" dirty="0">
                <a:solidFill>
                  <a:srgbClr val="C00000"/>
                </a:solidFill>
              </a:rPr>
              <a:t>SI</a:t>
            </a:r>
            <a:r>
              <a:rPr lang="zh-TW" altLang="en-US" sz="1400" b="1" u="sng" dirty="0">
                <a:solidFill>
                  <a:srgbClr val="C00000"/>
                </a:solidFill>
              </a:rPr>
              <a:t>業者於</a:t>
            </a:r>
            <a:r>
              <a:rPr lang="en-US" altLang="zh-TW" sz="1400" b="1" u="sng" dirty="0">
                <a:solidFill>
                  <a:srgbClr val="C00000"/>
                </a:solidFill>
              </a:rPr>
              <a:t>AI</a:t>
            </a:r>
            <a:r>
              <a:rPr lang="zh-TW" altLang="en-US" sz="1400" b="1" u="sng" dirty="0">
                <a:solidFill>
                  <a:srgbClr val="C00000"/>
                </a:solidFill>
              </a:rPr>
              <a:t>數據分析與多種知識領域的不足。</a:t>
            </a:r>
            <a:endParaRPr lang="en-US" altLang="zh-TW" sz="1400" b="1" u="sng" dirty="0">
              <a:solidFill>
                <a:srgbClr val="C00000"/>
              </a:solidFill>
            </a:endParaRPr>
          </a:p>
          <a:p>
            <a:pPr marL="342900" indent="-342900">
              <a:buFont typeface="Arial" panose="020B0604020202020204" pitchFamily="34" charset="0"/>
              <a:buChar char="•"/>
            </a:pPr>
            <a:r>
              <a:rPr lang="zh-TW" altLang="en-US" sz="1400" b="1" u="sng" dirty="0">
                <a:solidFill>
                  <a:srgbClr val="C00000"/>
                </a:solidFill>
              </a:rPr>
              <a:t>智能化技術共通模組設計</a:t>
            </a:r>
            <a:r>
              <a:rPr lang="zh-TW" altLang="en-US" sz="1400" dirty="0">
                <a:solidFill>
                  <a:schemeClr val="tx1"/>
                </a:solidFill>
              </a:rPr>
              <a:t>，讓</a:t>
            </a:r>
            <a:r>
              <a:rPr lang="en-US" altLang="zh-TW" sz="1400" dirty="0">
                <a:solidFill>
                  <a:schemeClr val="tx1"/>
                </a:solidFill>
              </a:rPr>
              <a:t>SI</a:t>
            </a:r>
            <a:r>
              <a:rPr lang="zh-TW" altLang="en-US" sz="1400" dirty="0">
                <a:solidFill>
                  <a:schemeClr val="tx1"/>
                </a:solidFill>
              </a:rPr>
              <a:t>業者不需費時研究或開發，能</a:t>
            </a:r>
            <a:r>
              <a:rPr lang="zh-TW" altLang="en-US" sz="1400" b="1" u="sng" dirty="0">
                <a:solidFill>
                  <a:srgbClr val="C00000"/>
                </a:solidFill>
              </a:rPr>
              <a:t>加速</a:t>
            </a:r>
            <a:r>
              <a:rPr lang="en-US" altLang="zh-TW" sz="1400" b="1" u="sng" dirty="0">
                <a:solidFill>
                  <a:srgbClr val="C00000"/>
                </a:solidFill>
              </a:rPr>
              <a:t>SI</a:t>
            </a:r>
            <a:r>
              <a:rPr lang="zh-TW" altLang="en-US" sz="1400" b="1" u="sng" dirty="0">
                <a:solidFill>
                  <a:srgbClr val="C00000"/>
                </a:solidFill>
              </a:rPr>
              <a:t>填平系統開發與整合能力缺口</a:t>
            </a:r>
            <a:r>
              <a:rPr lang="zh-TW" altLang="en-US" sz="1400" dirty="0">
                <a:solidFill>
                  <a:schemeClr val="tx1"/>
                </a:solidFill>
              </a:rPr>
              <a:t>。</a:t>
            </a:r>
            <a:endParaRPr lang="en-US" altLang="zh-TW" sz="1400" dirty="0">
              <a:solidFill>
                <a:schemeClr val="tx1"/>
              </a:solidFill>
            </a:endParaRPr>
          </a:p>
          <a:p>
            <a:pPr marL="342900" indent="-342900">
              <a:buFont typeface="Arial" panose="020B0604020202020204" pitchFamily="34" charset="0"/>
              <a:buChar char="•"/>
            </a:pPr>
            <a:r>
              <a:rPr lang="zh-TW" altLang="en-US" sz="1400" dirty="0">
                <a:solidFill>
                  <a:schemeClr val="tx1"/>
                </a:solidFill>
              </a:rPr>
              <a:t>場域實地技術驗證，可</a:t>
            </a:r>
            <a:r>
              <a:rPr lang="zh-TW" altLang="en-US" sz="1400" b="1" u="sng" dirty="0">
                <a:solidFill>
                  <a:srgbClr val="C00000"/>
                </a:solidFill>
              </a:rPr>
              <a:t>大幅降低</a:t>
            </a:r>
            <a:r>
              <a:rPr lang="en-US" altLang="zh-TW" sz="1400" b="1" u="sng" dirty="0">
                <a:solidFill>
                  <a:srgbClr val="C00000"/>
                </a:solidFill>
              </a:rPr>
              <a:t>SI</a:t>
            </a:r>
            <a:r>
              <a:rPr lang="zh-TW" altLang="en-US" sz="1400" b="1" u="sng" dirty="0">
                <a:solidFill>
                  <a:srgbClr val="C00000"/>
                </a:solidFill>
              </a:rPr>
              <a:t>業者初期開發與設計成本</a:t>
            </a:r>
            <a:r>
              <a:rPr lang="zh-TW" altLang="en-US" sz="1400" dirty="0">
                <a:solidFill>
                  <a:schemeClr val="tx1"/>
                </a:solidFill>
              </a:rPr>
              <a:t>，加速落地應用。</a:t>
            </a:r>
            <a:endParaRPr lang="en-US" altLang="zh-TW" sz="1400" dirty="0">
              <a:solidFill>
                <a:schemeClr val="tx1"/>
              </a:solidFill>
            </a:endParaRPr>
          </a:p>
        </p:txBody>
      </p:sp>
      <p:sp>
        <p:nvSpPr>
          <p:cNvPr id="8" name="圓角矩形 7"/>
          <p:cNvSpPr/>
          <p:nvPr/>
        </p:nvSpPr>
        <p:spPr>
          <a:xfrm>
            <a:off x="9616111" y="702347"/>
            <a:ext cx="862231" cy="283147"/>
          </a:xfrm>
          <a:prstGeom prst="round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TW" altLang="en-US" sz="1200" b="1" dirty="0">
                <a:effectLst>
                  <a:outerShdw blurRad="38100" dist="38100" dir="2700000" algn="tl">
                    <a:srgbClr val="000000">
                      <a:alpha val="43137"/>
                    </a:srgbClr>
                  </a:outerShdw>
                </a:effectLst>
                <a:latin typeface="+mn-ea"/>
              </a:rPr>
              <a:t>助數位</a:t>
            </a:r>
          </a:p>
        </p:txBody>
      </p:sp>
      <p:sp>
        <p:nvSpPr>
          <p:cNvPr id="101" name="圓角矩形 100"/>
          <p:cNvSpPr/>
          <p:nvPr/>
        </p:nvSpPr>
        <p:spPr>
          <a:xfrm>
            <a:off x="9616110" y="1564346"/>
            <a:ext cx="887774" cy="261761"/>
          </a:xfrm>
          <a:prstGeom prst="roundRect">
            <a:avLst/>
          </a:prstGeom>
          <a:solidFill>
            <a:srgbClr val="FFFF99"/>
          </a:solidFill>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TW" altLang="en-US" sz="1200" b="1" dirty="0">
                <a:solidFill>
                  <a:srgbClr val="C00000"/>
                </a:solidFill>
              </a:rPr>
              <a:t>補缺口</a:t>
            </a:r>
          </a:p>
        </p:txBody>
      </p:sp>
      <p:sp>
        <p:nvSpPr>
          <p:cNvPr id="108" name="矩形 107"/>
          <p:cNvSpPr/>
          <p:nvPr/>
        </p:nvSpPr>
        <p:spPr>
          <a:xfrm rot="20717984">
            <a:off x="1536044" y="718883"/>
            <a:ext cx="1348572" cy="35377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TO BE</a:t>
            </a:r>
            <a:endParaRPr lang="zh-TW" altLang="en-US" dirty="0"/>
          </a:p>
        </p:txBody>
      </p:sp>
      <p:sp>
        <p:nvSpPr>
          <p:cNvPr id="26" name="向右箭號 25"/>
          <p:cNvSpPr/>
          <p:nvPr/>
        </p:nvSpPr>
        <p:spPr>
          <a:xfrm>
            <a:off x="1613891" y="1113975"/>
            <a:ext cx="683018" cy="457249"/>
          </a:xfrm>
          <a:prstGeom prst="rightArrow">
            <a:avLst/>
          </a:prstGeom>
        </p:spPr>
        <p:style>
          <a:lnRef idx="0">
            <a:schemeClr val="accent1"/>
          </a:lnRef>
          <a:fillRef idx="3">
            <a:schemeClr val="accent1"/>
          </a:fillRef>
          <a:effectRef idx="3">
            <a:schemeClr val="accent1"/>
          </a:effectRef>
          <a:fontRef idx="minor">
            <a:schemeClr val="lt1"/>
          </a:fontRef>
        </p:style>
        <p:txBody>
          <a:bodyPr lIns="0" rIns="0" rtlCol="0" anchor="ctr"/>
          <a:lstStyle/>
          <a:p>
            <a:pPr algn="ctr"/>
            <a:r>
              <a:rPr lang="zh-TW" altLang="en-US" sz="1200" b="1" dirty="0">
                <a:effectLst>
                  <a:outerShdw blurRad="38100" dist="38100" dir="2700000" algn="tl">
                    <a:srgbClr val="000000">
                      <a:alpha val="43137"/>
                    </a:srgbClr>
                  </a:outerShdw>
                </a:effectLst>
                <a:latin typeface="+mn-ea"/>
              </a:rPr>
              <a:t>製造業</a:t>
            </a:r>
          </a:p>
        </p:txBody>
      </p:sp>
      <p:sp>
        <p:nvSpPr>
          <p:cNvPr id="104" name="向右箭號 103"/>
          <p:cNvSpPr/>
          <p:nvPr/>
        </p:nvSpPr>
        <p:spPr>
          <a:xfrm>
            <a:off x="1600142" y="1743040"/>
            <a:ext cx="683018" cy="457249"/>
          </a:xfrm>
          <a:prstGeom prst="rightArrow">
            <a:avLst/>
          </a:prstGeom>
          <a:solidFill>
            <a:srgbClr val="FFFF99"/>
          </a:solidFill>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altLang="zh-TW" sz="1200" b="1" dirty="0">
                <a:solidFill>
                  <a:srgbClr val="C00000"/>
                </a:solidFill>
              </a:rPr>
              <a:t>SI</a:t>
            </a:r>
            <a:r>
              <a:rPr lang="zh-TW" altLang="en-US" sz="1200" b="1" dirty="0">
                <a:solidFill>
                  <a:srgbClr val="C00000"/>
                </a:solidFill>
              </a:rPr>
              <a:t>業者</a:t>
            </a:r>
          </a:p>
        </p:txBody>
      </p:sp>
    </p:spTree>
    <p:extLst>
      <p:ext uri="{BB962C8B-B14F-4D97-AF65-F5344CB8AC3E}">
        <p14:creationId xmlns:p14="http://schemas.microsoft.com/office/powerpoint/2010/main" val="17520103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28562E0-AE09-4D11-92BC-5850C0B2AD0D}" type="slidenum">
              <a:rPr lang="zh-TW" altLang="en-US" smtClean="0"/>
              <a:pPr/>
              <a:t>23</a:t>
            </a:fld>
            <a:endParaRPr lang="zh-TW" altLang="en-US" dirty="0"/>
          </a:p>
        </p:txBody>
      </p:sp>
      <p:sp>
        <p:nvSpPr>
          <p:cNvPr id="17" name="Rounded Rectangle 33"/>
          <p:cNvSpPr/>
          <p:nvPr/>
        </p:nvSpPr>
        <p:spPr>
          <a:xfrm>
            <a:off x="677759" y="771196"/>
            <a:ext cx="11267140" cy="1433668"/>
          </a:xfrm>
          <a:prstGeom prst="roundRect">
            <a:avLst>
              <a:gd name="adj" fmla="val 13077"/>
            </a:avLst>
          </a:prstGeom>
          <a:solidFill>
            <a:srgbClr val="266983">
              <a:lumMod val="20000"/>
              <a:lumOff val="80000"/>
            </a:srgbClr>
          </a:solidFill>
          <a:ln w="6350" cap="flat" cmpd="sng" algn="ctr">
            <a:noFill/>
            <a:prstDash val="solid"/>
            <a:miter lim="800000"/>
          </a:ln>
          <a:effectLst/>
        </p:spPr>
        <p:txBody>
          <a:bodyPr rtlCol="0" anchor="ctr"/>
          <a:lstStyle/>
          <a:p>
            <a:pPr algn="ctr" defTabSz="844083">
              <a:defRPr/>
            </a:pPr>
            <a:endParaRPr lang="en-US" sz="1662" kern="0">
              <a:solidFill>
                <a:prstClr val="black"/>
              </a:solidFill>
              <a:latin typeface="Calibri" panose="020F0502020204030204"/>
            </a:endParaRPr>
          </a:p>
        </p:txBody>
      </p:sp>
      <p:grpSp>
        <p:nvGrpSpPr>
          <p:cNvPr id="18" name="Group 41"/>
          <p:cNvGrpSpPr>
            <a:grpSpLocks noChangeAspect="1"/>
          </p:cNvGrpSpPr>
          <p:nvPr/>
        </p:nvGrpSpPr>
        <p:grpSpPr>
          <a:xfrm>
            <a:off x="623392" y="729390"/>
            <a:ext cx="1466725" cy="1203570"/>
            <a:chOff x="1713406" y="1280068"/>
            <a:chExt cx="2687144" cy="2706830"/>
          </a:xfrm>
        </p:grpSpPr>
        <p:sp>
          <p:nvSpPr>
            <p:cNvPr id="19" name="Freeform 6"/>
            <p:cNvSpPr>
              <a:spLocks/>
            </p:cNvSpPr>
            <p:nvPr/>
          </p:nvSpPr>
          <p:spPr bwMode="auto">
            <a:xfrm>
              <a:off x="3983324" y="1286682"/>
              <a:ext cx="417226" cy="109792"/>
            </a:xfrm>
            <a:custGeom>
              <a:avLst/>
              <a:gdLst/>
              <a:ahLst/>
              <a:cxnLst>
                <a:cxn ang="0">
                  <a:pos x="2270" y="597"/>
                </a:cxn>
                <a:cxn ang="0">
                  <a:pos x="0" y="597"/>
                </a:cxn>
                <a:cxn ang="0">
                  <a:pos x="1248" y="24"/>
                </a:cxn>
                <a:cxn ang="0">
                  <a:pos x="2270" y="597"/>
                </a:cxn>
              </a:cxnLst>
              <a:rect l="0" t="0" r="r" b="b"/>
              <a:pathLst>
                <a:path w="2270" h="597">
                  <a:moveTo>
                    <a:pt x="2270" y="597"/>
                  </a:moveTo>
                  <a:cubicBezTo>
                    <a:pt x="0" y="597"/>
                    <a:pt x="0" y="597"/>
                    <a:pt x="0" y="597"/>
                  </a:cubicBezTo>
                  <a:cubicBezTo>
                    <a:pt x="0" y="597"/>
                    <a:pt x="416" y="0"/>
                    <a:pt x="1248" y="24"/>
                  </a:cubicBezTo>
                  <a:cubicBezTo>
                    <a:pt x="1248" y="24"/>
                    <a:pt x="1997" y="36"/>
                    <a:pt x="2270" y="597"/>
                  </a:cubicBezTo>
                  <a:close/>
                </a:path>
              </a:pathLst>
            </a:custGeom>
            <a:solidFill>
              <a:srgbClr val="266983">
                <a:lumMod val="75000"/>
              </a:srgbClr>
            </a:solidFill>
            <a:ln w="9525">
              <a:noFill/>
              <a:round/>
              <a:headEnd/>
              <a:tailEnd/>
            </a:ln>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black"/>
                </a:solidFill>
                <a:latin typeface="Calibri" panose="020F0502020204030204"/>
              </a:endParaRPr>
            </a:p>
          </p:txBody>
        </p:sp>
        <p:sp>
          <p:nvSpPr>
            <p:cNvPr id="20" name="Freeform 7"/>
            <p:cNvSpPr>
              <a:spLocks/>
            </p:cNvSpPr>
            <p:nvPr/>
          </p:nvSpPr>
          <p:spPr bwMode="auto">
            <a:xfrm>
              <a:off x="1713406" y="3560958"/>
              <a:ext cx="109247" cy="425940"/>
            </a:xfrm>
            <a:custGeom>
              <a:avLst/>
              <a:gdLst/>
              <a:ahLst/>
              <a:cxnLst>
                <a:cxn ang="0">
                  <a:pos x="594" y="0"/>
                </a:cxn>
                <a:cxn ang="0">
                  <a:pos x="594" y="2317"/>
                </a:cxn>
                <a:cxn ang="0">
                  <a:pos x="23" y="1003"/>
                </a:cxn>
                <a:cxn ang="0">
                  <a:pos x="594" y="0"/>
                </a:cxn>
              </a:cxnLst>
              <a:rect l="0" t="0" r="r" b="b"/>
              <a:pathLst>
                <a:path w="594" h="2317">
                  <a:moveTo>
                    <a:pt x="594" y="0"/>
                  </a:moveTo>
                  <a:cubicBezTo>
                    <a:pt x="594" y="2317"/>
                    <a:pt x="594" y="2317"/>
                    <a:pt x="594" y="2317"/>
                  </a:cubicBezTo>
                  <a:cubicBezTo>
                    <a:pt x="594" y="2317"/>
                    <a:pt x="0" y="2018"/>
                    <a:pt x="23" y="1003"/>
                  </a:cubicBezTo>
                  <a:cubicBezTo>
                    <a:pt x="23" y="1003"/>
                    <a:pt x="83" y="430"/>
                    <a:pt x="594" y="0"/>
                  </a:cubicBezTo>
                  <a:close/>
                </a:path>
              </a:pathLst>
            </a:custGeom>
            <a:solidFill>
              <a:srgbClr val="266983">
                <a:lumMod val="75000"/>
              </a:srgbClr>
            </a:solidFill>
            <a:ln w="9525">
              <a:noFill/>
              <a:round/>
              <a:headEnd/>
              <a:tailEnd/>
            </a:ln>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black"/>
                </a:solidFill>
                <a:latin typeface="Calibri" panose="020F0502020204030204"/>
              </a:endParaRPr>
            </a:p>
          </p:txBody>
        </p:sp>
        <p:sp>
          <p:nvSpPr>
            <p:cNvPr id="21" name="Freeform 8"/>
            <p:cNvSpPr>
              <a:spLocks/>
            </p:cNvSpPr>
            <p:nvPr/>
          </p:nvSpPr>
          <p:spPr bwMode="auto">
            <a:xfrm>
              <a:off x="1719864" y="1280068"/>
              <a:ext cx="2492849" cy="2491525"/>
            </a:xfrm>
            <a:custGeom>
              <a:avLst/>
              <a:gdLst/>
              <a:ahLst/>
              <a:cxnLst>
                <a:cxn ang="0">
                  <a:pos x="8213" y="514"/>
                </a:cxn>
                <a:cxn ang="0">
                  <a:pos x="404" y="8360"/>
                </a:cxn>
                <a:cxn ang="0">
                  <a:pos x="0" y="9065"/>
                </a:cxn>
                <a:cxn ang="0">
                  <a:pos x="0" y="13555"/>
                </a:cxn>
                <a:cxn ang="0">
                  <a:pos x="618" y="12337"/>
                </a:cxn>
                <a:cxn ang="0">
                  <a:pos x="7120" y="5816"/>
                </a:cxn>
                <a:cxn ang="0">
                  <a:pos x="12362" y="561"/>
                </a:cxn>
                <a:cxn ang="0">
                  <a:pos x="13301" y="72"/>
                </a:cxn>
                <a:cxn ang="0">
                  <a:pos x="13562" y="60"/>
                </a:cxn>
                <a:cxn ang="0">
                  <a:pos x="9022" y="60"/>
                </a:cxn>
                <a:cxn ang="0">
                  <a:pos x="8439" y="287"/>
                </a:cxn>
                <a:cxn ang="0">
                  <a:pos x="8213" y="514"/>
                </a:cxn>
              </a:cxnLst>
              <a:rect l="0" t="0" r="r" b="b"/>
              <a:pathLst>
                <a:path w="13562" h="13555">
                  <a:moveTo>
                    <a:pt x="8213" y="514"/>
                  </a:moveTo>
                  <a:cubicBezTo>
                    <a:pt x="404" y="8360"/>
                    <a:pt x="404" y="8360"/>
                    <a:pt x="404" y="8360"/>
                  </a:cubicBezTo>
                  <a:cubicBezTo>
                    <a:pt x="404" y="8360"/>
                    <a:pt x="0" y="8742"/>
                    <a:pt x="0" y="9065"/>
                  </a:cubicBezTo>
                  <a:cubicBezTo>
                    <a:pt x="0" y="13555"/>
                    <a:pt x="0" y="13555"/>
                    <a:pt x="0" y="13555"/>
                  </a:cubicBezTo>
                  <a:cubicBezTo>
                    <a:pt x="0" y="13555"/>
                    <a:pt x="12" y="12934"/>
                    <a:pt x="618" y="12337"/>
                  </a:cubicBezTo>
                  <a:cubicBezTo>
                    <a:pt x="7120" y="5816"/>
                    <a:pt x="7120" y="5816"/>
                    <a:pt x="7120" y="5816"/>
                  </a:cubicBezTo>
                  <a:cubicBezTo>
                    <a:pt x="12362" y="561"/>
                    <a:pt x="12362" y="561"/>
                    <a:pt x="12362" y="561"/>
                  </a:cubicBezTo>
                  <a:cubicBezTo>
                    <a:pt x="12362" y="561"/>
                    <a:pt x="12778" y="107"/>
                    <a:pt x="13301" y="72"/>
                  </a:cubicBezTo>
                  <a:cubicBezTo>
                    <a:pt x="13301" y="72"/>
                    <a:pt x="13372" y="36"/>
                    <a:pt x="13562" y="60"/>
                  </a:cubicBezTo>
                  <a:cubicBezTo>
                    <a:pt x="9022" y="60"/>
                    <a:pt x="9022" y="60"/>
                    <a:pt x="9022" y="60"/>
                  </a:cubicBezTo>
                  <a:cubicBezTo>
                    <a:pt x="9022" y="60"/>
                    <a:pt x="8701" y="0"/>
                    <a:pt x="8439" y="287"/>
                  </a:cubicBezTo>
                  <a:lnTo>
                    <a:pt x="8213" y="514"/>
                  </a:lnTo>
                  <a:close/>
                </a:path>
              </a:pathLst>
            </a:custGeom>
            <a:gradFill rotWithShape="1">
              <a:gsLst>
                <a:gs pos="0">
                  <a:srgbClr val="266983">
                    <a:satMod val="103000"/>
                    <a:lumMod val="102000"/>
                    <a:tint val="94000"/>
                  </a:srgbClr>
                </a:gs>
                <a:gs pos="50000">
                  <a:srgbClr val="266983">
                    <a:satMod val="110000"/>
                    <a:lumMod val="100000"/>
                    <a:shade val="100000"/>
                  </a:srgbClr>
                </a:gs>
                <a:gs pos="100000">
                  <a:srgbClr val="266983">
                    <a:lumMod val="99000"/>
                    <a:satMod val="120000"/>
                    <a:shade val="78000"/>
                  </a:srgbClr>
                </a:gs>
              </a:gsLst>
              <a:lin ang="5400000" scaled="0"/>
            </a:gradFill>
            <a:ln w="6350" cap="flat" cmpd="sng" algn="ctr">
              <a:solidFill>
                <a:srgbClr val="266983"/>
              </a:solidFill>
              <a:prstDash val="solid"/>
              <a:miter lim="800000"/>
              <a:headEnd/>
              <a:tailEnd/>
            </a:ln>
            <a:effectLst/>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white"/>
                </a:solidFill>
                <a:latin typeface="Calibri" panose="020F0502020204030204"/>
              </a:endParaRPr>
            </a:p>
          </p:txBody>
        </p:sp>
      </p:grpSp>
      <p:grpSp>
        <p:nvGrpSpPr>
          <p:cNvPr id="29" name="群組 28"/>
          <p:cNvGrpSpPr/>
          <p:nvPr/>
        </p:nvGrpSpPr>
        <p:grpSpPr>
          <a:xfrm>
            <a:off x="714510" y="834314"/>
            <a:ext cx="1017691" cy="719132"/>
            <a:chOff x="88034" y="880735"/>
            <a:chExt cx="1102499" cy="779060"/>
          </a:xfrm>
        </p:grpSpPr>
        <p:sp>
          <p:nvSpPr>
            <p:cNvPr id="30" name="Shape 46842"/>
            <p:cNvSpPr/>
            <p:nvPr/>
          </p:nvSpPr>
          <p:spPr>
            <a:xfrm>
              <a:off x="88034" y="880735"/>
              <a:ext cx="1102499" cy="779060"/>
            </a:xfrm>
            <a:custGeom>
              <a:avLst/>
              <a:gdLst/>
              <a:ahLst/>
              <a:cxnLst>
                <a:cxn ang="0">
                  <a:pos x="wd2" y="hd2"/>
                </a:cxn>
                <a:cxn ang="5400000">
                  <a:pos x="wd2" y="hd2"/>
                </a:cxn>
                <a:cxn ang="10800000">
                  <a:pos x="wd2" y="hd2"/>
                </a:cxn>
                <a:cxn ang="16200000">
                  <a:pos x="wd2" y="hd2"/>
                </a:cxn>
              </a:cxnLst>
              <a:rect l="0" t="0" r="r" b="b"/>
              <a:pathLst>
                <a:path w="21600" h="21600" extrusionOk="0">
                  <a:moveTo>
                    <a:pt x="0" y="7641"/>
                  </a:moveTo>
                  <a:lnTo>
                    <a:pt x="3590" y="21600"/>
                  </a:lnTo>
                  <a:lnTo>
                    <a:pt x="18425" y="13959"/>
                  </a:lnTo>
                  <a:lnTo>
                    <a:pt x="21600" y="4419"/>
                  </a:lnTo>
                  <a:lnTo>
                    <a:pt x="14834" y="0"/>
                  </a:lnTo>
                  <a:lnTo>
                    <a:pt x="0" y="7641"/>
                  </a:lnTo>
                  <a:close/>
                </a:path>
              </a:pathLst>
            </a:custGeom>
            <a:solidFill>
              <a:srgbClr val="0070C0"/>
            </a:solidFill>
            <a:ln w="28575" cap="flat">
              <a:solidFill>
                <a:srgbClr val="FFFFFF"/>
              </a:solidFill>
              <a:miter lim="400000"/>
            </a:ln>
            <a:effectLst/>
          </p:spPr>
          <p:txBody>
            <a:bodyPr wrap="square" lIns="0" tIns="0" rIns="0" bIns="0" numCol="1" anchor="t">
              <a:noAutofit/>
            </a:bodyPr>
            <a:lstStyle/>
            <a:p>
              <a:pPr defTabSz="844083">
                <a:defRPr/>
              </a:pPr>
              <a:endParaRPr sz="1662" dirty="0">
                <a:solidFill>
                  <a:prstClr val="black"/>
                </a:solidFill>
                <a:latin typeface="微软雅黑" panose="020B0503020204020204" pitchFamily="34" charset="-122"/>
                <a:ea typeface="微软雅黑" panose="020B0503020204020204" pitchFamily="34" charset="-122"/>
              </a:endParaRPr>
            </a:p>
          </p:txBody>
        </p:sp>
        <p:sp>
          <p:nvSpPr>
            <p:cNvPr id="31" name="文字方塊 30"/>
            <p:cNvSpPr txBox="1"/>
            <p:nvPr/>
          </p:nvSpPr>
          <p:spPr>
            <a:xfrm>
              <a:off x="88034" y="1039431"/>
              <a:ext cx="976534" cy="407751"/>
            </a:xfrm>
            <a:prstGeom prst="rect">
              <a:avLst/>
            </a:prstGeom>
            <a:noFill/>
          </p:spPr>
          <p:txBody>
            <a:bodyPr wrap="square" rtlCol="0">
              <a:spAutoFit/>
            </a:bodyPr>
            <a:lstStyle/>
            <a:p>
              <a:pPr algn="ctr" defTabSz="844083">
                <a:defRPr/>
              </a:pPr>
              <a:r>
                <a:rPr lang="en-US" altLang="zh-TW" sz="1846" b="1" dirty="0">
                  <a:solidFill>
                    <a:srgbClr val="FFFFFF"/>
                  </a:solidFill>
                  <a:latin typeface="Arial"/>
                  <a:ea typeface="微軟正黑體" panose="020B0604030504040204" pitchFamily="34" charset="-120"/>
                </a:rPr>
                <a:t>AS-IS</a:t>
              </a:r>
              <a:endParaRPr lang="zh-TW" altLang="en-US" sz="1846" b="1" dirty="0">
                <a:solidFill>
                  <a:srgbClr val="FFFFFF"/>
                </a:solidFill>
                <a:latin typeface="Arial"/>
                <a:ea typeface="微軟正黑體" panose="020B0604030504040204" pitchFamily="34" charset="-120"/>
              </a:endParaRPr>
            </a:p>
          </p:txBody>
        </p:sp>
      </p:grpSp>
      <p:sp>
        <p:nvSpPr>
          <p:cNvPr id="72" name="Rounded Rectangle 33"/>
          <p:cNvSpPr/>
          <p:nvPr/>
        </p:nvSpPr>
        <p:spPr>
          <a:xfrm>
            <a:off x="677759" y="5030470"/>
            <a:ext cx="11267140" cy="1593742"/>
          </a:xfrm>
          <a:prstGeom prst="roundRect">
            <a:avLst>
              <a:gd name="adj" fmla="val 13077"/>
            </a:avLst>
          </a:prstGeom>
          <a:solidFill>
            <a:srgbClr val="266983">
              <a:lumMod val="20000"/>
              <a:lumOff val="80000"/>
            </a:srgbClr>
          </a:solidFill>
          <a:ln w="6350" cap="flat" cmpd="sng" algn="ctr">
            <a:noFill/>
            <a:prstDash val="solid"/>
            <a:miter lim="800000"/>
          </a:ln>
          <a:effectLst/>
        </p:spPr>
        <p:txBody>
          <a:bodyPr rtlCol="0" anchor="ctr"/>
          <a:lstStyle/>
          <a:p>
            <a:pPr algn="ctr" defTabSz="844083">
              <a:defRPr/>
            </a:pPr>
            <a:endParaRPr lang="en-US" sz="1662" kern="0" dirty="0">
              <a:solidFill>
                <a:prstClr val="black"/>
              </a:solidFill>
              <a:latin typeface="Calibri" panose="020F0502020204030204"/>
            </a:endParaRPr>
          </a:p>
        </p:txBody>
      </p:sp>
      <p:grpSp>
        <p:nvGrpSpPr>
          <p:cNvPr id="73" name="Group 41"/>
          <p:cNvGrpSpPr>
            <a:grpSpLocks noChangeAspect="1"/>
          </p:cNvGrpSpPr>
          <p:nvPr/>
        </p:nvGrpSpPr>
        <p:grpSpPr>
          <a:xfrm>
            <a:off x="626687" y="4997071"/>
            <a:ext cx="1451821" cy="1276597"/>
            <a:chOff x="1713406" y="1280068"/>
            <a:chExt cx="2687144" cy="2706830"/>
          </a:xfrm>
        </p:grpSpPr>
        <p:sp>
          <p:nvSpPr>
            <p:cNvPr id="74" name="Freeform 6"/>
            <p:cNvSpPr>
              <a:spLocks/>
            </p:cNvSpPr>
            <p:nvPr/>
          </p:nvSpPr>
          <p:spPr bwMode="auto">
            <a:xfrm>
              <a:off x="3983324" y="1286682"/>
              <a:ext cx="417226" cy="109792"/>
            </a:xfrm>
            <a:custGeom>
              <a:avLst/>
              <a:gdLst/>
              <a:ahLst/>
              <a:cxnLst>
                <a:cxn ang="0">
                  <a:pos x="2270" y="597"/>
                </a:cxn>
                <a:cxn ang="0">
                  <a:pos x="0" y="597"/>
                </a:cxn>
                <a:cxn ang="0">
                  <a:pos x="1248" y="24"/>
                </a:cxn>
                <a:cxn ang="0">
                  <a:pos x="2270" y="597"/>
                </a:cxn>
              </a:cxnLst>
              <a:rect l="0" t="0" r="r" b="b"/>
              <a:pathLst>
                <a:path w="2270" h="597">
                  <a:moveTo>
                    <a:pt x="2270" y="597"/>
                  </a:moveTo>
                  <a:cubicBezTo>
                    <a:pt x="0" y="597"/>
                    <a:pt x="0" y="597"/>
                    <a:pt x="0" y="597"/>
                  </a:cubicBezTo>
                  <a:cubicBezTo>
                    <a:pt x="0" y="597"/>
                    <a:pt x="416" y="0"/>
                    <a:pt x="1248" y="24"/>
                  </a:cubicBezTo>
                  <a:cubicBezTo>
                    <a:pt x="1248" y="24"/>
                    <a:pt x="1997" y="36"/>
                    <a:pt x="2270" y="597"/>
                  </a:cubicBezTo>
                  <a:close/>
                </a:path>
              </a:pathLst>
            </a:custGeom>
            <a:solidFill>
              <a:srgbClr val="266983">
                <a:lumMod val="75000"/>
              </a:srgbClr>
            </a:solidFill>
            <a:ln w="9525">
              <a:noFill/>
              <a:round/>
              <a:headEnd/>
              <a:tailEnd/>
            </a:ln>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black"/>
                </a:solidFill>
                <a:latin typeface="Calibri" panose="020F0502020204030204"/>
              </a:endParaRPr>
            </a:p>
          </p:txBody>
        </p:sp>
        <p:sp>
          <p:nvSpPr>
            <p:cNvPr id="75" name="Freeform 7"/>
            <p:cNvSpPr>
              <a:spLocks/>
            </p:cNvSpPr>
            <p:nvPr/>
          </p:nvSpPr>
          <p:spPr bwMode="auto">
            <a:xfrm>
              <a:off x="1713406" y="3560958"/>
              <a:ext cx="109247" cy="425940"/>
            </a:xfrm>
            <a:custGeom>
              <a:avLst/>
              <a:gdLst/>
              <a:ahLst/>
              <a:cxnLst>
                <a:cxn ang="0">
                  <a:pos x="594" y="0"/>
                </a:cxn>
                <a:cxn ang="0">
                  <a:pos x="594" y="2317"/>
                </a:cxn>
                <a:cxn ang="0">
                  <a:pos x="23" y="1003"/>
                </a:cxn>
                <a:cxn ang="0">
                  <a:pos x="594" y="0"/>
                </a:cxn>
              </a:cxnLst>
              <a:rect l="0" t="0" r="r" b="b"/>
              <a:pathLst>
                <a:path w="594" h="2317">
                  <a:moveTo>
                    <a:pt x="594" y="0"/>
                  </a:moveTo>
                  <a:cubicBezTo>
                    <a:pt x="594" y="2317"/>
                    <a:pt x="594" y="2317"/>
                    <a:pt x="594" y="2317"/>
                  </a:cubicBezTo>
                  <a:cubicBezTo>
                    <a:pt x="594" y="2317"/>
                    <a:pt x="0" y="2018"/>
                    <a:pt x="23" y="1003"/>
                  </a:cubicBezTo>
                  <a:cubicBezTo>
                    <a:pt x="23" y="1003"/>
                    <a:pt x="83" y="430"/>
                    <a:pt x="594" y="0"/>
                  </a:cubicBezTo>
                  <a:close/>
                </a:path>
              </a:pathLst>
            </a:custGeom>
            <a:solidFill>
              <a:srgbClr val="266983">
                <a:lumMod val="75000"/>
              </a:srgbClr>
            </a:solidFill>
            <a:ln w="9525">
              <a:noFill/>
              <a:round/>
              <a:headEnd/>
              <a:tailEnd/>
            </a:ln>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black"/>
                </a:solidFill>
                <a:latin typeface="Calibri" panose="020F0502020204030204"/>
              </a:endParaRPr>
            </a:p>
          </p:txBody>
        </p:sp>
        <p:sp>
          <p:nvSpPr>
            <p:cNvPr id="76" name="Freeform 8"/>
            <p:cNvSpPr>
              <a:spLocks/>
            </p:cNvSpPr>
            <p:nvPr/>
          </p:nvSpPr>
          <p:spPr bwMode="auto">
            <a:xfrm>
              <a:off x="1719864" y="1280068"/>
              <a:ext cx="2492849" cy="2491525"/>
            </a:xfrm>
            <a:custGeom>
              <a:avLst/>
              <a:gdLst/>
              <a:ahLst/>
              <a:cxnLst>
                <a:cxn ang="0">
                  <a:pos x="8213" y="514"/>
                </a:cxn>
                <a:cxn ang="0">
                  <a:pos x="404" y="8360"/>
                </a:cxn>
                <a:cxn ang="0">
                  <a:pos x="0" y="9065"/>
                </a:cxn>
                <a:cxn ang="0">
                  <a:pos x="0" y="13555"/>
                </a:cxn>
                <a:cxn ang="0">
                  <a:pos x="618" y="12337"/>
                </a:cxn>
                <a:cxn ang="0">
                  <a:pos x="7120" y="5816"/>
                </a:cxn>
                <a:cxn ang="0">
                  <a:pos x="12362" y="561"/>
                </a:cxn>
                <a:cxn ang="0">
                  <a:pos x="13301" y="72"/>
                </a:cxn>
                <a:cxn ang="0">
                  <a:pos x="13562" y="60"/>
                </a:cxn>
                <a:cxn ang="0">
                  <a:pos x="9022" y="60"/>
                </a:cxn>
                <a:cxn ang="0">
                  <a:pos x="8439" y="287"/>
                </a:cxn>
                <a:cxn ang="0">
                  <a:pos x="8213" y="514"/>
                </a:cxn>
              </a:cxnLst>
              <a:rect l="0" t="0" r="r" b="b"/>
              <a:pathLst>
                <a:path w="13562" h="13555">
                  <a:moveTo>
                    <a:pt x="8213" y="514"/>
                  </a:moveTo>
                  <a:cubicBezTo>
                    <a:pt x="404" y="8360"/>
                    <a:pt x="404" y="8360"/>
                    <a:pt x="404" y="8360"/>
                  </a:cubicBezTo>
                  <a:cubicBezTo>
                    <a:pt x="404" y="8360"/>
                    <a:pt x="0" y="8742"/>
                    <a:pt x="0" y="9065"/>
                  </a:cubicBezTo>
                  <a:cubicBezTo>
                    <a:pt x="0" y="13555"/>
                    <a:pt x="0" y="13555"/>
                    <a:pt x="0" y="13555"/>
                  </a:cubicBezTo>
                  <a:cubicBezTo>
                    <a:pt x="0" y="13555"/>
                    <a:pt x="12" y="12934"/>
                    <a:pt x="618" y="12337"/>
                  </a:cubicBezTo>
                  <a:cubicBezTo>
                    <a:pt x="7120" y="5816"/>
                    <a:pt x="7120" y="5816"/>
                    <a:pt x="7120" y="5816"/>
                  </a:cubicBezTo>
                  <a:cubicBezTo>
                    <a:pt x="12362" y="561"/>
                    <a:pt x="12362" y="561"/>
                    <a:pt x="12362" y="561"/>
                  </a:cubicBezTo>
                  <a:cubicBezTo>
                    <a:pt x="12362" y="561"/>
                    <a:pt x="12778" y="107"/>
                    <a:pt x="13301" y="72"/>
                  </a:cubicBezTo>
                  <a:cubicBezTo>
                    <a:pt x="13301" y="72"/>
                    <a:pt x="13372" y="36"/>
                    <a:pt x="13562" y="60"/>
                  </a:cubicBezTo>
                  <a:cubicBezTo>
                    <a:pt x="9022" y="60"/>
                    <a:pt x="9022" y="60"/>
                    <a:pt x="9022" y="60"/>
                  </a:cubicBezTo>
                  <a:cubicBezTo>
                    <a:pt x="9022" y="60"/>
                    <a:pt x="8701" y="0"/>
                    <a:pt x="8439" y="287"/>
                  </a:cubicBezTo>
                  <a:lnTo>
                    <a:pt x="8213" y="514"/>
                  </a:lnTo>
                  <a:close/>
                </a:path>
              </a:pathLst>
            </a:custGeom>
            <a:gradFill rotWithShape="1">
              <a:gsLst>
                <a:gs pos="0">
                  <a:srgbClr val="266983">
                    <a:satMod val="103000"/>
                    <a:lumMod val="102000"/>
                    <a:tint val="94000"/>
                  </a:srgbClr>
                </a:gs>
                <a:gs pos="50000">
                  <a:srgbClr val="266983">
                    <a:satMod val="110000"/>
                    <a:lumMod val="100000"/>
                    <a:shade val="100000"/>
                  </a:srgbClr>
                </a:gs>
                <a:gs pos="100000">
                  <a:srgbClr val="266983">
                    <a:lumMod val="99000"/>
                    <a:satMod val="120000"/>
                    <a:shade val="78000"/>
                  </a:srgbClr>
                </a:gs>
              </a:gsLst>
              <a:lin ang="5400000" scaled="0"/>
            </a:gradFill>
            <a:ln w="6350" cap="flat" cmpd="sng" algn="ctr">
              <a:solidFill>
                <a:srgbClr val="266983"/>
              </a:solidFill>
              <a:prstDash val="solid"/>
              <a:miter lim="800000"/>
              <a:headEnd/>
              <a:tailEnd/>
            </a:ln>
            <a:effectLst/>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white"/>
                </a:solidFill>
                <a:latin typeface="Calibri" panose="020F0502020204030204"/>
              </a:endParaRPr>
            </a:p>
          </p:txBody>
        </p:sp>
      </p:grpSp>
      <p:sp>
        <p:nvSpPr>
          <p:cNvPr id="81" name="Shape 46863"/>
          <p:cNvSpPr/>
          <p:nvPr/>
        </p:nvSpPr>
        <p:spPr>
          <a:xfrm>
            <a:off x="552023" y="5048992"/>
            <a:ext cx="1007350" cy="719132"/>
          </a:xfrm>
          <a:custGeom>
            <a:avLst/>
            <a:gdLst/>
            <a:ahLst/>
            <a:cxnLst>
              <a:cxn ang="0">
                <a:pos x="wd2" y="hd2"/>
              </a:cxn>
              <a:cxn ang="5400000">
                <a:pos x="wd2" y="hd2"/>
              </a:cxn>
              <a:cxn ang="10800000">
                <a:pos x="wd2" y="hd2"/>
              </a:cxn>
              <a:cxn ang="16200000">
                <a:pos x="wd2" y="hd2"/>
              </a:cxn>
            </a:cxnLst>
            <a:rect l="0" t="0" r="r" b="b"/>
            <a:pathLst>
              <a:path w="21600" h="21600" extrusionOk="0">
                <a:moveTo>
                  <a:pt x="0" y="7641"/>
                </a:moveTo>
                <a:lnTo>
                  <a:pt x="3590" y="21600"/>
                </a:lnTo>
                <a:lnTo>
                  <a:pt x="18425" y="13959"/>
                </a:lnTo>
                <a:lnTo>
                  <a:pt x="21600" y="4419"/>
                </a:lnTo>
                <a:lnTo>
                  <a:pt x="14834" y="0"/>
                </a:lnTo>
                <a:lnTo>
                  <a:pt x="0" y="7641"/>
                </a:lnTo>
                <a:close/>
              </a:path>
            </a:pathLst>
          </a:custGeom>
          <a:solidFill>
            <a:srgbClr val="FFC000"/>
          </a:solidFill>
          <a:ln w="28575" cap="flat">
            <a:solidFill>
              <a:srgbClr val="FFFFFF"/>
            </a:solidFill>
            <a:miter lim="400000"/>
          </a:ln>
          <a:effectLst/>
        </p:spPr>
        <p:txBody>
          <a:bodyPr wrap="square" lIns="0" tIns="0" rIns="0" bIns="0" numCol="1" anchor="t">
            <a:noAutofit/>
          </a:bodyPr>
          <a:lstStyle/>
          <a:p>
            <a:pPr defTabSz="844083">
              <a:defRPr/>
            </a:pPr>
            <a:endParaRPr sz="1662">
              <a:solidFill>
                <a:prstClr val="black"/>
              </a:solidFill>
              <a:latin typeface="微软雅黑" panose="020B0503020204020204" pitchFamily="34" charset="-122"/>
              <a:ea typeface="微软雅黑" panose="020B0503020204020204" pitchFamily="34" charset="-122"/>
            </a:endParaRPr>
          </a:p>
        </p:txBody>
      </p:sp>
      <p:sp>
        <p:nvSpPr>
          <p:cNvPr id="82" name="文字方塊 81"/>
          <p:cNvSpPr txBox="1"/>
          <p:nvPr/>
        </p:nvSpPr>
        <p:spPr>
          <a:xfrm>
            <a:off x="551384" y="5195483"/>
            <a:ext cx="1007991" cy="376385"/>
          </a:xfrm>
          <a:prstGeom prst="rect">
            <a:avLst/>
          </a:prstGeom>
          <a:noFill/>
        </p:spPr>
        <p:txBody>
          <a:bodyPr wrap="square" rtlCol="0">
            <a:spAutoFit/>
          </a:bodyPr>
          <a:lstStyle/>
          <a:p>
            <a:pPr algn="ctr" defTabSz="844083">
              <a:defRPr/>
            </a:pPr>
            <a:r>
              <a:rPr lang="en-US" altLang="zh-TW" sz="1846" b="1" dirty="0">
                <a:solidFill>
                  <a:srgbClr val="FFFFFF"/>
                </a:solidFill>
                <a:latin typeface="Arial"/>
                <a:ea typeface="微軟正黑體" panose="020B0604030504040204" pitchFamily="34" charset="-120"/>
              </a:rPr>
              <a:t>TO-BE</a:t>
            </a:r>
            <a:endParaRPr lang="zh-TW" altLang="en-US" sz="1846" b="1" dirty="0">
              <a:solidFill>
                <a:srgbClr val="FFFFFF"/>
              </a:solidFill>
              <a:latin typeface="Arial"/>
              <a:ea typeface="微軟正黑體" panose="020B0604030504040204" pitchFamily="34" charset="-120"/>
            </a:endParaRPr>
          </a:p>
        </p:txBody>
      </p:sp>
      <p:sp>
        <p:nvSpPr>
          <p:cNvPr id="6" name="矩形 5"/>
          <p:cNvSpPr/>
          <p:nvPr/>
        </p:nvSpPr>
        <p:spPr>
          <a:xfrm>
            <a:off x="1822448" y="836245"/>
            <a:ext cx="6469436" cy="1300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2000" indent="-144000">
              <a:buFont typeface="Arial" panose="020B0604020202020204" pitchFamily="34" charset="0"/>
              <a:buChar char="•"/>
            </a:pPr>
            <a:r>
              <a:rPr lang="zh-TW" altLang="en-US" b="1" dirty="0">
                <a:solidFill>
                  <a:sysClr val="windowText" lastClr="000000"/>
                </a:solidFill>
                <a:latin typeface="微軟正黑體" panose="020B0604030504040204" pitchFamily="34" charset="-120"/>
                <a:ea typeface="微軟正黑體" panose="020B0604030504040204" pitchFamily="34" charset="-120"/>
              </a:rPr>
              <a:t>近年受到疫情衝擊及俄烏戰事，使原物料缺貨造成原物料價格上漲，由於關鍵料</a:t>
            </a:r>
            <a:r>
              <a:rPr lang="zh-TW" altLang="en-US" b="1" dirty="0">
                <a:solidFill>
                  <a:srgbClr val="FF0000"/>
                </a:solidFill>
                <a:latin typeface="微軟正黑體" panose="020B0604030504040204" pitchFamily="34" charset="-120"/>
                <a:ea typeface="微軟正黑體" panose="020B0604030504040204" pitchFamily="34" charset="-120"/>
              </a:rPr>
              <a:t>庫存管理</a:t>
            </a:r>
            <a:r>
              <a:rPr lang="zh-TW" altLang="en-US" b="1" dirty="0">
                <a:solidFill>
                  <a:sysClr val="windowText" lastClr="000000"/>
                </a:solidFill>
                <a:latin typeface="微軟正黑體" panose="020B0604030504040204" pitchFamily="34" charset="-120"/>
                <a:ea typeface="微軟正黑體" panose="020B0604030504040204" pitchFamily="34" charset="-120"/>
              </a:rPr>
              <a:t>是生產的源頭，原料庫存</a:t>
            </a:r>
            <a:r>
              <a:rPr lang="zh-TW" altLang="en-US" b="1" dirty="0" smtClean="0">
                <a:solidFill>
                  <a:sysClr val="windowText" lastClr="000000"/>
                </a:solidFill>
                <a:latin typeface="微軟正黑體" panose="020B0604030504040204" pitchFamily="34" charset="-120"/>
                <a:ea typeface="微軟正黑體" panose="020B0604030504040204" pitchFamily="34" charset="-120"/>
              </a:rPr>
              <a:t>過剩造成</a:t>
            </a:r>
            <a:r>
              <a:rPr lang="zh-TW" altLang="en-US" b="1" dirty="0">
                <a:solidFill>
                  <a:srgbClr val="FF0000"/>
                </a:solidFill>
                <a:latin typeface="微軟正黑體" panose="020B0604030504040204" pitchFamily="34" charset="-120"/>
                <a:ea typeface="微軟正黑體" panose="020B0604030504040204" pitchFamily="34" charset="-120"/>
              </a:rPr>
              <a:t>資金積累</a:t>
            </a:r>
            <a:r>
              <a:rPr lang="zh-TW" altLang="en-US" b="1" dirty="0">
                <a:solidFill>
                  <a:sysClr val="windowText" lastClr="000000"/>
                </a:solidFill>
                <a:latin typeface="微軟正黑體" panose="020B0604030504040204" pitchFamily="34" charset="-120"/>
                <a:ea typeface="微軟正黑體" panose="020B0604030504040204" pitchFamily="34" charset="-120"/>
              </a:rPr>
              <a:t>，庫存不足使生產</a:t>
            </a:r>
            <a:r>
              <a:rPr lang="zh-TW" altLang="en-US" b="1" dirty="0">
                <a:solidFill>
                  <a:srgbClr val="FF0000"/>
                </a:solidFill>
                <a:latin typeface="微軟正黑體" panose="020B0604030504040204" pitchFamily="34" charset="-120"/>
                <a:ea typeface="微軟正黑體" panose="020B0604030504040204" pitchFamily="34" charset="-120"/>
              </a:rPr>
              <a:t>停機待料</a:t>
            </a:r>
            <a:r>
              <a:rPr lang="zh-TW" altLang="en-US" b="1" dirty="0">
                <a:solidFill>
                  <a:sysClr val="windowText" lastClr="000000"/>
                </a:solidFill>
                <a:latin typeface="微軟正黑體" panose="020B0604030504040204" pitchFamily="34" charset="-120"/>
                <a:ea typeface="微軟正黑體" panose="020B0604030504040204" pitchFamily="34" charset="-120"/>
              </a:rPr>
              <a:t>影響廠內生產及</a:t>
            </a:r>
            <a:r>
              <a:rPr lang="zh-TW" altLang="en-US" b="1" dirty="0">
                <a:solidFill>
                  <a:srgbClr val="FF0000"/>
                </a:solidFill>
                <a:latin typeface="微軟正黑體" panose="020B0604030504040204" pitchFamily="34" charset="-120"/>
                <a:ea typeface="微軟正黑體" panose="020B0604030504040204" pitchFamily="34" charset="-120"/>
              </a:rPr>
              <a:t>稼動</a:t>
            </a:r>
            <a:r>
              <a:rPr lang="zh-TW" altLang="en-US" b="1" dirty="0">
                <a:solidFill>
                  <a:sysClr val="windowText" lastClr="000000"/>
                </a:solidFill>
                <a:latin typeface="微軟正黑體" panose="020B0604030504040204" pitchFamily="34" charset="-120"/>
                <a:ea typeface="微軟正黑體" panose="020B0604030504040204" pitchFamily="34" charset="-120"/>
              </a:rPr>
              <a:t>，因此精準提前</a:t>
            </a:r>
            <a:r>
              <a:rPr lang="zh-TW" altLang="en-US" b="1" dirty="0">
                <a:solidFill>
                  <a:srgbClr val="FF0000"/>
                </a:solidFill>
                <a:latin typeface="微軟正黑體" panose="020B0604030504040204" pitchFamily="34" charset="-120"/>
                <a:ea typeface="微軟正黑體" panose="020B0604030504040204" pitchFamily="34" charset="-120"/>
              </a:rPr>
              <a:t>預測關鍵料備料</a:t>
            </a:r>
            <a:r>
              <a:rPr lang="zh-TW" altLang="en-US" b="1" dirty="0">
                <a:solidFill>
                  <a:sysClr val="windowText" lastClr="000000"/>
                </a:solidFill>
                <a:latin typeface="微軟正黑體" panose="020B0604030504040204" pitchFamily="34" charset="-120"/>
                <a:ea typeface="微軟正黑體" panose="020B0604030504040204" pitchFamily="34" charset="-120"/>
              </a:rPr>
              <a:t>是廠商需面對的重要</a:t>
            </a:r>
            <a:r>
              <a:rPr lang="zh-TW" altLang="en-US" b="1" dirty="0" smtClean="0">
                <a:solidFill>
                  <a:sysClr val="windowText" lastClr="000000"/>
                </a:solidFill>
                <a:latin typeface="微軟正黑體" panose="020B0604030504040204" pitchFamily="34" charset="-120"/>
                <a:ea typeface="微軟正黑體" panose="020B0604030504040204" pitchFamily="34" charset="-120"/>
              </a:rPr>
              <a:t>課題。</a:t>
            </a:r>
            <a:endParaRPr lang="en-US" altLang="zh-TW" b="1" dirty="0">
              <a:solidFill>
                <a:srgbClr val="FF0000"/>
              </a:solidFill>
              <a:latin typeface="微軟正黑體" panose="020B0604030504040204" pitchFamily="34" charset="-120"/>
              <a:ea typeface="微軟正黑體" panose="020B0604030504040204" pitchFamily="34" charset="-120"/>
              <a:sym typeface="Wingdings" panose="05000000000000000000" pitchFamily="2" charset="2"/>
            </a:endParaRPr>
          </a:p>
        </p:txBody>
      </p:sp>
      <p:sp>
        <p:nvSpPr>
          <p:cNvPr id="53" name="矩形 52"/>
          <p:cNvSpPr/>
          <p:nvPr/>
        </p:nvSpPr>
        <p:spPr>
          <a:xfrm>
            <a:off x="1348756" y="5183724"/>
            <a:ext cx="4725080" cy="1300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2000" indent="-144000">
              <a:buFont typeface="Arial" panose="020B0604020202020204" pitchFamily="34" charset="0"/>
              <a:buChar char="•"/>
            </a:pPr>
            <a:r>
              <a:rPr lang="zh-TW" altLang="en-US" b="1" dirty="0">
                <a:solidFill>
                  <a:srgbClr val="FF0000"/>
                </a:solidFill>
                <a:latin typeface="微軟正黑體" panose="020B0604030504040204" pitchFamily="34" charset="-120"/>
                <a:ea typeface="微軟正黑體" panose="020B0604030504040204" pitchFamily="34" charset="-120"/>
              </a:rPr>
              <a:t>關鍵料安全庫存水位預測</a:t>
            </a:r>
            <a:r>
              <a:rPr lang="zh-TW" altLang="en-US" b="1" dirty="0">
                <a:solidFill>
                  <a:sysClr val="windowText" lastClr="000000"/>
                </a:solidFill>
                <a:latin typeface="微軟正黑體" panose="020B0604030504040204" pitchFamily="34" charset="-120"/>
                <a:ea typeface="微軟正黑體" panose="020B0604030504040204" pitchFamily="34" charset="-120"/>
              </a:rPr>
              <a:t>導入，可降低等料時間</a:t>
            </a:r>
            <a:r>
              <a:rPr lang="en-US" altLang="zh-TW" b="1" dirty="0">
                <a:solidFill>
                  <a:srgbClr val="FF0000"/>
                </a:solidFill>
                <a:latin typeface="微軟正黑體" panose="020B0604030504040204" pitchFamily="34" charset="-120"/>
                <a:ea typeface="微軟正黑體" panose="020B0604030504040204" pitchFamily="34" charset="-120"/>
              </a:rPr>
              <a:t>30%</a:t>
            </a:r>
            <a:r>
              <a:rPr lang="zh-TW" altLang="en-US" b="1" dirty="0">
                <a:solidFill>
                  <a:sysClr val="windowText" lastClr="000000"/>
                </a:solidFill>
                <a:latin typeface="微軟正黑體" panose="020B0604030504040204" pitchFamily="34" charset="-120"/>
                <a:ea typeface="微軟正黑體" panose="020B0604030504040204" pitchFamily="34" charset="-120"/>
              </a:rPr>
              <a:t>，提升稼動</a:t>
            </a:r>
            <a:r>
              <a:rPr lang="en-US" altLang="zh-TW" b="1" dirty="0">
                <a:solidFill>
                  <a:srgbClr val="FF0000"/>
                </a:solidFill>
                <a:latin typeface="微軟正黑體" panose="020B0604030504040204" pitchFamily="34" charset="-120"/>
                <a:ea typeface="微軟正黑體" panose="020B0604030504040204" pitchFamily="34" charset="-120"/>
              </a:rPr>
              <a:t>15</a:t>
            </a:r>
            <a:r>
              <a:rPr lang="en-US" altLang="zh-TW" b="1" dirty="0" smtClean="0">
                <a:solidFill>
                  <a:srgbClr val="FF0000"/>
                </a:solidFill>
                <a:latin typeface="微軟正黑體" panose="020B0604030504040204" pitchFamily="34" charset="-120"/>
                <a:ea typeface="微軟正黑體" panose="020B0604030504040204" pitchFamily="34" charset="-120"/>
              </a:rPr>
              <a:t>%</a:t>
            </a:r>
            <a:endParaRPr lang="en-US" altLang="zh-TW" dirty="0">
              <a:solidFill>
                <a:srgbClr val="FF0000"/>
              </a:solidFill>
            </a:endParaRPr>
          </a:p>
        </p:txBody>
      </p:sp>
      <p:sp>
        <p:nvSpPr>
          <p:cNvPr id="5" name="＞形箭號 4"/>
          <p:cNvSpPr/>
          <p:nvPr/>
        </p:nvSpPr>
        <p:spPr>
          <a:xfrm>
            <a:off x="6121868" y="5571867"/>
            <a:ext cx="299070" cy="500918"/>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7" name="＞形箭號 26"/>
          <p:cNvSpPr/>
          <p:nvPr/>
        </p:nvSpPr>
        <p:spPr>
          <a:xfrm>
            <a:off x="6300986" y="5571867"/>
            <a:ext cx="299070" cy="500918"/>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6" name="矩形 25"/>
          <p:cNvSpPr/>
          <p:nvPr/>
        </p:nvSpPr>
        <p:spPr bwMode="auto">
          <a:xfrm>
            <a:off x="11004376" y="0"/>
            <a:ext cx="1187624" cy="358513"/>
          </a:xfrm>
          <a:prstGeom prst="rect">
            <a:avLst/>
          </a:prstGeom>
          <a:solidFill>
            <a:srgbClr val="00206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chemeClr val="bg1"/>
              </a:buClr>
              <a:buSzPct val="100000"/>
            </a:pPr>
            <a:r>
              <a:rPr lang="zh-TW" altLang="en-US"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分項</a:t>
            </a:r>
            <a:r>
              <a:rPr lang="en-US" altLang="zh-TW"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1-1</a:t>
            </a:r>
            <a:endParaRPr lang="zh-TW" altLang="en-US"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pic>
        <p:nvPicPr>
          <p:cNvPr id="3" name="圖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5394" y="5115684"/>
            <a:ext cx="2491831" cy="1212172"/>
          </a:xfrm>
          <a:prstGeom prst="rect">
            <a:avLst/>
          </a:prstGeom>
        </p:spPr>
      </p:pic>
      <p:pic>
        <p:nvPicPr>
          <p:cNvPr id="4" name="圖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3424" y="5115684"/>
            <a:ext cx="2499861" cy="1212172"/>
          </a:xfrm>
          <a:prstGeom prst="rect">
            <a:avLst/>
          </a:prstGeom>
        </p:spPr>
      </p:pic>
      <p:sp>
        <p:nvSpPr>
          <p:cNvPr id="8" name="文字方塊 7"/>
          <p:cNvSpPr txBox="1"/>
          <p:nvPr/>
        </p:nvSpPr>
        <p:spPr>
          <a:xfrm>
            <a:off x="6744807" y="6357254"/>
            <a:ext cx="2475340" cy="246221"/>
          </a:xfrm>
          <a:prstGeom prst="rect">
            <a:avLst/>
          </a:prstGeom>
          <a:noFill/>
        </p:spPr>
        <p:txBody>
          <a:bodyPr wrap="square" lIns="0" tIns="0" rIns="0" bIns="0" rtlCol="0">
            <a:spAutoFit/>
          </a:bodyPr>
          <a:lstStyle/>
          <a:p>
            <a:pPr algn="ctr"/>
            <a:r>
              <a:rPr lang="en-US" altLang="zh-TW" sz="1600" b="1" dirty="0" smtClean="0">
                <a:solidFill>
                  <a:schemeClr val="tx1">
                    <a:lumMod val="75000"/>
                  </a:schemeClr>
                </a:solidFill>
                <a:latin typeface="+mj-ea"/>
                <a:ea typeface="+mj-ea"/>
              </a:rPr>
              <a:t>AI</a:t>
            </a:r>
            <a:r>
              <a:rPr lang="zh-TW" altLang="en-US" sz="1600" b="1" dirty="0" smtClean="0">
                <a:solidFill>
                  <a:schemeClr val="tx1">
                    <a:lumMod val="75000"/>
                  </a:schemeClr>
                </a:solidFill>
                <a:latin typeface="+mj-ea"/>
                <a:ea typeface="+mj-ea"/>
              </a:rPr>
              <a:t>自適應自主備料建議</a:t>
            </a:r>
          </a:p>
        </p:txBody>
      </p:sp>
      <p:sp>
        <p:nvSpPr>
          <p:cNvPr id="79" name="文字方塊 78"/>
          <p:cNvSpPr txBox="1"/>
          <p:nvPr/>
        </p:nvSpPr>
        <p:spPr>
          <a:xfrm>
            <a:off x="9375394" y="6357254"/>
            <a:ext cx="2475340" cy="246221"/>
          </a:xfrm>
          <a:prstGeom prst="rect">
            <a:avLst/>
          </a:prstGeom>
          <a:noFill/>
        </p:spPr>
        <p:txBody>
          <a:bodyPr wrap="square" lIns="0" tIns="0" rIns="0" bIns="0" rtlCol="0">
            <a:spAutoFit/>
          </a:bodyPr>
          <a:lstStyle>
            <a:defPPr>
              <a:defRPr lang="zh-TW"/>
            </a:defPPr>
            <a:lvl1pPr algn="ctr">
              <a:defRPr>
                <a:solidFill>
                  <a:schemeClr val="tx1">
                    <a:lumMod val="75000"/>
                  </a:schemeClr>
                </a:solidFill>
                <a:latin typeface="+mj-ea"/>
                <a:ea typeface="+mj-ea"/>
              </a:defRPr>
            </a:lvl1pPr>
          </a:lstStyle>
          <a:p>
            <a:r>
              <a:rPr lang="zh-TW" altLang="en-US" sz="1600" b="1" dirty="0"/>
              <a:t>關鍵料庫存數量歷程</a:t>
            </a:r>
          </a:p>
        </p:txBody>
      </p:sp>
      <p:sp>
        <p:nvSpPr>
          <p:cNvPr id="159" name="圓角矩形 158"/>
          <p:cNvSpPr/>
          <p:nvPr/>
        </p:nvSpPr>
        <p:spPr>
          <a:xfrm>
            <a:off x="4123992" y="3814183"/>
            <a:ext cx="1147841" cy="1569501"/>
          </a:xfrm>
          <a:prstGeom prst="roundRect">
            <a:avLst/>
          </a:prstGeom>
          <a:solidFill>
            <a:srgbClr val="70AD47">
              <a:lumMod val="40000"/>
              <a:lumOff val="6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Calibri" panose="020F0502020204030204"/>
              <a:ea typeface="標楷體" panose="03000509000000000000" pitchFamily="65" charset="-120"/>
              <a:cs typeface="+mn-cs"/>
            </a:endParaRPr>
          </a:p>
        </p:txBody>
      </p:sp>
      <p:sp>
        <p:nvSpPr>
          <p:cNvPr id="160" name="流程圖: 磁碟 159"/>
          <p:cNvSpPr/>
          <p:nvPr/>
        </p:nvSpPr>
        <p:spPr>
          <a:xfrm>
            <a:off x="5545242" y="2846629"/>
            <a:ext cx="900173" cy="722415"/>
          </a:xfrm>
          <a:prstGeom prst="flowChartMagneticDisk">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smtClean="0">
                <a:ln>
                  <a:noFill/>
                </a:ln>
                <a:solidFill>
                  <a:prstClr val="white"/>
                </a:solidFill>
                <a:effectLst/>
                <a:uLnTx/>
                <a:uFillTx/>
                <a:latin typeface="Calibri" panose="020F0502020204030204"/>
                <a:ea typeface="標楷體" panose="03000509000000000000" pitchFamily="65" charset="-120"/>
                <a:cs typeface="+mn-cs"/>
              </a:rPr>
              <a:t>Data Analysis Program</a:t>
            </a:r>
          </a:p>
        </p:txBody>
      </p:sp>
      <p:sp>
        <p:nvSpPr>
          <p:cNvPr id="161" name="矩形 160"/>
          <p:cNvSpPr/>
          <p:nvPr/>
        </p:nvSpPr>
        <p:spPr>
          <a:xfrm>
            <a:off x="7065624" y="2592463"/>
            <a:ext cx="1251497" cy="473001"/>
          </a:xfrm>
          <a:prstGeom prst="rect">
            <a:avLst/>
          </a:prstGeom>
          <a:solidFill>
            <a:srgbClr val="FFC000">
              <a:lumMod val="20000"/>
              <a:lumOff val="80000"/>
            </a:srgbClr>
          </a:solidFill>
          <a:ln w="12700" cap="flat" cmpd="sng" algn="ctr">
            <a:solidFill>
              <a:srgbClr val="FFC000">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1" i="0" u="none" strike="noStrike" kern="0" cap="none" spc="0" normalizeH="0" baseline="0" noProof="0" dirty="0" smtClean="0">
                <a:ln>
                  <a:noFill/>
                </a:ln>
                <a:solidFill>
                  <a:prstClr val="black"/>
                </a:solidFill>
                <a:effectLst/>
                <a:uLnTx/>
                <a:uFillTx/>
                <a:latin typeface="+mn-ea"/>
                <a:cs typeface="+mn-cs"/>
              </a:rPr>
              <a:t>關鍵料使用量預測</a:t>
            </a:r>
            <a:endParaRPr kumimoji="0" lang="en-US" altLang="zh-TW" sz="1000" b="1" i="0" u="none" strike="noStrike" kern="0" cap="none" spc="0" normalizeH="0" baseline="0" noProof="0" dirty="0" smtClean="0">
              <a:ln>
                <a:noFill/>
              </a:ln>
              <a:solidFill>
                <a:prstClr val="black"/>
              </a:solidFill>
              <a:effectLst/>
              <a:uLnTx/>
              <a:uFillTx/>
              <a:latin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1" i="0" u="none" strike="noStrike" kern="0" cap="none" spc="0" normalizeH="0" baseline="0" noProof="0" dirty="0" smtClean="0">
                <a:ln>
                  <a:noFill/>
                </a:ln>
                <a:solidFill>
                  <a:prstClr val="black"/>
                </a:solidFill>
                <a:effectLst/>
                <a:uLnTx/>
                <a:uFillTx/>
                <a:latin typeface="+mn-ea"/>
                <a:cs typeface="+mn-cs"/>
              </a:rPr>
              <a:t>剩餘庫存天數</a:t>
            </a:r>
            <a:endParaRPr kumimoji="0" lang="en-US" altLang="zh-TW" sz="1000" b="1" i="0" u="none" strike="noStrike" kern="0" cap="none" spc="0" normalizeH="0" baseline="0" noProof="0" dirty="0" smtClean="0">
              <a:ln>
                <a:noFill/>
              </a:ln>
              <a:solidFill>
                <a:prstClr val="black"/>
              </a:solidFill>
              <a:effectLst/>
              <a:uLnTx/>
              <a:uFillTx/>
              <a:latin typeface="+mn-ea"/>
              <a:cs typeface="+mn-cs"/>
            </a:endParaRPr>
          </a:p>
        </p:txBody>
      </p:sp>
      <p:sp>
        <p:nvSpPr>
          <p:cNvPr id="162" name="流程圖: 磁碟 161"/>
          <p:cNvSpPr/>
          <p:nvPr/>
        </p:nvSpPr>
        <p:spPr>
          <a:xfrm>
            <a:off x="4247780" y="2819707"/>
            <a:ext cx="890252" cy="783708"/>
          </a:xfrm>
          <a:prstGeom prst="flowChartMagneticDisk">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smtClean="0">
                <a:ln>
                  <a:noFill/>
                </a:ln>
                <a:solidFill>
                  <a:prstClr val="white"/>
                </a:solidFill>
                <a:effectLst/>
                <a:uLnTx/>
                <a:uFillTx/>
                <a:latin typeface="Calibri" panose="020F0502020204030204"/>
                <a:ea typeface="標楷體" panose="03000509000000000000" pitchFamily="65" charset="-120"/>
                <a:cs typeface="+mn-cs"/>
              </a:rPr>
              <a:t>Database</a:t>
            </a:r>
            <a:endParaRPr kumimoji="0" lang="zh-TW" altLang="en-US" sz="1000" b="0" i="0" u="none" strike="noStrike" kern="0" cap="none" spc="0" normalizeH="0" baseline="0" noProof="0" dirty="0" smtClean="0">
              <a:ln>
                <a:noFill/>
              </a:ln>
              <a:solidFill>
                <a:prstClr val="white"/>
              </a:solidFill>
              <a:effectLst/>
              <a:uLnTx/>
              <a:uFillTx/>
              <a:latin typeface="Calibri" panose="020F0502020204030204"/>
              <a:ea typeface="標楷體" panose="03000509000000000000" pitchFamily="65" charset="-120"/>
              <a:cs typeface="+mn-cs"/>
            </a:endParaRPr>
          </a:p>
        </p:txBody>
      </p:sp>
      <p:cxnSp>
        <p:nvCxnSpPr>
          <p:cNvPr id="163" name="直線單箭頭接點 162"/>
          <p:cNvCxnSpPr>
            <a:stCxn id="199" idx="3"/>
            <a:endCxn id="162" idx="2"/>
          </p:cNvCxnSpPr>
          <p:nvPr/>
        </p:nvCxnSpPr>
        <p:spPr>
          <a:xfrm flipV="1">
            <a:off x="3964153" y="3211561"/>
            <a:ext cx="283627" cy="3481"/>
          </a:xfrm>
          <a:prstGeom prst="straightConnector1">
            <a:avLst/>
          </a:prstGeom>
          <a:noFill/>
          <a:ln w="6350" cap="flat" cmpd="sng" algn="ctr">
            <a:solidFill>
              <a:srgbClr val="5B9BD5"/>
            </a:solidFill>
            <a:prstDash val="solid"/>
            <a:miter lim="800000"/>
            <a:tailEnd type="triangle"/>
          </a:ln>
          <a:effectLst/>
        </p:spPr>
      </p:cxnSp>
      <p:cxnSp>
        <p:nvCxnSpPr>
          <p:cNvPr id="164" name="直線單箭頭接點 163"/>
          <p:cNvCxnSpPr>
            <a:stCxn id="162" idx="4"/>
            <a:endCxn id="160" idx="2"/>
          </p:cNvCxnSpPr>
          <p:nvPr/>
        </p:nvCxnSpPr>
        <p:spPr>
          <a:xfrm flipV="1">
            <a:off x="5138032" y="3207837"/>
            <a:ext cx="407210" cy="3724"/>
          </a:xfrm>
          <a:prstGeom prst="straightConnector1">
            <a:avLst/>
          </a:prstGeom>
          <a:noFill/>
          <a:ln w="6350" cap="flat" cmpd="sng" algn="ctr">
            <a:solidFill>
              <a:srgbClr val="5B9BD5"/>
            </a:solidFill>
            <a:prstDash val="solid"/>
            <a:miter lim="800000"/>
            <a:tailEnd type="triangle"/>
          </a:ln>
          <a:effectLst/>
        </p:spPr>
      </p:cxnSp>
      <p:sp>
        <p:nvSpPr>
          <p:cNvPr id="165" name="矩形 164"/>
          <p:cNvSpPr/>
          <p:nvPr/>
        </p:nvSpPr>
        <p:spPr>
          <a:xfrm>
            <a:off x="9943954" y="2308592"/>
            <a:ext cx="1300085" cy="385286"/>
          </a:xfrm>
          <a:prstGeom prst="rect">
            <a:avLst/>
          </a:prstGeom>
          <a:solidFill>
            <a:srgbClr val="ED7D31">
              <a:lumMod val="40000"/>
              <a:lumOff val="60000"/>
            </a:srgbClr>
          </a:solidFill>
          <a:ln w="12700" cap="flat" cmpd="sng" algn="ctr">
            <a:solidFill>
              <a:srgbClr val="ED7D31">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50" b="1" i="0" u="none" strike="noStrike" kern="0" cap="none" spc="0" normalizeH="0" baseline="0" noProof="0" dirty="0" smtClean="0">
                <a:ln>
                  <a:noFill/>
                </a:ln>
                <a:solidFill>
                  <a:prstClr val="black"/>
                </a:solidFill>
                <a:effectLst/>
                <a:uLnTx/>
                <a:uFillTx/>
                <a:latin typeface="+mn-ea"/>
                <a:cs typeface="+mn-cs"/>
              </a:rPr>
              <a:t>自動產出統計報表</a:t>
            </a:r>
          </a:p>
        </p:txBody>
      </p:sp>
      <p:sp>
        <p:nvSpPr>
          <p:cNvPr id="166" name="矩形 165"/>
          <p:cNvSpPr/>
          <p:nvPr/>
        </p:nvSpPr>
        <p:spPr>
          <a:xfrm>
            <a:off x="9943952" y="2771897"/>
            <a:ext cx="1300085" cy="406948"/>
          </a:xfrm>
          <a:prstGeom prst="rect">
            <a:avLst/>
          </a:prstGeom>
          <a:solidFill>
            <a:srgbClr val="ED7D31">
              <a:lumMod val="40000"/>
              <a:lumOff val="60000"/>
            </a:srgbClr>
          </a:solidFill>
          <a:ln w="12700" cap="flat" cmpd="sng" algn="ctr">
            <a:solidFill>
              <a:srgbClr val="ED7D31">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50" b="1" i="0" u="none" strike="noStrike" kern="0" cap="none" spc="0" normalizeH="0" baseline="0" noProof="0" dirty="0" smtClean="0">
                <a:ln>
                  <a:noFill/>
                </a:ln>
                <a:solidFill>
                  <a:prstClr val="black"/>
                </a:solidFill>
                <a:effectLst/>
                <a:uLnTx/>
                <a:uFillTx/>
                <a:latin typeface="+mn-ea"/>
                <a:cs typeface="+mn-cs"/>
              </a:rPr>
              <a:t>降低人員彙整報表所需時間</a:t>
            </a:r>
          </a:p>
        </p:txBody>
      </p:sp>
      <p:sp>
        <p:nvSpPr>
          <p:cNvPr id="167" name="矩形 166"/>
          <p:cNvSpPr/>
          <p:nvPr/>
        </p:nvSpPr>
        <p:spPr>
          <a:xfrm>
            <a:off x="9943952" y="3261086"/>
            <a:ext cx="1300085" cy="385912"/>
          </a:xfrm>
          <a:prstGeom prst="rect">
            <a:avLst/>
          </a:prstGeom>
          <a:solidFill>
            <a:srgbClr val="ED7D31">
              <a:lumMod val="40000"/>
              <a:lumOff val="60000"/>
            </a:srgbClr>
          </a:solidFill>
          <a:ln w="12700" cap="flat" cmpd="sng" algn="ctr">
            <a:solidFill>
              <a:srgbClr val="ED7D31">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50" b="1" i="0" u="none" strike="noStrike" kern="0" cap="none" spc="0" normalizeH="0" baseline="0" noProof="0" dirty="0" smtClean="0">
                <a:ln>
                  <a:noFill/>
                </a:ln>
                <a:solidFill>
                  <a:prstClr val="black"/>
                </a:solidFill>
                <a:effectLst/>
                <a:uLnTx/>
                <a:uFillTx/>
                <a:latin typeface="+mn-ea"/>
                <a:cs typeface="+mn-cs"/>
              </a:rPr>
              <a:t>精準掌握剩餘庫存</a:t>
            </a:r>
          </a:p>
        </p:txBody>
      </p:sp>
      <p:sp>
        <p:nvSpPr>
          <p:cNvPr id="168" name="流程圖: 磁碟 167"/>
          <p:cNvSpPr/>
          <p:nvPr/>
        </p:nvSpPr>
        <p:spPr>
          <a:xfrm>
            <a:off x="8606938" y="2645233"/>
            <a:ext cx="911560" cy="1134959"/>
          </a:xfrm>
          <a:prstGeom prst="flowChartMagneticDisk">
            <a:avLst/>
          </a:prstGeom>
          <a:solidFill>
            <a:srgbClr val="92D050"/>
          </a:solidFill>
          <a:ln w="1270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200" b="1" i="0" u="none" strike="noStrike" kern="0" cap="none" spc="0" normalizeH="0" baseline="0" noProof="0" dirty="0" smtClean="0">
                <a:ln>
                  <a:noFill/>
                </a:ln>
                <a:solidFill>
                  <a:prstClr val="black"/>
                </a:solidFill>
                <a:effectLst/>
                <a:uLnTx/>
                <a:uFillTx/>
                <a:latin typeface="+mn-ea"/>
                <a:cs typeface="+mn-cs"/>
              </a:rPr>
              <a:t>前端即時可視化</a:t>
            </a:r>
          </a:p>
        </p:txBody>
      </p:sp>
      <p:cxnSp>
        <p:nvCxnSpPr>
          <p:cNvPr id="169" name="肘形接點 168"/>
          <p:cNvCxnSpPr>
            <a:stCxn id="176" idx="3"/>
            <a:endCxn id="168" idx="2"/>
          </p:cNvCxnSpPr>
          <p:nvPr/>
        </p:nvCxnSpPr>
        <p:spPr>
          <a:xfrm flipV="1">
            <a:off x="8317120" y="3212713"/>
            <a:ext cx="289818" cy="519499"/>
          </a:xfrm>
          <a:prstGeom prst="bentConnector3">
            <a:avLst>
              <a:gd name="adj1" fmla="val 50000"/>
            </a:avLst>
          </a:prstGeom>
          <a:noFill/>
          <a:ln w="6350" cap="flat" cmpd="sng" algn="ctr">
            <a:solidFill>
              <a:srgbClr val="5B9BD5"/>
            </a:solidFill>
            <a:prstDash val="solid"/>
            <a:miter lim="800000"/>
            <a:tailEnd type="triangle"/>
          </a:ln>
          <a:effectLst/>
        </p:spPr>
      </p:cxnSp>
      <p:cxnSp>
        <p:nvCxnSpPr>
          <p:cNvPr id="170" name="肘形接點 169"/>
          <p:cNvCxnSpPr>
            <a:stCxn id="161" idx="3"/>
            <a:endCxn id="168" idx="2"/>
          </p:cNvCxnSpPr>
          <p:nvPr/>
        </p:nvCxnSpPr>
        <p:spPr>
          <a:xfrm>
            <a:off x="8317121" y="2828964"/>
            <a:ext cx="289817" cy="383749"/>
          </a:xfrm>
          <a:prstGeom prst="bentConnector3">
            <a:avLst>
              <a:gd name="adj1" fmla="val 50000"/>
            </a:avLst>
          </a:prstGeom>
          <a:noFill/>
          <a:ln w="6350" cap="flat" cmpd="sng" algn="ctr">
            <a:solidFill>
              <a:srgbClr val="5B9BD5"/>
            </a:solidFill>
            <a:prstDash val="solid"/>
            <a:miter lim="800000"/>
            <a:tailEnd type="triangle"/>
          </a:ln>
          <a:effectLst/>
        </p:spPr>
      </p:cxnSp>
      <p:cxnSp>
        <p:nvCxnSpPr>
          <p:cNvPr id="171" name="肘形接點 170"/>
          <p:cNvCxnSpPr>
            <a:stCxn id="168" idx="4"/>
            <a:endCxn id="165" idx="1"/>
          </p:cNvCxnSpPr>
          <p:nvPr/>
        </p:nvCxnSpPr>
        <p:spPr>
          <a:xfrm flipV="1">
            <a:off x="9518498" y="2501235"/>
            <a:ext cx="425456" cy="711478"/>
          </a:xfrm>
          <a:prstGeom prst="bentConnector3">
            <a:avLst/>
          </a:prstGeom>
          <a:noFill/>
          <a:ln w="6350" cap="flat" cmpd="sng" algn="ctr">
            <a:solidFill>
              <a:srgbClr val="5B9BD5"/>
            </a:solidFill>
            <a:prstDash val="solid"/>
            <a:miter lim="800000"/>
            <a:tailEnd type="triangle"/>
          </a:ln>
          <a:effectLst/>
        </p:spPr>
      </p:cxnSp>
      <p:cxnSp>
        <p:nvCxnSpPr>
          <p:cNvPr id="172" name="肘形接點 171"/>
          <p:cNvCxnSpPr>
            <a:stCxn id="168" idx="4"/>
            <a:endCxn id="166" idx="1"/>
          </p:cNvCxnSpPr>
          <p:nvPr/>
        </p:nvCxnSpPr>
        <p:spPr>
          <a:xfrm flipV="1">
            <a:off x="9518498" y="2975371"/>
            <a:ext cx="425454" cy="237341"/>
          </a:xfrm>
          <a:prstGeom prst="bentConnector3">
            <a:avLst/>
          </a:prstGeom>
          <a:noFill/>
          <a:ln w="6350" cap="flat" cmpd="sng" algn="ctr">
            <a:solidFill>
              <a:srgbClr val="5B9BD5"/>
            </a:solidFill>
            <a:prstDash val="solid"/>
            <a:miter lim="800000"/>
            <a:tailEnd type="triangle"/>
          </a:ln>
          <a:effectLst/>
        </p:spPr>
      </p:cxnSp>
      <p:cxnSp>
        <p:nvCxnSpPr>
          <p:cNvPr id="173" name="肘形接點 172"/>
          <p:cNvCxnSpPr>
            <a:stCxn id="168" idx="4"/>
            <a:endCxn id="167" idx="1"/>
          </p:cNvCxnSpPr>
          <p:nvPr/>
        </p:nvCxnSpPr>
        <p:spPr>
          <a:xfrm>
            <a:off x="9518498" y="3212713"/>
            <a:ext cx="425454" cy="241330"/>
          </a:xfrm>
          <a:prstGeom prst="bentConnector3">
            <a:avLst/>
          </a:prstGeom>
          <a:noFill/>
          <a:ln w="6350" cap="flat" cmpd="sng" algn="ctr">
            <a:solidFill>
              <a:srgbClr val="5B9BD5"/>
            </a:solidFill>
            <a:prstDash val="solid"/>
            <a:miter lim="800000"/>
            <a:tailEnd type="triangle"/>
          </a:ln>
          <a:effectLst/>
        </p:spPr>
      </p:cxnSp>
      <p:sp>
        <p:nvSpPr>
          <p:cNvPr id="174" name="矩形 173"/>
          <p:cNvSpPr/>
          <p:nvPr/>
        </p:nvSpPr>
        <p:spPr>
          <a:xfrm>
            <a:off x="9943951" y="3729241"/>
            <a:ext cx="1300085" cy="385912"/>
          </a:xfrm>
          <a:prstGeom prst="rect">
            <a:avLst/>
          </a:prstGeom>
          <a:solidFill>
            <a:srgbClr val="ED7D31">
              <a:lumMod val="40000"/>
              <a:lumOff val="60000"/>
            </a:srgbClr>
          </a:solidFill>
          <a:ln w="12700" cap="flat" cmpd="sng" algn="ctr">
            <a:solidFill>
              <a:srgbClr val="ED7D31">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50" b="1" i="0" u="none" strike="noStrike" kern="0" cap="none" spc="0" normalizeH="0" baseline="0" noProof="0" dirty="0" smtClean="0">
                <a:ln>
                  <a:noFill/>
                </a:ln>
                <a:solidFill>
                  <a:prstClr val="black"/>
                </a:solidFill>
                <a:effectLst/>
                <a:uLnTx/>
                <a:uFillTx/>
                <a:latin typeface="+mn-ea"/>
                <a:cs typeface="+mn-cs"/>
              </a:rPr>
              <a:t>降低備料不足風險</a:t>
            </a:r>
          </a:p>
        </p:txBody>
      </p:sp>
      <p:cxnSp>
        <p:nvCxnSpPr>
          <p:cNvPr id="175" name="肘形接點 174"/>
          <p:cNvCxnSpPr>
            <a:stCxn id="168" idx="4"/>
            <a:endCxn id="174" idx="1"/>
          </p:cNvCxnSpPr>
          <p:nvPr/>
        </p:nvCxnSpPr>
        <p:spPr>
          <a:xfrm>
            <a:off x="9518498" y="3212713"/>
            <a:ext cx="425453" cy="709484"/>
          </a:xfrm>
          <a:prstGeom prst="bentConnector3">
            <a:avLst/>
          </a:prstGeom>
          <a:noFill/>
          <a:ln w="6350" cap="flat" cmpd="sng" algn="ctr">
            <a:solidFill>
              <a:srgbClr val="5B9BD5"/>
            </a:solidFill>
            <a:prstDash val="solid"/>
            <a:miter lim="800000"/>
            <a:tailEnd type="triangle"/>
          </a:ln>
          <a:effectLst/>
        </p:spPr>
      </p:cxnSp>
      <p:sp>
        <p:nvSpPr>
          <p:cNvPr id="176" name="矩形 175"/>
          <p:cNvSpPr/>
          <p:nvPr/>
        </p:nvSpPr>
        <p:spPr>
          <a:xfrm>
            <a:off x="7068383" y="3495711"/>
            <a:ext cx="1248737" cy="473001"/>
          </a:xfrm>
          <a:prstGeom prst="rect">
            <a:avLst/>
          </a:prstGeom>
          <a:solidFill>
            <a:srgbClr val="FFC000">
              <a:lumMod val="20000"/>
              <a:lumOff val="80000"/>
            </a:srgbClr>
          </a:solidFill>
          <a:ln w="12700" cap="flat" cmpd="sng" algn="ctr">
            <a:solidFill>
              <a:srgbClr val="FFC000">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50" b="1" i="0" u="none" strike="noStrike" kern="0" cap="none" spc="0" normalizeH="0" baseline="0" noProof="0" dirty="0" smtClean="0">
                <a:ln>
                  <a:noFill/>
                </a:ln>
                <a:solidFill>
                  <a:prstClr val="black"/>
                </a:solidFill>
                <a:effectLst/>
                <a:uLnTx/>
                <a:uFillTx/>
                <a:latin typeface="+mn-ea"/>
                <a:cs typeface="+mn-cs"/>
              </a:rPr>
              <a:t>採購統計報表</a:t>
            </a:r>
          </a:p>
        </p:txBody>
      </p:sp>
      <p:cxnSp>
        <p:nvCxnSpPr>
          <p:cNvPr id="177" name="肘形接點 176"/>
          <p:cNvCxnSpPr>
            <a:stCxn id="160" idx="4"/>
            <a:endCxn id="161" idx="1"/>
          </p:cNvCxnSpPr>
          <p:nvPr/>
        </p:nvCxnSpPr>
        <p:spPr>
          <a:xfrm flipV="1">
            <a:off x="6445415" y="2828964"/>
            <a:ext cx="620209" cy="410623"/>
          </a:xfrm>
          <a:prstGeom prst="bentConnector3">
            <a:avLst/>
          </a:prstGeom>
          <a:noFill/>
          <a:ln w="6350" cap="flat" cmpd="sng" algn="ctr">
            <a:solidFill>
              <a:srgbClr val="5B9BD5"/>
            </a:solidFill>
            <a:prstDash val="solid"/>
            <a:miter lim="800000"/>
            <a:tailEnd type="triangle"/>
          </a:ln>
          <a:effectLst/>
        </p:spPr>
      </p:cxnSp>
      <p:cxnSp>
        <p:nvCxnSpPr>
          <p:cNvPr id="178" name="肘形接點 177"/>
          <p:cNvCxnSpPr>
            <a:stCxn id="160" idx="4"/>
            <a:endCxn id="176" idx="1"/>
          </p:cNvCxnSpPr>
          <p:nvPr/>
        </p:nvCxnSpPr>
        <p:spPr>
          <a:xfrm>
            <a:off x="6445415" y="3239587"/>
            <a:ext cx="622968" cy="492625"/>
          </a:xfrm>
          <a:prstGeom prst="bentConnector3">
            <a:avLst/>
          </a:prstGeom>
          <a:noFill/>
          <a:ln w="6350" cap="flat" cmpd="sng" algn="ctr">
            <a:solidFill>
              <a:srgbClr val="5B9BD5"/>
            </a:solidFill>
            <a:prstDash val="solid"/>
            <a:miter lim="800000"/>
            <a:tailEnd type="triangle"/>
          </a:ln>
          <a:effectLst/>
        </p:spPr>
      </p:cxnSp>
      <p:sp>
        <p:nvSpPr>
          <p:cNvPr id="179" name="流程圖: 磁碟 178"/>
          <p:cNvSpPr/>
          <p:nvPr/>
        </p:nvSpPr>
        <p:spPr>
          <a:xfrm>
            <a:off x="4251770" y="3878335"/>
            <a:ext cx="886262" cy="534989"/>
          </a:xfrm>
          <a:prstGeom prst="flowChartMagneticDisk">
            <a:avLst/>
          </a:prstGeom>
          <a:solidFill>
            <a:srgbClr val="70AD47">
              <a:lumMod val="20000"/>
              <a:lumOff val="80000"/>
            </a:srgbClr>
          </a:solid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smtClean="0">
                <a:ln>
                  <a:noFill/>
                </a:ln>
                <a:solidFill>
                  <a:prstClr val="black"/>
                </a:solidFill>
                <a:effectLst/>
                <a:uLnTx/>
                <a:uFillTx/>
                <a:latin typeface="Calibri" panose="020F0502020204030204"/>
                <a:ea typeface="標楷體" panose="03000509000000000000" pitchFamily="65" charset="-120"/>
                <a:cs typeface="+mn-cs"/>
              </a:rPr>
              <a:t>Training Model</a:t>
            </a:r>
          </a:p>
        </p:txBody>
      </p:sp>
      <p:cxnSp>
        <p:nvCxnSpPr>
          <p:cNvPr id="180" name="直線單箭頭接點 179"/>
          <p:cNvCxnSpPr>
            <a:stCxn id="162" idx="3"/>
            <a:endCxn id="159" idx="0"/>
          </p:cNvCxnSpPr>
          <p:nvPr/>
        </p:nvCxnSpPr>
        <p:spPr>
          <a:xfrm>
            <a:off x="4692906" y="3603415"/>
            <a:ext cx="5007" cy="210768"/>
          </a:xfrm>
          <a:prstGeom prst="straightConnector1">
            <a:avLst/>
          </a:prstGeom>
          <a:noFill/>
          <a:ln w="6350" cap="flat" cmpd="sng" algn="ctr">
            <a:solidFill>
              <a:srgbClr val="5B9BD5"/>
            </a:solidFill>
            <a:prstDash val="solid"/>
            <a:miter lim="800000"/>
            <a:tailEnd type="triangle"/>
          </a:ln>
          <a:effectLst/>
        </p:spPr>
      </p:cxnSp>
      <p:sp>
        <p:nvSpPr>
          <p:cNvPr id="181" name="矩形 180"/>
          <p:cNvSpPr/>
          <p:nvPr/>
        </p:nvSpPr>
        <p:spPr>
          <a:xfrm>
            <a:off x="5545242" y="4442446"/>
            <a:ext cx="900173" cy="312973"/>
          </a:xfrm>
          <a:prstGeom prst="rect">
            <a:avLst/>
          </a:prstGeom>
          <a:solidFill>
            <a:srgbClr val="4472C4">
              <a:lumMod val="20000"/>
              <a:lumOff val="80000"/>
            </a:srgbClr>
          </a:solidFill>
          <a:ln w="12700" cap="flat" cmpd="sng" algn="ctr">
            <a:solidFill>
              <a:srgbClr val="4472C4">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050" b="1" i="0" u="none" strike="noStrike" kern="0" cap="none" spc="0" normalizeH="0" baseline="0" noProof="0" dirty="0" smtClean="0">
                <a:ln>
                  <a:noFill/>
                </a:ln>
                <a:solidFill>
                  <a:prstClr val="black"/>
                </a:solidFill>
                <a:effectLst/>
                <a:uLnTx/>
                <a:uFillTx/>
                <a:latin typeface="Calibri" panose="020F0502020204030204"/>
                <a:ea typeface="標楷體" panose="03000509000000000000" pitchFamily="65" charset="-120"/>
                <a:cs typeface="+mn-cs"/>
              </a:rPr>
              <a:t>AI Model</a:t>
            </a:r>
            <a:endParaRPr kumimoji="0" lang="zh-TW" altLang="en-US" sz="1050" b="1" i="0" u="none" strike="noStrike" kern="0" cap="none" spc="0" normalizeH="0" baseline="0" noProof="0" dirty="0" smtClean="0">
              <a:ln>
                <a:noFill/>
              </a:ln>
              <a:solidFill>
                <a:prstClr val="black"/>
              </a:solidFill>
              <a:effectLst/>
              <a:uLnTx/>
              <a:uFillTx/>
              <a:latin typeface="Calibri" panose="020F0502020204030204"/>
              <a:ea typeface="標楷體" panose="03000509000000000000" pitchFamily="65" charset="-120"/>
              <a:cs typeface="+mn-cs"/>
            </a:endParaRPr>
          </a:p>
        </p:txBody>
      </p:sp>
      <p:cxnSp>
        <p:nvCxnSpPr>
          <p:cNvPr id="182" name="直線單箭頭接點 181"/>
          <p:cNvCxnSpPr>
            <a:stCxn id="159" idx="3"/>
            <a:endCxn id="181" idx="1"/>
          </p:cNvCxnSpPr>
          <p:nvPr/>
        </p:nvCxnSpPr>
        <p:spPr>
          <a:xfrm flipV="1">
            <a:off x="5271833" y="4598933"/>
            <a:ext cx="273409" cy="1"/>
          </a:xfrm>
          <a:prstGeom prst="straightConnector1">
            <a:avLst/>
          </a:prstGeom>
          <a:noFill/>
          <a:ln w="6350" cap="flat" cmpd="sng" algn="ctr">
            <a:solidFill>
              <a:srgbClr val="5B9BD5"/>
            </a:solidFill>
            <a:prstDash val="solid"/>
            <a:miter lim="800000"/>
            <a:tailEnd type="triangle"/>
          </a:ln>
          <a:effectLst/>
        </p:spPr>
      </p:cxnSp>
      <p:cxnSp>
        <p:nvCxnSpPr>
          <p:cNvPr id="183" name="直線單箭頭接點 182"/>
          <p:cNvCxnSpPr>
            <a:stCxn id="181" idx="0"/>
            <a:endCxn id="160" idx="3"/>
          </p:cNvCxnSpPr>
          <p:nvPr/>
        </p:nvCxnSpPr>
        <p:spPr>
          <a:xfrm flipV="1">
            <a:off x="5995329" y="3569044"/>
            <a:ext cx="0" cy="873402"/>
          </a:xfrm>
          <a:prstGeom prst="straightConnector1">
            <a:avLst/>
          </a:prstGeom>
          <a:noFill/>
          <a:ln w="6350" cap="flat" cmpd="sng" algn="ctr">
            <a:solidFill>
              <a:srgbClr val="5B9BD5"/>
            </a:solidFill>
            <a:prstDash val="solid"/>
            <a:miter lim="800000"/>
            <a:tailEnd type="triangle"/>
          </a:ln>
          <a:effectLst/>
        </p:spPr>
      </p:cxnSp>
      <p:grpSp>
        <p:nvGrpSpPr>
          <p:cNvPr id="184" name="群組 183"/>
          <p:cNvGrpSpPr/>
          <p:nvPr/>
        </p:nvGrpSpPr>
        <p:grpSpPr>
          <a:xfrm>
            <a:off x="751476" y="2199135"/>
            <a:ext cx="1958611" cy="2748442"/>
            <a:chOff x="440265" y="3434662"/>
            <a:chExt cx="2631654" cy="3384550"/>
          </a:xfrm>
        </p:grpSpPr>
        <p:sp>
          <p:nvSpPr>
            <p:cNvPr id="185" name="矩形 184"/>
            <p:cNvSpPr/>
            <p:nvPr/>
          </p:nvSpPr>
          <p:spPr>
            <a:xfrm>
              <a:off x="440265" y="3434662"/>
              <a:ext cx="2626091" cy="3384550"/>
            </a:xfrm>
            <a:prstGeom prst="rect">
              <a:avLst/>
            </a:prstGeom>
            <a:solidFill>
              <a:srgbClr val="FFC000">
                <a:alpha val="20000"/>
              </a:srgbClr>
            </a:solid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mn-ea"/>
                <a:cs typeface="+mn-cs"/>
              </a:endParaRPr>
            </a:p>
          </p:txBody>
        </p:sp>
        <p:sp>
          <p:nvSpPr>
            <p:cNvPr id="186" name="矩形 185"/>
            <p:cNvSpPr/>
            <p:nvPr/>
          </p:nvSpPr>
          <p:spPr>
            <a:xfrm>
              <a:off x="673388" y="3529980"/>
              <a:ext cx="2189334" cy="1157499"/>
            </a:xfrm>
            <a:prstGeom prst="rect">
              <a:avLst/>
            </a:prstGeom>
            <a:noFill/>
            <a:ln w="12700" cap="flat" cmpd="sng" algn="ctr">
              <a:solidFill>
                <a:srgbClr val="C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mn-ea"/>
                <a:cs typeface="+mn-cs"/>
              </a:endParaRPr>
            </a:p>
          </p:txBody>
        </p:sp>
        <p:pic>
          <p:nvPicPr>
            <p:cNvPr id="187" name="Picture 4" descr="ERP線上課程-BOM篇">
              <a:extLst>
                <a:ext uri="{FF2B5EF4-FFF2-40B4-BE49-F238E27FC236}">
                  <a16:creationId xmlns:a16="http://schemas.microsoft.com/office/drawing/2014/main" id="{39646A8B-39BF-47B3-8037-0EF2A7BE398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86980" y="3805492"/>
              <a:ext cx="1962150" cy="658901"/>
            </a:xfrm>
            <a:prstGeom prst="rect">
              <a:avLst/>
            </a:prstGeom>
            <a:noFill/>
            <a:extLst>
              <a:ext uri="{909E8E84-426E-40DD-AFC4-6F175D3DCCD1}">
                <a14:hiddenFill xmlns:a14="http://schemas.microsoft.com/office/drawing/2010/main">
                  <a:solidFill>
                    <a:srgbClr val="FFFFFF"/>
                  </a:solidFill>
                </a14:hiddenFill>
              </a:ext>
            </a:extLst>
          </p:spPr>
        </p:pic>
        <p:sp>
          <p:nvSpPr>
            <p:cNvPr id="188" name="矩形 187"/>
            <p:cNvSpPr/>
            <p:nvPr/>
          </p:nvSpPr>
          <p:spPr>
            <a:xfrm>
              <a:off x="982378" y="3593815"/>
              <a:ext cx="1550185" cy="341109"/>
            </a:xfrm>
            <a:prstGeom prst="rect">
              <a:avLst/>
            </a:prstGeom>
            <a:solidFill>
              <a:srgbClr val="E7E6E6"/>
            </a:solidFill>
            <a:ln>
              <a:solidFill>
                <a:sysClr val="window" lastClr="FFFFFF"/>
              </a:solidFill>
            </a:ln>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TW" sz="1200" b="0" i="0" u="none" strike="noStrike" kern="0" cap="none" spc="0" normalizeH="0" baseline="0" noProof="0" dirty="0" smtClean="0">
                  <a:ln>
                    <a:noFill/>
                  </a:ln>
                  <a:solidFill>
                    <a:prstClr val="black"/>
                  </a:solidFill>
                  <a:effectLst/>
                  <a:uLnTx/>
                  <a:uFillTx/>
                  <a:latin typeface="+mn-ea"/>
                </a:rPr>
                <a:t>ERP</a:t>
              </a:r>
              <a:r>
                <a:rPr kumimoji="0" lang="zh-TW" altLang="en-US" sz="1200" b="0" i="0" u="none" strike="noStrike" kern="0" cap="none" spc="0" normalizeH="0" baseline="0" noProof="0" dirty="0" smtClean="0">
                  <a:ln>
                    <a:noFill/>
                  </a:ln>
                  <a:solidFill>
                    <a:prstClr val="black"/>
                  </a:solidFill>
                  <a:effectLst/>
                  <a:uLnTx/>
                  <a:uFillTx/>
                  <a:latin typeface="+mn-ea"/>
                </a:rPr>
                <a:t>資料介接</a:t>
              </a:r>
            </a:p>
          </p:txBody>
        </p:sp>
        <p:sp>
          <p:nvSpPr>
            <p:cNvPr id="189" name="文字方塊 188"/>
            <p:cNvSpPr txBox="1"/>
            <p:nvPr/>
          </p:nvSpPr>
          <p:spPr>
            <a:xfrm>
              <a:off x="589256" y="4441831"/>
              <a:ext cx="2445572" cy="28425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900" b="0" i="0" u="none" strike="noStrike" kern="0" cap="none" spc="0" normalizeH="0" baseline="0" noProof="0" dirty="0" smtClean="0">
                  <a:ln>
                    <a:noFill/>
                  </a:ln>
                  <a:solidFill>
                    <a:prstClr val="black"/>
                  </a:solidFill>
                  <a:effectLst/>
                  <a:uLnTx/>
                  <a:uFillTx/>
                  <a:latin typeface="+mn-ea"/>
                </a:rPr>
                <a:t>原料庫存、庫存金額、使用量等</a:t>
              </a:r>
            </a:p>
          </p:txBody>
        </p:sp>
        <p:sp>
          <p:nvSpPr>
            <p:cNvPr id="190" name="矩形 189"/>
            <p:cNvSpPr/>
            <p:nvPr/>
          </p:nvSpPr>
          <p:spPr>
            <a:xfrm>
              <a:off x="665744" y="4774036"/>
              <a:ext cx="2189334" cy="1157499"/>
            </a:xfrm>
            <a:prstGeom prst="rect">
              <a:avLst/>
            </a:prstGeom>
            <a:noFill/>
            <a:ln w="12700" cap="flat" cmpd="sng" algn="ctr">
              <a:solidFill>
                <a:srgbClr val="C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mn-ea"/>
                <a:cs typeface="+mn-cs"/>
              </a:endParaRPr>
            </a:p>
          </p:txBody>
        </p:sp>
        <p:sp>
          <p:nvSpPr>
            <p:cNvPr id="191" name="文字方塊 190"/>
            <p:cNvSpPr txBox="1"/>
            <p:nvPr/>
          </p:nvSpPr>
          <p:spPr>
            <a:xfrm>
              <a:off x="756848" y="5692737"/>
              <a:ext cx="2110393" cy="28425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smtClean="0">
                  <a:ln>
                    <a:noFill/>
                  </a:ln>
                  <a:solidFill>
                    <a:prstClr val="black"/>
                  </a:solidFill>
                  <a:effectLst/>
                  <a:uLnTx/>
                  <a:uFillTx/>
                  <a:latin typeface="+mn-ea"/>
                </a:rPr>
                <a:t>LME</a:t>
              </a:r>
              <a:r>
                <a:rPr kumimoji="0" lang="zh-TW" altLang="en-US" sz="900" b="0" i="0" u="none" strike="noStrike" kern="0" cap="none" spc="0" normalizeH="0" baseline="0" noProof="0" dirty="0" smtClean="0">
                  <a:ln>
                    <a:noFill/>
                  </a:ln>
                  <a:solidFill>
                    <a:prstClr val="black"/>
                  </a:solidFill>
                  <a:effectLst/>
                  <a:uLnTx/>
                  <a:uFillTx/>
                  <a:latin typeface="+mn-ea"/>
                </a:rPr>
                <a:t>鎳價、中鋼月盤價格等</a:t>
              </a:r>
            </a:p>
          </p:txBody>
        </p:sp>
        <p:pic>
          <p:nvPicPr>
            <p:cNvPr id="192" name="圖片 191"/>
            <p:cNvPicPr>
              <a:picLocks noChangeAspect="1"/>
            </p:cNvPicPr>
            <p:nvPr/>
          </p:nvPicPr>
          <p:blipFill rotWithShape="1">
            <a:blip r:embed="rId5"/>
            <a:srcRect b="29742"/>
            <a:stretch/>
          </p:blipFill>
          <p:spPr>
            <a:xfrm>
              <a:off x="765308" y="5144551"/>
              <a:ext cx="1113949" cy="571134"/>
            </a:xfrm>
            <a:prstGeom prst="rect">
              <a:avLst/>
            </a:prstGeom>
          </p:spPr>
        </p:pic>
        <p:sp>
          <p:nvSpPr>
            <p:cNvPr id="193" name="矩形 192"/>
            <p:cNvSpPr/>
            <p:nvPr/>
          </p:nvSpPr>
          <p:spPr>
            <a:xfrm>
              <a:off x="982379" y="4837871"/>
              <a:ext cx="1542541" cy="341109"/>
            </a:xfrm>
            <a:prstGeom prst="rect">
              <a:avLst/>
            </a:prstGeom>
            <a:solidFill>
              <a:srgbClr val="E7E6E6"/>
            </a:solidFill>
            <a:ln>
              <a:solidFill>
                <a:sysClr val="window" lastClr="FFFFFF"/>
              </a:solidFill>
            </a:ln>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TW" altLang="en-US" sz="1200" b="0" i="0" u="none" strike="noStrike" kern="0" cap="none" spc="0" normalizeH="0" baseline="0" noProof="0" dirty="0" smtClean="0">
                  <a:ln>
                    <a:noFill/>
                  </a:ln>
                  <a:solidFill>
                    <a:prstClr val="black"/>
                  </a:solidFill>
                  <a:effectLst/>
                  <a:uLnTx/>
                  <a:uFillTx/>
                  <a:latin typeface="+mn-ea"/>
                </a:rPr>
                <a:t>原料盤勢爬蟲</a:t>
              </a:r>
            </a:p>
          </p:txBody>
        </p:sp>
        <p:pic>
          <p:nvPicPr>
            <p:cNvPr id="194" name="圖片 193"/>
            <p:cNvPicPr>
              <a:picLocks noChangeAspect="1"/>
            </p:cNvPicPr>
            <p:nvPr/>
          </p:nvPicPr>
          <p:blipFill>
            <a:blip r:embed="rId6"/>
            <a:stretch>
              <a:fillRect/>
            </a:stretch>
          </p:blipFill>
          <p:spPr>
            <a:xfrm>
              <a:off x="1899427" y="5144552"/>
              <a:ext cx="902352" cy="571190"/>
            </a:xfrm>
            <a:prstGeom prst="rect">
              <a:avLst/>
            </a:prstGeom>
          </p:spPr>
        </p:pic>
        <p:sp>
          <p:nvSpPr>
            <p:cNvPr id="195" name="矩形 194"/>
            <p:cNvSpPr/>
            <p:nvPr/>
          </p:nvSpPr>
          <p:spPr>
            <a:xfrm>
              <a:off x="1580227" y="6114058"/>
              <a:ext cx="1106746" cy="341109"/>
            </a:xfrm>
            <a:prstGeom prst="rect">
              <a:avLst/>
            </a:prstGeom>
            <a:solidFill>
              <a:srgbClr val="E7E6E6"/>
            </a:solidFill>
            <a:ln>
              <a:solidFill>
                <a:sysClr val="window" lastClr="FFFFFF"/>
              </a:solidFill>
            </a:ln>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TW" altLang="en-US" sz="1200" b="0" i="0" u="none" strike="noStrike" kern="0" cap="none" spc="0" normalizeH="0" baseline="0" noProof="0" dirty="0" smtClean="0">
                  <a:ln>
                    <a:noFill/>
                  </a:ln>
                  <a:solidFill>
                    <a:prstClr val="black"/>
                  </a:solidFill>
                  <a:effectLst/>
                  <a:uLnTx/>
                  <a:uFillTx/>
                  <a:latin typeface="+mn-ea"/>
                </a:rPr>
                <a:t>採購資料</a:t>
              </a:r>
            </a:p>
          </p:txBody>
        </p:sp>
        <p:sp>
          <p:nvSpPr>
            <p:cNvPr id="196" name="矩形 195"/>
            <p:cNvSpPr/>
            <p:nvPr/>
          </p:nvSpPr>
          <p:spPr>
            <a:xfrm>
              <a:off x="673388" y="6018092"/>
              <a:ext cx="2189334" cy="695960"/>
            </a:xfrm>
            <a:prstGeom prst="rect">
              <a:avLst/>
            </a:prstGeom>
            <a:noFill/>
            <a:ln w="12700" cap="flat" cmpd="sng" algn="ctr">
              <a:solidFill>
                <a:srgbClr val="C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mn-ea"/>
                <a:cs typeface="+mn-cs"/>
              </a:endParaRPr>
            </a:p>
          </p:txBody>
        </p:sp>
        <p:pic>
          <p:nvPicPr>
            <p:cNvPr id="197" name="圖片 196"/>
            <p:cNvPicPr>
              <a:picLocks noChangeAspect="1"/>
            </p:cNvPicPr>
            <p:nvPr/>
          </p:nvPicPr>
          <p:blipFill>
            <a:blip r:embed="rId7"/>
            <a:stretch>
              <a:fillRect/>
            </a:stretch>
          </p:blipFill>
          <p:spPr>
            <a:xfrm>
              <a:off x="737769" y="6118375"/>
              <a:ext cx="505019" cy="533440"/>
            </a:xfrm>
            <a:prstGeom prst="rect">
              <a:avLst/>
            </a:prstGeom>
          </p:spPr>
        </p:pic>
        <p:sp>
          <p:nvSpPr>
            <p:cNvPr id="198" name="文字方塊 197"/>
            <p:cNvSpPr txBox="1"/>
            <p:nvPr/>
          </p:nvSpPr>
          <p:spPr>
            <a:xfrm>
              <a:off x="552168" y="6488887"/>
              <a:ext cx="2519751" cy="28425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900" b="0" i="0" u="none" strike="noStrike" kern="0" cap="none" spc="0" normalizeH="0" baseline="0" noProof="0" dirty="0" smtClean="0">
                  <a:ln>
                    <a:noFill/>
                  </a:ln>
                  <a:solidFill>
                    <a:prstClr val="black"/>
                  </a:solidFill>
                  <a:effectLst/>
                  <a:uLnTx/>
                  <a:uFillTx/>
                  <a:latin typeface="+mn-ea"/>
                </a:rPr>
                <a:t>採購量、單位成本、備料日期等</a:t>
              </a:r>
            </a:p>
          </p:txBody>
        </p:sp>
      </p:grpSp>
      <p:sp>
        <p:nvSpPr>
          <p:cNvPr id="199" name="圓角矩形 198"/>
          <p:cNvSpPr/>
          <p:nvPr/>
        </p:nvSpPr>
        <p:spPr>
          <a:xfrm>
            <a:off x="2929103" y="2232321"/>
            <a:ext cx="1035050" cy="1965441"/>
          </a:xfrm>
          <a:prstGeom prst="roundRect">
            <a:avLst/>
          </a:prstGeom>
          <a:solidFill>
            <a:srgbClr val="5B9BD5">
              <a:lumMod val="20000"/>
              <a:lumOff val="8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Calibri" panose="020F0502020204030204"/>
              <a:ea typeface="標楷體" panose="03000509000000000000" pitchFamily="65" charset="-120"/>
              <a:cs typeface="+mn-cs"/>
            </a:endParaRPr>
          </a:p>
        </p:txBody>
      </p:sp>
      <p:sp>
        <p:nvSpPr>
          <p:cNvPr id="200" name="流程圖: 磁碟 199"/>
          <p:cNvSpPr/>
          <p:nvPr/>
        </p:nvSpPr>
        <p:spPr>
          <a:xfrm>
            <a:off x="3073088" y="2323882"/>
            <a:ext cx="770351" cy="783708"/>
          </a:xfrm>
          <a:prstGeom prst="flowChartMagneticDisk">
            <a:avLst/>
          </a:prstGeom>
          <a:solidFill>
            <a:srgbClr val="70AD47">
              <a:lumMod val="20000"/>
              <a:lumOff val="8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smtClean="0">
                <a:ln>
                  <a:noFill/>
                </a:ln>
                <a:solidFill>
                  <a:prstClr val="black"/>
                </a:solidFill>
                <a:effectLst/>
                <a:uLnTx/>
                <a:uFillTx/>
                <a:latin typeface="+mn-ea"/>
                <a:cs typeface="+mn-cs"/>
              </a:rPr>
              <a:t>資料</a:t>
            </a:r>
            <a:endParaRPr kumimoji="0" lang="en-US" altLang="zh-TW" sz="1200" b="0" i="0" u="none" strike="noStrike" kern="0" cap="none" spc="0" normalizeH="0" baseline="0" noProof="0" dirty="0" smtClean="0">
              <a:ln>
                <a:noFill/>
              </a:ln>
              <a:solidFill>
                <a:prstClr val="black"/>
              </a:solidFill>
              <a:effectLst/>
              <a:uLnTx/>
              <a:uFillTx/>
              <a:latin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smtClean="0">
                <a:ln>
                  <a:noFill/>
                </a:ln>
                <a:solidFill>
                  <a:prstClr val="black"/>
                </a:solidFill>
                <a:effectLst/>
                <a:uLnTx/>
                <a:uFillTx/>
                <a:latin typeface="+mn-ea"/>
                <a:cs typeface="+mn-cs"/>
              </a:rPr>
              <a:t>前處理</a:t>
            </a:r>
          </a:p>
        </p:txBody>
      </p:sp>
      <p:sp>
        <p:nvSpPr>
          <p:cNvPr id="201" name="文字方塊 200"/>
          <p:cNvSpPr txBox="1"/>
          <p:nvPr/>
        </p:nvSpPr>
        <p:spPr>
          <a:xfrm>
            <a:off x="3049507" y="3330664"/>
            <a:ext cx="791967" cy="769441"/>
          </a:xfrm>
          <a:prstGeom prst="rect">
            <a:avLst/>
          </a:prstGeom>
          <a:noFill/>
        </p:spPr>
        <p:txBody>
          <a:bodyPr wrap="square" rtlCol="0">
            <a:spAutoFit/>
          </a:bodyPr>
          <a:lstStyle/>
          <a:p>
            <a:r>
              <a:rPr lang="zh-TW" altLang="en-US" sz="1100" dirty="0" smtClean="0">
                <a:solidFill>
                  <a:prstClr val="black"/>
                </a:solidFill>
                <a:latin typeface="+mn-ea"/>
              </a:rPr>
              <a:t>資料整合</a:t>
            </a:r>
            <a:endParaRPr lang="en-US" altLang="zh-TW" sz="1100" dirty="0" smtClean="0">
              <a:solidFill>
                <a:prstClr val="black"/>
              </a:solidFill>
              <a:latin typeface="+mn-ea"/>
            </a:endParaRPr>
          </a:p>
          <a:p>
            <a:r>
              <a:rPr lang="zh-TW" altLang="en-US" sz="1100" dirty="0" smtClean="0">
                <a:solidFill>
                  <a:prstClr val="black"/>
                </a:solidFill>
                <a:latin typeface="+mn-ea"/>
              </a:rPr>
              <a:t>資料清洗</a:t>
            </a:r>
            <a:endParaRPr lang="en-US" altLang="zh-TW" sz="1100" dirty="0" smtClean="0">
              <a:solidFill>
                <a:prstClr val="black"/>
              </a:solidFill>
              <a:latin typeface="+mn-ea"/>
            </a:endParaRPr>
          </a:p>
          <a:p>
            <a:r>
              <a:rPr lang="zh-TW" altLang="en-US" sz="1100" dirty="0">
                <a:solidFill>
                  <a:prstClr val="black"/>
                </a:solidFill>
                <a:latin typeface="+mn-ea"/>
              </a:rPr>
              <a:t>數據轉換</a:t>
            </a:r>
            <a:endParaRPr lang="en-US" altLang="zh-TW" sz="1100" dirty="0" smtClean="0">
              <a:solidFill>
                <a:prstClr val="black"/>
              </a:solidFill>
              <a:latin typeface="+mn-ea"/>
            </a:endParaRPr>
          </a:p>
          <a:p>
            <a:r>
              <a:rPr lang="zh-TW" altLang="en-US" sz="1100" dirty="0" smtClean="0">
                <a:solidFill>
                  <a:prstClr val="black"/>
                </a:solidFill>
                <a:latin typeface="+mn-ea"/>
              </a:rPr>
              <a:t>統計分析</a:t>
            </a:r>
            <a:endParaRPr lang="en-US" altLang="zh-TW" sz="1100" dirty="0" smtClean="0">
              <a:solidFill>
                <a:prstClr val="black"/>
              </a:solidFill>
              <a:latin typeface="+mn-ea"/>
            </a:endParaRPr>
          </a:p>
        </p:txBody>
      </p:sp>
      <p:sp>
        <p:nvSpPr>
          <p:cNvPr id="202" name="向右箭號 201"/>
          <p:cNvSpPr/>
          <p:nvPr/>
        </p:nvSpPr>
        <p:spPr>
          <a:xfrm>
            <a:off x="2734363" y="3261086"/>
            <a:ext cx="279400" cy="444055"/>
          </a:xfrm>
          <a:prstGeom prst="rightArrow">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Calibri" panose="020F0502020204030204"/>
              <a:ea typeface="標楷體" panose="03000509000000000000" pitchFamily="65" charset="-120"/>
              <a:cs typeface="+mn-cs"/>
            </a:endParaRPr>
          </a:p>
        </p:txBody>
      </p:sp>
      <p:sp>
        <p:nvSpPr>
          <p:cNvPr id="203" name="文字方塊 202"/>
          <p:cNvSpPr txBox="1"/>
          <p:nvPr/>
        </p:nvSpPr>
        <p:spPr>
          <a:xfrm>
            <a:off x="6435457" y="2590370"/>
            <a:ext cx="682257" cy="276999"/>
          </a:xfrm>
          <a:prstGeom prst="rect">
            <a:avLst/>
          </a:prstGeom>
          <a:noFill/>
        </p:spPr>
        <p:txBody>
          <a:bodyPr wrap="square" rtlCol="0">
            <a:spAutoFit/>
          </a:bodyPr>
          <a:lstStyle/>
          <a:p>
            <a:r>
              <a:rPr lang="en-US" altLang="zh-TW" sz="1200" b="1" dirty="0" smtClean="0">
                <a:solidFill>
                  <a:srgbClr val="FF0000"/>
                </a:solidFill>
                <a:ea typeface="標楷體" panose="03000509000000000000" pitchFamily="65" charset="-120"/>
              </a:rPr>
              <a:t>AI</a:t>
            </a:r>
            <a:r>
              <a:rPr lang="zh-TW" altLang="en-US" sz="1200" b="1" dirty="0" smtClean="0">
                <a:solidFill>
                  <a:srgbClr val="FF0000"/>
                </a:solidFill>
                <a:ea typeface="標楷體" panose="03000509000000000000" pitchFamily="65" charset="-120"/>
              </a:rPr>
              <a:t>回饋</a:t>
            </a:r>
            <a:endParaRPr lang="zh-TW" altLang="en-US" sz="1200" b="1" dirty="0">
              <a:solidFill>
                <a:srgbClr val="FF0000"/>
              </a:solidFill>
              <a:ea typeface="標楷體" panose="03000509000000000000" pitchFamily="65" charset="-120"/>
            </a:endParaRPr>
          </a:p>
        </p:txBody>
      </p:sp>
      <p:sp>
        <p:nvSpPr>
          <p:cNvPr id="204" name="文字方塊 203"/>
          <p:cNvSpPr txBox="1"/>
          <p:nvPr/>
        </p:nvSpPr>
        <p:spPr>
          <a:xfrm>
            <a:off x="4052307" y="4457962"/>
            <a:ext cx="1269605" cy="923330"/>
          </a:xfrm>
          <a:prstGeom prst="rect">
            <a:avLst/>
          </a:prstGeom>
          <a:noFill/>
        </p:spPr>
        <p:txBody>
          <a:bodyPr wrap="square" rtlCol="0">
            <a:spAutoFit/>
          </a:bodyPr>
          <a:lstStyle/>
          <a:p>
            <a:pPr algn="ctr"/>
            <a:r>
              <a:rPr lang="en-US" altLang="zh-TW" sz="900" i="1" dirty="0" err="1" smtClean="0">
                <a:solidFill>
                  <a:prstClr val="black"/>
                </a:solidFill>
                <a:ea typeface="標楷體" panose="03000509000000000000" pitchFamily="65" charset="-120"/>
              </a:rPr>
              <a:t>LinearRegression</a:t>
            </a:r>
            <a:endParaRPr lang="en-US" altLang="zh-TW" sz="900" i="1" dirty="0" smtClean="0">
              <a:solidFill>
                <a:prstClr val="black"/>
              </a:solidFill>
              <a:ea typeface="標楷體" panose="03000509000000000000" pitchFamily="65" charset="-120"/>
            </a:endParaRPr>
          </a:p>
          <a:p>
            <a:pPr algn="ctr"/>
            <a:r>
              <a:rPr lang="en-US" altLang="zh-TW" sz="900" i="1" dirty="0" err="1" smtClean="0">
                <a:solidFill>
                  <a:prstClr val="black"/>
                </a:solidFill>
                <a:ea typeface="標楷體" panose="03000509000000000000" pitchFamily="65" charset="-120"/>
              </a:rPr>
              <a:t>RidgeRegression</a:t>
            </a:r>
            <a:endParaRPr lang="en-US" altLang="zh-TW" sz="900" i="1" dirty="0" smtClean="0">
              <a:solidFill>
                <a:prstClr val="black"/>
              </a:solidFill>
              <a:ea typeface="標楷體" panose="03000509000000000000" pitchFamily="65" charset="-120"/>
            </a:endParaRPr>
          </a:p>
          <a:p>
            <a:pPr algn="ctr"/>
            <a:r>
              <a:rPr lang="en-US" altLang="zh-TW" sz="900" i="1" dirty="0" err="1" smtClean="0">
                <a:solidFill>
                  <a:prstClr val="black"/>
                </a:solidFill>
                <a:ea typeface="標楷體" panose="03000509000000000000" pitchFamily="65" charset="-120"/>
              </a:rPr>
              <a:t>XgboostRegressor</a:t>
            </a:r>
            <a:endParaRPr lang="en-US" altLang="zh-TW" sz="900" i="1" dirty="0">
              <a:solidFill>
                <a:prstClr val="black"/>
              </a:solidFill>
              <a:ea typeface="標楷體" panose="03000509000000000000" pitchFamily="65" charset="-120"/>
            </a:endParaRPr>
          </a:p>
          <a:p>
            <a:pPr algn="ctr"/>
            <a:r>
              <a:rPr lang="en-US" altLang="zh-TW" sz="900" i="1" dirty="0" err="1" smtClean="0">
                <a:solidFill>
                  <a:prstClr val="black"/>
                </a:solidFill>
                <a:ea typeface="標楷體" panose="03000509000000000000" pitchFamily="65" charset="-120"/>
              </a:rPr>
              <a:t>RandomForest</a:t>
            </a:r>
            <a:endParaRPr lang="en-US" altLang="zh-TW" sz="900" i="1" dirty="0" smtClean="0">
              <a:solidFill>
                <a:prstClr val="black"/>
              </a:solidFill>
              <a:ea typeface="標楷體" panose="03000509000000000000" pitchFamily="65" charset="-120"/>
            </a:endParaRPr>
          </a:p>
          <a:p>
            <a:pPr algn="ctr"/>
            <a:r>
              <a:rPr lang="en-US" altLang="zh-TW" sz="900" i="1" dirty="0" err="1" smtClean="0">
                <a:solidFill>
                  <a:prstClr val="black"/>
                </a:solidFill>
                <a:ea typeface="標楷體" panose="03000509000000000000" pitchFamily="65" charset="-120"/>
              </a:rPr>
              <a:t>ExtraTreesRegressor</a:t>
            </a:r>
            <a:endParaRPr lang="en-US" altLang="zh-TW" sz="900" i="1" dirty="0" smtClean="0">
              <a:solidFill>
                <a:prstClr val="black"/>
              </a:solidFill>
              <a:ea typeface="標楷體" panose="03000509000000000000" pitchFamily="65" charset="-120"/>
            </a:endParaRPr>
          </a:p>
          <a:p>
            <a:pPr algn="ctr"/>
            <a:r>
              <a:rPr lang="en-US" altLang="zh-TW" sz="900" i="1" dirty="0" smtClean="0">
                <a:solidFill>
                  <a:prstClr val="black"/>
                </a:solidFill>
                <a:ea typeface="標楷體" panose="03000509000000000000" pitchFamily="65" charset="-120"/>
              </a:rPr>
              <a:t>Blending/Stacking</a:t>
            </a:r>
            <a:endParaRPr lang="en-US" altLang="zh-TW" sz="900" i="1" dirty="0">
              <a:solidFill>
                <a:prstClr val="black"/>
              </a:solidFill>
              <a:ea typeface="標楷體" panose="03000509000000000000" pitchFamily="65" charset="-120"/>
            </a:endParaRPr>
          </a:p>
        </p:txBody>
      </p:sp>
      <p:sp>
        <p:nvSpPr>
          <p:cNvPr id="205" name="文字方塊 204"/>
          <p:cNvSpPr txBox="1"/>
          <p:nvPr/>
        </p:nvSpPr>
        <p:spPr>
          <a:xfrm>
            <a:off x="5304213" y="4739905"/>
            <a:ext cx="897844" cy="261610"/>
          </a:xfrm>
          <a:prstGeom prst="rect">
            <a:avLst/>
          </a:prstGeom>
          <a:noFill/>
        </p:spPr>
        <p:txBody>
          <a:bodyPr wrap="square" rtlCol="0">
            <a:spAutoFit/>
          </a:bodyPr>
          <a:lstStyle/>
          <a:p>
            <a:r>
              <a:rPr lang="en-US" altLang="zh-TW" sz="1100" b="1" dirty="0" smtClean="0">
                <a:solidFill>
                  <a:srgbClr val="0D21B9"/>
                </a:solidFill>
                <a:latin typeface="Calibri" panose="020F0502020204030204"/>
                <a:ea typeface="新細明體" panose="02020500000000000000" pitchFamily="18" charset="-120"/>
              </a:rPr>
              <a:t>Choose Best</a:t>
            </a:r>
            <a:endParaRPr lang="zh-TW" altLang="en-US" sz="1100" b="1" dirty="0">
              <a:solidFill>
                <a:srgbClr val="0D21B9"/>
              </a:solidFill>
              <a:latin typeface="Calibri" panose="020F0502020204030204"/>
              <a:ea typeface="新細明體" panose="02020500000000000000" pitchFamily="18" charset="-120"/>
            </a:endParaRPr>
          </a:p>
        </p:txBody>
      </p:sp>
      <p:pic>
        <p:nvPicPr>
          <p:cNvPr id="209" name="圖片 208"/>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05186" y="841133"/>
            <a:ext cx="1113312" cy="1310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7" name="文字方塊 206"/>
          <p:cNvSpPr txBox="1"/>
          <p:nvPr/>
        </p:nvSpPr>
        <p:spPr>
          <a:xfrm>
            <a:off x="9718074" y="804087"/>
            <a:ext cx="2132660" cy="738664"/>
          </a:xfrm>
          <a:prstGeom prst="rect">
            <a:avLst/>
          </a:prstGeom>
          <a:noFill/>
          <a:ln w="12700">
            <a:solidFill>
              <a:schemeClr val="tx1"/>
            </a:solidFill>
            <a:prstDash val="lgDash"/>
          </a:ln>
        </p:spPr>
        <p:txBody>
          <a:bodyPr wrap="square" rtlCol="0">
            <a:spAutoFit/>
          </a:bodyPr>
          <a:lstStyle/>
          <a:p>
            <a:r>
              <a:rPr lang="en-US" altLang="zh-TW" sz="1400" dirty="0" smtClean="0">
                <a:solidFill>
                  <a:schemeClr val="tx1">
                    <a:lumMod val="75000"/>
                  </a:schemeClr>
                </a:solidFill>
                <a:latin typeface="微軟正黑體" panose="020B0604030504040204" pitchFamily="34" charset="-120"/>
                <a:ea typeface="微軟正黑體" panose="020B0604030504040204" pitchFamily="34" charset="-120"/>
              </a:rPr>
              <a:t>1.</a:t>
            </a:r>
            <a:r>
              <a:rPr lang="zh-TW" altLang="en-US" sz="1400" dirty="0" smtClean="0">
                <a:solidFill>
                  <a:schemeClr val="tx1">
                    <a:lumMod val="75000"/>
                  </a:schemeClr>
                </a:solidFill>
                <a:latin typeface="微軟正黑體" panose="020B0604030504040204" pitchFamily="34" charset="-120"/>
                <a:ea typeface="微軟正黑體" panose="020B0604030504040204" pitchFamily="34" charset="-120"/>
              </a:rPr>
              <a:t>供應商庫存資金積累</a:t>
            </a:r>
            <a:endParaRPr lang="en-US" altLang="zh-TW" sz="1400" dirty="0" smtClean="0">
              <a:solidFill>
                <a:schemeClr val="tx1">
                  <a:lumMod val="75000"/>
                </a:schemeClr>
              </a:solidFill>
              <a:latin typeface="微軟正黑體" panose="020B0604030504040204" pitchFamily="34" charset="-120"/>
              <a:ea typeface="微軟正黑體" panose="020B0604030504040204" pitchFamily="34" charset="-120"/>
            </a:endParaRPr>
          </a:p>
          <a:p>
            <a:r>
              <a:rPr lang="en-US" altLang="zh-TW" sz="1400" dirty="0" smtClean="0">
                <a:solidFill>
                  <a:schemeClr val="tx1">
                    <a:lumMod val="75000"/>
                  </a:schemeClr>
                </a:solidFill>
                <a:latin typeface="微軟正黑體" panose="020B0604030504040204" pitchFamily="34" charset="-120"/>
                <a:ea typeface="微軟正黑體" panose="020B0604030504040204" pitchFamily="34" charset="-120"/>
              </a:rPr>
              <a:t>2.</a:t>
            </a:r>
            <a:r>
              <a:rPr lang="zh-TW" altLang="en-US" sz="1400" dirty="0" smtClean="0">
                <a:solidFill>
                  <a:schemeClr val="tx1">
                    <a:lumMod val="75000"/>
                  </a:schemeClr>
                </a:solidFill>
                <a:latin typeface="微軟正黑體" panose="020B0604030504040204" pitchFamily="34" charset="-120"/>
                <a:ea typeface="微軟正黑體" panose="020B0604030504040204" pitchFamily="34" charset="-120"/>
              </a:rPr>
              <a:t>盤勢價格和數量之平衡</a:t>
            </a:r>
            <a:endParaRPr lang="en-US" altLang="zh-TW" sz="1400" dirty="0" smtClean="0">
              <a:solidFill>
                <a:schemeClr val="tx1">
                  <a:lumMod val="75000"/>
                </a:schemeClr>
              </a:solidFill>
              <a:latin typeface="微軟正黑體" panose="020B0604030504040204" pitchFamily="34" charset="-120"/>
              <a:ea typeface="微軟正黑體" panose="020B0604030504040204" pitchFamily="34" charset="-120"/>
            </a:endParaRPr>
          </a:p>
          <a:p>
            <a:r>
              <a:rPr lang="en-US" altLang="zh-TW" sz="1400" dirty="0" smtClean="0">
                <a:solidFill>
                  <a:schemeClr val="tx1">
                    <a:lumMod val="75000"/>
                  </a:schemeClr>
                </a:solidFill>
                <a:latin typeface="微軟正黑體" panose="020B0604030504040204" pitchFamily="34" charset="-120"/>
                <a:ea typeface="微軟正黑體" panose="020B0604030504040204" pitchFamily="34" charset="-120"/>
              </a:rPr>
              <a:t>3.</a:t>
            </a:r>
            <a:r>
              <a:rPr lang="zh-TW" altLang="en-US" sz="1400" dirty="0" smtClean="0">
                <a:solidFill>
                  <a:schemeClr val="tx1">
                    <a:lumMod val="75000"/>
                  </a:schemeClr>
                </a:solidFill>
                <a:latin typeface="微軟正黑體" panose="020B0604030504040204" pitchFamily="34" charset="-120"/>
                <a:ea typeface="微軟正黑體" panose="020B0604030504040204" pitchFamily="34" charset="-120"/>
              </a:rPr>
              <a:t>盤勢如何判斷低點</a:t>
            </a:r>
          </a:p>
        </p:txBody>
      </p:sp>
      <p:sp>
        <p:nvSpPr>
          <p:cNvPr id="208" name="文字方塊 207"/>
          <p:cNvSpPr txBox="1"/>
          <p:nvPr/>
        </p:nvSpPr>
        <p:spPr>
          <a:xfrm>
            <a:off x="9696400" y="1523859"/>
            <a:ext cx="2176007" cy="738664"/>
          </a:xfrm>
          <a:prstGeom prst="rect">
            <a:avLst/>
          </a:prstGeom>
          <a:noFill/>
        </p:spPr>
        <p:txBody>
          <a:bodyPr wrap="square" rtlCol="0">
            <a:spAutoFit/>
          </a:bodyPr>
          <a:lstStyle/>
          <a:p>
            <a:r>
              <a:rPr lang="zh-TW" altLang="en-US" sz="1400" dirty="0" smtClean="0">
                <a:solidFill>
                  <a:schemeClr val="tx1">
                    <a:lumMod val="75000"/>
                  </a:schemeClr>
                </a:solidFill>
                <a:latin typeface="微軟正黑體" panose="020B0604030504040204" pitchFamily="34" charset="-120"/>
                <a:ea typeface="微軟正黑體" panose="020B0604030504040204" pitchFamily="34" charset="-120"/>
              </a:rPr>
              <a:t>如何</a:t>
            </a:r>
            <a:r>
              <a:rPr lang="zh-TW" altLang="en-US" sz="1400" dirty="0" smtClean="0">
                <a:solidFill>
                  <a:srgbClr val="FF0000"/>
                </a:solidFill>
                <a:latin typeface="微軟正黑體" panose="020B0604030504040204" pitchFamily="34" charset="-120"/>
                <a:ea typeface="微軟正黑體" panose="020B0604030504040204" pitchFamily="34" charset="-120"/>
              </a:rPr>
              <a:t>備料</a:t>
            </a:r>
            <a:r>
              <a:rPr lang="zh-TW" altLang="en-US" sz="1400" dirty="0" smtClean="0">
                <a:solidFill>
                  <a:schemeClr val="tx1">
                    <a:lumMod val="75000"/>
                  </a:schemeClr>
                </a:solidFill>
                <a:latin typeface="微軟正黑體" panose="020B0604030504040204" pitchFamily="34" charset="-120"/>
                <a:ea typeface="微軟正黑體" panose="020B0604030504040204" pitchFamily="34" charset="-120"/>
              </a:rPr>
              <a:t>？不造成</a:t>
            </a:r>
            <a:r>
              <a:rPr lang="zh-TW" altLang="en-US" sz="1400" dirty="0" smtClean="0">
                <a:solidFill>
                  <a:srgbClr val="FF0000"/>
                </a:solidFill>
                <a:latin typeface="微軟正黑體" panose="020B0604030504040204" pitchFamily="34" charset="-120"/>
                <a:ea typeface="微軟正黑體" panose="020B0604030504040204" pitchFamily="34" charset="-120"/>
              </a:rPr>
              <a:t>庫存資金積累</a:t>
            </a:r>
            <a:r>
              <a:rPr lang="zh-TW" altLang="en-US" sz="1400" dirty="0" smtClean="0">
                <a:solidFill>
                  <a:schemeClr val="tx1">
                    <a:lumMod val="75000"/>
                  </a:schemeClr>
                </a:solidFill>
                <a:latin typeface="微軟正黑體" panose="020B0604030504040204" pitchFamily="34" charset="-120"/>
                <a:ea typeface="微軟正黑體" panose="020B0604030504040204" pitchFamily="34" charset="-120"/>
              </a:rPr>
              <a:t>，也不造成</a:t>
            </a:r>
            <a:r>
              <a:rPr lang="zh-TW" altLang="en-US" sz="1400" dirty="0" smtClean="0">
                <a:solidFill>
                  <a:srgbClr val="FF0000"/>
                </a:solidFill>
                <a:latin typeface="微軟正黑體" panose="020B0604030504040204" pitchFamily="34" charset="-120"/>
                <a:ea typeface="微軟正黑體" panose="020B0604030504040204" pitchFamily="34" charset="-120"/>
              </a:rPr>
              <a:t>缺料影響生產</a:t>
            </a:r>
            <a:endParaRPr lang="en-US" altLang="zh-TW" sz="1400" dirty="0" smtClean="0">
              <a:solidFill>
                <a:srgbClr val="FF0000"/>
              </a:solidFill>
              <a:latin typeface="微軟正黑體" panose="020B0604030504040204" pitchFamily="34" charset="-120"/>
              <a:ea typeface="微軟正黑體" panose="020B0604030504040204" pitchFamily="34" charset="-120"/>
            </a:endParaRPr>
          </a:p>
        </p:txBody>
      </p:sp>
      <p:sp>
        <p:nvSpPr>
          <p:cNvPr id="78" name="標題 1"/>
          <p:cNvSpPr txBox="1">
            <a:spLocks/>
          </p:cNvSpPr>
          <p:nvPr/>
        </p:nvSpPr>
        <p:spPr>
          <a:xfrm>
            <a:off x="2923858" y="44624"/>
            <a:ext cx="7612252" cy="778098"/>
          </a:xfrm>
          <a:prstGeom prst="rect">
            <a:avLst/>
          </a:prstGeom>
        </p:spPr>
        <p:txBody>
          <a:bodyPr/>
          <a:lstStyle>
            <a:lvl1pPr algn="ctr" defTabSz="844083" rtl="0" eaLnBrk="1" latinLnBrk="0" hangingPunct="1">
              <a:spcBef>
                <a:spcPct val="0"/>
              </a:spcBef>
              <a:buNone/>
              <a:defRPr sz="3323" b="1" kern="1200">
                <a:solidFill>
                  <a:schemeClr val="tx1"/>
                </a:solidFill>
                <a:latin typeface="+mn-ea"/>
                <a:ea typeface="+mn-ea"/>
                <a:cs typeface="+mj-cs"/>
              </a:defRPr>
            </a:lvl1pPr>
          </a:lstStyle>
          <a:p>
            <a:pPr algn="l"/>
            <a:r>
              <a:rPr lang="en-US" altLang="zh-TW" sz="2800" dirty="0"/>
              <a:t>FY111</a:t>
            </a:r>
            <a:r>
              <a:rPr lang="zh-TW" altLang="en-US" sz="2800" dirty="0"/>
              <a:t>成果</a:t>
            </a:r>
            <a:r>
              <a:rPr lang="en-US" altLang="zh-TW" sz="2800" dirty="0"/>
              <a:t>-</a:t>
            </a:r>
            <a:r>
              <a:rPr lang="zh-TW" altLang="en-US" sz="2800" dirty="0"/>
              <a:t>庫存水位及最佳化建議之自主補料</a:t>
            </a:r>
          </a:p>
        </p:txBody>
      </p:sp>
    </p:spTree>
    <p:extLst>
      <p:ext uri="{BB962C8B-B14F-4D97-AF65-F5344CB8AC3E}">
        <p14:creationId xmlns:p14="http://schemas.microsoft.com/office/powerpoint/2010/main" val="16954462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28562E0-AE09-4D11-92BC-5850C0B2AD0D}" type="slidenum">
              <a:rPr lang="zh-TW" altLang="en-US" smtClean="0"/>
              <a:pPr/>
              <a:t>24</a:t>
            </a:fld>
            <a:endParaRPr lang="zh-TW" altLang="en-US" dirty="0"/>
          </a:p>
        </p:txBody>
      </p:sp>
      <p:sp>
        <p:nvSpPr>
          <p:cNvPr id="17" name="Rounded Rectangle 33"/>
          <p:cNvSpPr/>
          <p:nvPr/>
        </p:nvSpPr>
        <p:spPr>
          <a:xfrm>
            <a:off x="983432" y="771196"/>
            <a:ext cx="10441160" cy="1288134"/>
          </a:xfrm>
          <a:prstGeom prst="roundRect">
            <a:avLst>
              <a:gd name="adj" fmla="val 13077"/>
            </a:avLst>
          </a:prstGeom>
          <a:solidFill>
            <a:srgbClr val="266983">
              <a:lumMod val="20000"/>
              <a:lumOff val="80000"/>
            </a:srgbClr>
          </a:solidFill>
          <a:ln w="6350" cap="flat" cmpd="sng" algn="ctr">
            <a:noFill/>
            <a:prstDash val="solid"/>
            <a:miter lim="800000"/>
          </a:ln>
          <a:effectLst/>
        </p:spPr>
        <p:txBody>
          <a:bodyPr rtlCol="0" anchor="ctr"/>
          <a:lstStyle/>
          <a:p>
            <a:pPr algn="ctr" defTabSz="844083">
              <a:defRPr/>
            </a:pPr>
            <a:endParaRPr lang="en-US" sz="1662" kern="0">
              <a:solidFill>
                <a:prstClr val="black"/>
              </a:solidFill>
              <a:latin typeface="Calibri" panose="020F0502020204030204"/>
            </a:endParaRPr>
          </a:p>
        </p:txBody>
      </p:sp>
      <p:grpSp>
        <p:nvGrpSpPr>
          <p:cNvPr id="18" name="Group 41"/>
          <p:cNvGrpSpPr>
            <a:grpSpLocks noChangeAspect="1"/>
          </p:cNvGrpSpPr>
          <p:nvPr/>
        </p:nvGrpSpPr>
        <p:grpSpPr>
          <a:xfrm>
            <a:off x="939426" y="737320"/>
            <a:ext cx="1466725" cy="1203570"/>
            <a:chOff x="1713406" y="1280068"/>
            <a:chExt cx="2687144" cy="2706830"/>
          </a:xfrm>
        </p:grpSpPr>
        <p:sp>
          <p:nvSpPr>
            <p:cNvPr id="19" name="Freeform 6"/>
            <p:cNvSpPr>
              <a:spLocks/>
            </p:cNvSpPr>
            <p:nvPr/>
          </p:nvSpPr>
          <p:spPr bwMode="auto">
            <a:xfrm>
              <a:off x="3983324" y="1286682"/>
              <a:ext cx="417226" cy="109792"/>
            </a:xfrm>
            <a:custGeom>
              <a:avLst/>
              <a:gdLst/>
              <a:ahLst/>
              <a:cxnLst>
                <a:cxn ang="0">
                  <a:pos x="2270" y="597"/>
                </a:cxn>
                <a:cxn ang="0">
                  <a:pos x="0" y="597"/>
                </a:cxn>
                <a:cxn ang="0">
                  <a:pos x="1248" y="24"/>
                </a:cxn>
                <a:cxn ang="0">
                  <a:pos x="2270" y="597"/>
                </a:cxn>
              </a:cxnLst>
              <a:rect l="0" t="0" r="r" b="b"/>
              <a:pathLst>
                <a:path w="2270" h="597">
                  <a:moveTo>
                    <a:pt x="2270" y="597"/>
                  </a:moveTo>
                  <a:cubicBezTo>
                    <a:pt x="0" y="597"/>
                    <a:pt x="0" y="597"/>
                    <a:pt x="0" y="597"/>
                  </a:cubicBezTo>
                  <a:cubicBezTo>
                    <a:pt x="0" y="597"/>
                    <a:pt x="416" y="0"/>
                    <a:pt x="1248" y="24"/>
                  </a:cubicBezTo>
                  <a:cubicBezTo>
                    <a:pt x="1248" y="24"/>
                    <a:pt x="1997" y="36"/>
                    <a:pt x="2270" y="597"/>
                  </a:cubicBezTo>
                  <a:close/>
                </a:path>
              </a:pathLst>
            </a:custGeom>
            <a:solidFill>
              <a:srgbClr val="266983">
                <a:lumMod val="75000"/>
              </a:srgbClr>
            </a:solidFill>
            <a:ln w="9525">
              <a:noFill/>
              <a:round/>
              <a:headEnd/>
              <a:tailEnd/>
            </a:ln>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black"/>
                </a:solidFill>
                <a:latin typeface="Calibri" panose="020F0502020204030204"/>
              </a:endParaRPr>
            </a:p>
          </p:txBody>
        </p:sp>
        <p:sp>
          <p:nvSpPr>
            <p:cNvPr id="20" name="Freeform 7"/>
            <p:cNvSpPr>
              <a:spLocks/>
            </p:cNvSpPr>
            <p:nvPr/>
          </p:nvSpPr>
          <p:spPr bwMode="auto">
            <a:xfrm>
              <a:off x="1713406" y="3560958"/>
              <a:ext cx="109247" cy="425940"/>
            </a:xfrm>
            <a:custGeom>
              <a:avLst/>
              <a:gdLst/>
              <a:ahLst/>
              <a:cxnLst>
                <a:cxn ang="0">
                  <a:pos x="594" y="0"/>
                </a:cxn>
                <a:cxn ang="0">
                  <a:pos x="594" y="2317"/>
                </a:cxn>
                <a:cxn ang="0">
                  <a:pos x="23" y="1003"/>
                </a:cxn>
                <a:cxn ang="0">
                  <a:pos x="594" y="0"/>
                </a:cxn>
              </a:cxnLst>
              <a:rect l="0" t="0" r="r" b="b"/>
              <a:pathLst>
                <a:path w="594" h="2317">
                  <a:moveTo>
                    <a:pt x="594" y="0"/>
                  </a:moveTo>
                  <a:cubicBezTo>
                    <a:pt x="594" y="2317"/>
                    <a:pt x="594" y="2317"/>
                    <a:pt x="594" y="2317"/>
                  </a:cubicBezTo>
                  <a:cubicBezTo>
                    <a:pt x="594" y="2317"/>
                    <a:pt x="0" y="2018"/>
                    <a:pt x="23" y="1003"/>
                  </a:cubicBezTo>
                  <a:cubicBezTo>
                    <a:pt x="23" y="1003"/>
                    <a:pt x="83" y="430"/>
                    <a:pt x="594" y="0"/>
                  </a:cubicBezTo>
                  <a:close/>
                </a:path>
              </a:pathLst>
            </a:custGeom>
            <a:solidFill>
              <a:srgbClr val="266983">
                <a:lumMod val="75000"/>
              </a:srgbClr>
            </a:solidFill>
            <a:ln w="9525">
              <a:noFill/>
              <a:round/>
              <a:headEnd/>
              <a:tailEnd/>
            </a:ln>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black"/>
                </a:solidFill>
                <a:latin typeface="Calibri" panose="020F0502020204030204"/>
              </a:endParaRPr>
            </a:p>
          </p:txBody>
        </p:sp>
        <p:sp>
          <p:nvSpPr>
            <p:cNvPr id="21" name="Freeform 8"/>
            <p:cNvSpPr>
              <a:spLocks/>
            </p:cNvSpPr>
            <p:nvPr/>
          </p:nvSpPr>
          <p:spPr bwMode="auto">
            <a:xfrm>
              <a:off x="1719864" y="1280068"/>
              <a:ext cx="2492849" cy="2491525"/>
            </a:xfrm>
            <a:custGeom>
              <a:avLst/>
              <a:gdLst/>
              <a:ahLst/>
              <a:cxnLst>
                <a:cxn ang="0">
                  <a:pos x="8213" y="514"/>
                </a:cxn>
                <a:cxn ang="0">
                  <a:pos x="404" y="8360"/>
                </a:cxn>
                <a:cxn ang="0">
                  <a:pos x="0" y="9065"/>
                </a:cxn>
                <a:cxn ang="0">
                  <a:pos x="0" y="13555"/>
                </a:cxn>
                <a:cxn ang="0">
                  <a:pos x="618" y="12337"/>
                </a:cxn>
                <a:cxn ang="0">
                  <a:pos x="7120" y="5816"/>
                </a:cxn>
                <a:cxn ang="0">
                  <a:pos x="12362" y="561"/>
                </a:cxn>
                <a:cxn ang="0">
                  <a:pos x="13301" y="72"/>
                </a:cxn>
                <a:cxn ang="0">
                  <a:pos x="13562" y="60"/>
                </a:cxn>
                <a:cxn ang="0">
                  <a:pos x="9022" y="60"/>
                </a:cxn>
                <a:cxn ang="0">
                  <a:pos x="8439" y="287"/>
                </a:cxn>
                <a:cxn ang="0">
                  <a:pos x="8213" y="514"/>
                </a:cxn>
              </a:cxnLst>
              <a:rect l="0" t="0" r="r" b="b"/>
              <a:pathLst>
                <a:path w="13562" h="13555">
                  <a:moveTo>
                    <a:pt x="8213" y="514"/>
                  </a:moveTo>
                  <a:cubicBezTo>
                    <a:pt x="404" y="8360"/>
                    <a:pt x="404" y="8360"/>
                    <a:pt x="404" y="8360"/>
                  </a:cubicBezTo>
                  <a:cubicBezTo>
                    <a:pt x="404" y="8360"/>
                    <a:pt x="0" y="8742"/>
                    <a:pt x="0" y="9065"/>
                  </a:cubicBezTo>
                  <a:cubicBezTo>
                    <a:pt x="0" y="13555"/>
                    <a:pt x="0" y="13555"/>
                    <a:pt x="0" y="13555"/>
                  </a:cubicBezTo>
                  <a:cubicBezTo>
                    <a:pt x="0" y="13555"/>
                    <a:pt x="12" y="12934"/>
                    <a:pt x="618" y="12337"/>
                  </a:cubicBezTo>
                  <a:cubicBezTo>
                    <a:pt x="7120" y="5816"/>
                    <a:pt x="7120" y="5816"/>
                    <a:pt x="7120" y="5816"/>
                  </a:cubicBezTo>
                  <a:cubicBezTo>
                    <a:pt x="12362" y="561"/>
                    <a:pt x="12362" y="561"/>
                    <a:pt x="12362" y="561"/>
                  </a:cubicBezTo>
                  <a:cubicBezTo>
                    <a:pt x="12362" y="561"/>
                    <a:pt x="12778" y="107"/>
                    <a:pt x="13301" y="72"/>
                  </a:cubicBezTo>
                  <a:cubicBezTo>
                    <a:pt x="13301" y="72"/>
                    <a:pt x="13372" y="36"/>
                    <a:pt x="13562" y="60"/>
                  </a:cubicBezTo>
                  <a:cubicBezTo>
                    <a:pt x="9022" y="60"/>
                    <a:pt x="9022" y="60"/>
                    <a:pt x="9022" y="60"/>
                  </a:cubicBezTo>
                  <a:cubicBezTo>
                    <a:pt x="9022" y="60"/>
                    <a:pt x="8701" y="0"/>
                    <a:pt x="8439" y="287"/>
                  </a:cubicBezTo>
                  <a:lnTo>
                    <a:pt x="8213" y="514"/>
                  </a:lnTo>
                  <a:close/>
                </a:path>
              </a:pathLst>
            </a:custGeom>
            <a:gradFill rotWithShape="1">
              <a:gsLst>
                <a:gs pos="0">
                  <a:srgbClr val="266983">
                    <a:satMod val="103000"/>
                    <a:lumMod val="102000"/>
                    <a:tint val="94000"/>
                  </a:srgbClr>
                </a:gs>
                <a:gs pos="50000">
                  <a:srgbClr val="266983">
                    <a:satMod val="110000"/>
                    <a:lumMod val="100000"/>
                    <a:shade val="100000"/>
                  </a:srgbClr>
                </a:gs>
                <a:gs pos="100000">
                  <a:srgbClr val="266983">
                    <a:lumMod val="99000"/>
                    <a:satMod val="120000"/>
                    <a:shade val="78000"/>
                  </a:srgbClr>
                </a:gs>
              </a:gsLst>
              <a:lin ang="5400000" scaled="0"/>
            </a:gradFill>
            <a:ln w="6350" cap="flat" cmpd="sng" algn="ctr">
              <a:solidFill>
                <a:srgbClr val="266983"/>
              </a:solidFill>
              <a:prstDash val="solid"/>
              <a:miter lim="800000"/>
              <a:headEnd/>
              <a:tailEnd/>
            </a:ln>
            <a:effectLst/>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white"/>
                </a:solidFill>
                <a:latin typeface="Calibri" panose="020F0502020204030204"/>
              </a:endParaRPr>
            </a:p>
          </p:txBody>
        </p:sp>
      </p:grpSp>
      <p:grpSp>
        <p:nvGrpSpPr>
          <p:cNvPr id="29" name="群組 28"/>
          <p:cNvGrpSpPr/>
          <p:nvPr/>
        </p:nvGrpSpPr>
        <p:grpSpPr>
          <a:xfrm>
            <a:off x="1030544" y="842244"/>
            <a:ext cx="1017691" cy="719132"/>
            <a:chOff x="88034" y="880735"/>
            <a:chExt cx="1102499" cy="779060"/>
          </a:xfrm>
        </p:grpSpPr>
        <p:sp>
          <p:nvSpPr>
            <p:cNvPr id="30" name="Shape 46842"/>
            <p:cNvSpPr/>
            <p:nvPr/>
          </p:nvSpPr>
          <p:spPr>
            <a:xfrm>
              <a:off x="88034" y="880735"/>
              <a:ext cx="1102499" cy="779060"/>
            </a:xfrm>
            <a:custGeom>
              <a:avLst/>
              <a:gdLst/>
              <a:ahLst/>
              <a:cxnLst>
                <a:cxn ang="0">
                  <a:pos x="wd2" y="hd2"/>
                </a:cxn>
                <a:cxn ang="5400000">
                  <a:pos x="wd2" y="hd2"/>
                </a:cxn>
                <a:cxn ang="10800000">
                  <a:pos x="wd2" y="hd2"/>
                </a:cxn>
                <a:cxn ang="16200000">
                  <a:pos x="wd2" y="hd2"/>
                </a:cxn>
              </a:cxnLst>
              <a:rect l="0" t="0" r="r" b="b"/>
              <a:pathLst>
                <a:path w="21600" h="21600" extrusionOk="0">
                  <a:moveTo>
                    <a:pt x="0" y="7641"/>
                  </a:moveTo>
                  <a:lnTo>
                    <a:pt x="3590" y="21600"/>
                  </a:lnTo>
                  <a:lnTo>
                    <a:pt x="18425" y="13959"/>
                  </a:lnTo>
                  <a:lnTo>
                    <a:pt x="21600" y="4419"/>
                  </a:lnTo>
                  <a:lnTo>
                    <a:pt x="14834" y="0"/>
                  </a:lnTo>
                  <a:lnTo>
                    <a:pt x="0" y="7641"/>
                  </a:lnTo>
                  <a:close/>
                </a:path>
              </a:pathLst>
            </a:custGeom>
            <a:solidFill>
              <a:srgbClr val="0070C0"/>
            </a:solidFill>
            <a:ln w="28575" cap="flat">
              <a:solidFill>
                <a:srgbClr val="FFFFFF"/>
              </a:solidFill>
              <a:miter lim="400000"/>
            </a:ln>
            <a:effectLst/>
          </p:spPr>
          <p:txBody>
            <a:bodyPr wrap="square" lIns="0" tIns="0" rIns="0" bIns="0" numCol="1" anchor="t">
              <a:noAutofit/>
            </a:bodyPr>
            <a:lstStyle/>
            <a:p>
              <a:pPr defTabSz="844083">
                <a:defRPr/>
              </a:pPr>
              <a:endParaRPr sz="1662" dirty="0">
                <a:solidFill>
                  <a:prstClr val="black"/>
                </a:solidFill>
                <a:latin typeface="微软雅黑" panose="020B0503020204020204" pitchFamily="34" charset="-122"/>
                <a:ea typeface="微软雅黑" panose="020B0503020204020204" pitchFamily="34" charset="-122"/>
              </a:endParaRPr>
            </a:p>
          </p:txBody>
        </p:sp>
        <p:sp>
          <p:nvSpPr>
            <p:cNvPr id="31" name="文字方塊 30"/>
            <p:cNvSpPr txBox="1"/>
            <p:nvPr/>
          </p:nvSpPr>
          <p:spPr>
            <a:xfrm>
              <a:off x="88034" y="1039431"/>
              <a:ext cx="976534" cy="407751"/>
            </a:xfrm>
            <a:prstGeom prst="rect">
              <a:avLst/>
            </a:prstGeom>
            <a:noFill/>
          </p:spPr>
          <p:txBody>
            <a:bodyPr wrap="square" rtlCol="0">
              <a:spAutoFit/>
            </a:bodyPr>
            <a:lstStyle/>
            <a:p>
              <a:pPr algn="ctr" defTabSz="844083">
                <a:defRPr/>
              </a:pPr>
              <a:r>
                <a:rPr lang="en-US" altLang="zh-TW" sz="1846" b="1" dirty="0">
                  <a:solidFill>
                    <a:srgbClr val="FFFFFF"/>
                  </a:solidFill>
                  <a:latin typeface="Arial"/>
                  <a:ea typeface="微軟正黑體" panose="020B0604030504040204" pitchFamily="34" charset="-120"/>
                </a:rPr>
                <a:t>AS-IS</a:t>
              </a:r>
              <a:endParaRPr lang="zh-TW" altLang="en-US" sz="1846" b="1" dirty="0">
                <a:solidFill>
                  <a:srgbClr val="FFFFFF"/>
                </a:solidFill>
                <a:latin typeface="Arial"/>
                <a:ea typeface="微軟正黑體" panose="020B0604030504040204" pitchFamily="34" charset="-120"/>
              </a:endParaRPr>
            </a:p>
          </p:txBody>
        </p:sp>
      </p:grpSp>
      <p:sp>
        <p:nvSpPr>
          <p:cNvPr id="72" name="Rounded Rectangle 33"/>
          <p:cNvSpPr/>
          <p:nvPr/>
        </p:nvSpPr>
        <p:spPr>
          <a:xfrm>
            <a:off x="981149" y="4845038"/>
            <a:ext cx="10391921" cy="1684873"/>
          </a:xfrm>
          <a:prstGeom prst="roundRect">
            <a:avLst>
              <a:gd name="adj" fmla="val 13077"/>
            </a:avLst>
          </a:prstGeom>
          <a:solidFill>
            <a:srgbClr val="266983">
              <a:lumMod val="20000"/>
              <a:lumOff val="80000"/>
            </a:srgbClr>
          </a:solidFill>
          <a:ln w="6350" cap="flat" cmpd="sng" algn="ctr">
            <a:noFill/>
            <a:prstDash val="solid"/>
            <a:miter lim="800000"/>
          </a:ln>
          <a:effectLst/>
        </p:spPr>
        <p:txBody>
          <a:bodyPr rtlCol="0" anchor="ctr"/>
          <a:lstStyle/>
          <a:p>
            <a:pPr algn="ctr" defTabSz="844083">
              <a:defRPr/>
            </a:pPr>
            <a:endParaRPr lang="en-US" sz="1662" kern="0" dirty="0">
              <a:solidFill>
                <a:prstClr val="black"/>
              </a:solidFill>
              <a:latin typeface="Calibri" panose="020F0502020204030204"/>
            </a:endParaRPr>
          </a:p>
        </p:txBody>
      </p:sp>
      <p:grpSp>
        <p:nvGrpSpPr>
          <p:cNvPr id="73" name="Group 41"/>
          <p:cNvGrpSpPr>
            <a:grpSpLocks noChangeAspect="1"/>
          </p:cNvGrpSpPr>
          <p:nvPr/>
        </p:nvGrpSpPr>
        <p:grpSpPr>
          <a:xfrm>
            <a:off x="958299" y="4806720"/>
            <a:ext cx="1451821" cy="1276597"/>
            <a:chOff x="1713406" y="1280068"/>
            <a:chExt cx="2687144" cy="2706830"/>
          </a:xfrm>
        </p:grpSpPr>
        <p:sp>
          <p:nvSpPr>
            <p:cNvPr id="74" name="Freeform 6"/>
            <p:cNvSpPr>
              <a:spLocks/>
            </p:cNvSpPr>
            <p:nvPr/>
          </p:nvSpPr>
          <p:spPr bwMode="auto">
            <a:xfrm>
              <a:off x="3983324" y="1286682"/>
              <a:ext cx="417226" cy="109792"/>
            </a:xfrm>
            <a:custGeom>
              <a:avLst/>
              <a:gdLst/>
              <a:ahLst/>
              <a:cxnLst>
                <a:cxn ang="0">
                  <a:pos x="2270" y="597"/>
                </a:cxn>
                <a:cxn ang="0">
                  <a:pos x="0" y="597"/>
                </a:cxn>
                <a:cxn ang="0">
                  <a:pos x="1248" y="24"/>
                </a:cxn>
                <a:cxn ang="0">
                  <a:pos x="2270" y="597"/>
                </a:cxn>
              </a:cxnLst>
              <a:rect l="0" t="0" r="r" b="b"/>
              <a:pathLst>
                <a:path w="2270" h="597">
                  <a:moveTo>
                    <a:pt x="2270" y="597"/>
                  </a:moveTo>
                  <a:cubicBezTo>
                    <a:pt x="0" y="597"/>
                    <a:pt x="0" y="597"/>
                    <a:pt x="0" y="597"/>
                  </a:cubicBezTo>
                  <a:cubicBezTo>
                    <a:pt x="0" y="597"/>
                    <a:pt x="416" y="0"/>
                    <a:pt x="1248" y="24"/>
                  </a:cubicBezTo>
                  <a:cubicBezTo>
                    <a:pt x="1248" y="24"/>
                    <a:pt x="1997" y="36"/>
                    <a:pt x="2270" y="597"/>
                  </a:cubicBezTo>
                  <a:close/>
                </a:path>
              </a:pathLst>
            </a:custGeom>
            <a:solidFill>
              <a:srgbClr val="266983">
                <a:lumMod val="75000"/>
              </a:srgbClr>
            </a:solidFill>
            <a:ln w="9525">
              <a:noFill/>
              <a:round/>
              <a:headEnd/>
              <a:tailEnd/>
            </a:ln>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black"/>
                </a:solidFill>
                <a:latin typeface="Calibri" panose="020F0502020204030204"/>
              </a:endParaRPr>
            </a:p>
          </p:txBody>
        </p:sp>
        <p:sp>
          <p:nvSpPr>
            <p:cNvPr id="75" name="Freeform 7"/>
            <p:cNvSpPr>
              <a:spLocks/>
            </p:cNvSpPr>
            <p:nvPr/>
          </p:nvSpPr>
          <p:spPr bwMode="auto">
            <a:xfrm>
              <a:off x="1713406" y="3560958"/>
              <a:ext cx="109247" cy="425940"/>
            </a:xfrm>
            <a:custGeom>
              <a:avLst/>
              <a:gdLst/>
              <a:ahLst/>
              <a:cxnLst>
                <a:cxn ang="0">
                  <a:pos x="594" y="0"/>
                </a:cxn>
                <a:cxn ang="0">
                  <a:pos x="594" y="2317"/>
                </a:cxn>
                <a:cxn ang="0">
                  <a:pos x="23" y="1003"/>
                </a:cxn>
                <a:cxn ang="0">
                  <a:pos x="594" y="0"/>
                </a:cxn>
              </a:cxnLst>
              <a:rect l="0" t="0" r="r" b="b"/>
              <a:pathLst>
                <a:path w="594" h="2317">
                  <a:moveTo>
                    <a:pt x="594" y="0"/>
                  </a:moveTo>
                  <a:cubicBezTo>
                    <a:pt x="594" y="2317"/>
                    <a:pt x="594" y="2317"/>
                    <a:pt x="594" y="2317"/>
                  </a:cubicBezTo>
                  <a:cubicBezTo>
                    <a:pt x="594" y="2317"/>
                    <a:pt x="0" y="2018"/>
                    <a:pt x="23" y="1003"/>
                  </a:cubicBezTo>
                  <a:cubicBezTo>
                    <a:pt x="23" y="1003"/>
                    <a:pt x="83" y="430"/>
                    <a:pt x="594" y="0"/>
                  </a:cubicBezTo>
                  <a:close/>
                </a:path>
              </a:pathLst>
            </a:custGeom>
            <a:solidFill>
              <a:srgbClr val="266983">
                <a:lumMod val="75000"/>
              </a:srgbClr>
            </a:solidFill>
            <a:ln w="9525">
              <a:noFill/>
              <a:round/>
              <a:headEnd/>
              <a:tailEnd/>
            </a:ln>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black"/>
                </a:solidFill>
                <a:latin typeface="Calibri" panose="020F0502020204030204"/>
              </a:endParaRPr>
            </a:p>
          </p:txBody>
        </p:sp>
        <p:sp>
          <p:nvSpPr>
            <p:cNvPr id="76" name="Freeform 8"/>
            <p:cNvSpPr>
              <a:spLocks/>
            </p:cNvSpPr>
            <p:nvPr/>
          </p:nvSpPr>
          <p:spPr bwMode="auto">
            <a:xfrm>
              <a:off x="1719864" y="1280068"/>
              <a:ext cx="2492849" cy="2491525"/>
            </a:xfrm>
            <a:custGeom>
              <a:avLst/>
              <a:gdLst/>
              <a:ahLst/>
              <a:cxnLst>
                <a:cxn ang="0">
                  <a:pos x="8213" y="514"/>
                </a:cxn>
                <a:cxn ang="0">
                  <a:pos x="404" y="8360"/>
                </a:cxn>
                <a:cxn ang="0">
                  <a:pos x="0" y="9065"/>
                </a:cxn>
                <a:cxn ang="0">
                  <a:pos x="0" y="13555"/>
                </a:cxn>
                <a:cxn ang="0">
                  <a:pos x="618" y="12337"/>
                </a:cxn>
                <a:cxn ang="0">
                  <a:pos x="7120" y="5816"/>
                </a:cxn>
                <a:cxn ang="0">
                  <a:pos x="12362" y="561"/>
                </a:cxn>
                <a:cxn ang="0">
                  <a:pos x="13301" y="72"/>
                </a:cxn>
                <a:cxn ang="0">
                  <a:pos x="13562" y="60"/>
                </a:cxn>
                <a:cxn ang="0">
                  <a:pos x="9022" y="60"/>
                </a:cxn>
                <a:cxn ang="0">
                  <a:pos x="8439" y="287"/>
                </a:cxn>
                <a:cxn ang="0">
                  <a:pos x="8213" y="514"/>
                </a:cxn>
              </a:cxnLst>
              <a:rect l="0" t="0" r="r" b="b"/>
              <a:pathLst>
                <a:path w="13562" h="13555">
                  <a:moveTo>
                    <a:pt x="8213" y="514"/>
                  </a:moveTo>
                  <a:cubicBezTo>
                    <a:pt x="404" y="8360"/>
                    <a:pt x="404" y="8360"/>
                    <a:pt x="404" y="8360"/>
                  </a:cubicBezTo>
                  <a:cubicBezTo>
                    <a:pt x="404" y="8360"/>
                    <a:pt x="0" y="8742"/>
                    <a:pt x="0" y="9065"/>
                  </a:cubicBezTo>
                  <a:cubicBezTo>
                    <a:pt x="0" y="13555"/>
                    <a:pt x="0" y="13555"/>
                    <a:pt x="0" y="13555"/>
                  </a:cubicBezTo>
                  <a:cubicBezTo>
                    <a:pt x="0" y="13555"/>
                    <a:pt x="12" y="12934"/>
                    <a:pt x="618" y="12337"/>
                  </a:cubicBezTo>
                  <a:cubicBezTo>
                    <a:pt x="7120" y="5816"/>
                    <a:pt x="7120" y="5816"/>
                    <a:pt x="7120" y="5816"/>
                  </a:cubicBezTo>
                  <a:cubicBezTo>
                    <a:pt x="12362" y="561"/>
                    <a:pt x="12362" y="561"/>
                    <a:pt x="12362" y="561"/>
                  </a:cubicBezTo>
                  <a:cubicBezTo>
                    <a:pt x="12362" y="561"/>
                    <a:pt x="12778" y="107"/>
                    <a:pt x="13301" y="72"/>
                  </a:cubicBezTo>
                  <a:cubicBezTo>
                    <a:pt x="13301" y="72"/>
                    <a:pt x="13372" y="36"/>
                    <a:pt x="13562" y="60"/>
                  </a:cubicBezTo>
                  <a:cubicBezTo>
                    <a:pt x="9022" y="60"/>
                    <a:pt x="9022" y="60"/>
                    <a:pt x="9022" y="60"/>
                  </a:cubicBezTo>
                  <a:cubicBezTo>
                    <a:pt x="9022" y="60"/>
                    <a:pt x="8701" y="0"/>
                    <a:pt x="8439" y="287"/>
                  </a:cubicBezTo>
                  <a:lnTo>
                    <a:pt x="8213" y="514"/>
                  </a:lnTo>
                  <a:close/>
                </a:path>
              </a:pathLst>
            </a:custGeom>
            <a:gradFill rotWithShape="1">
              <a:gsLst>
                <a:gs pos="0">
                  <a:srgbClr val="266983">
                    <a:satMod val="103000"/>
                    <a:lumMod val="102000"/>
                    <a:tint val="94000"/>
                  </a:srgbClr>
                </a:gs>
                <a:gs pos="50000">
                  <a:srgbClr val="266983">
                    <a:satMod val="110000"/>
                    <a:lumMod val="100000"/>
                    <a:shade val="100000"/>
                  </a:srgbClr>
                </a:gs>
                <a:gs pos="100000">
                  <a:srgbClr val="266983">
                    <a:lumMod val="99000"/>
                    <a:satMod val="120000"/>
                    <a:shade val="78000"/>
                  </a:srgbClr>
                </a:gs>
              </a:gsLst>
              <a:lin ang="5400000" scaled="0"/>
            </a:gradFill>
            <a:ln w="6350" cap="flat" cmpd="sng" algn="ctr">
              <a:solidFill>
                <a:srgbClr val="266983"/>
              </a:solidFill>
              <a:prstDash val="solid"/>
              <a:miter lim="800000"/>
              <a:headEnd/>
              <a:tailEnd/>
            </a:ln>
            <a:effectLst/>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white"/>
                </a:solidFill>
                <a:latin typeface="Calibri" panose="020F0502020204030204"/>
              </a:endParaRPr>
            </a:p>
          </p:txBody>
        </p:sp>
      </p:grpSp>
      <p:sp>
        <p:nvSpPr>
          <p:cNvPr id="81" name="Shape 46863"/>
          <p:cNvSpPr/>
          <p:nvPr/>
        </p:nvSpPr>
        <p:spPr>
          <a:xfrm>
            <a:off x="957230" y="4894316"/>
            <a:ext cx="1007350" cy="719132"/>
          </a:xfrm>
          <a:custGeom>
            <a:avLst/>
            <a:gdLst/>
            <a:ahLst/>
            <a:cxnLst>
              <a:cxn ang="0">
                <a:pos x="wd2" y="hd2"/>
              </a:cxn>
              <a:cxn ang="5400000">
                <a:pos x="wd2" y="hd2"/>
              </a:cxn>
              <a:cxn ang="10800000">
                <a:pos x="wd2" y="hd2"/>
              </a:cxn>
              <a:cxn ang="16200000">
                <a:pos x="wd2" y="hd2"/>
              </a:cxn>
            </a:cxnLst>
            <a:rect l="0" t="0" r="r" b="b"/>
            <a:pathLst>
              <a:path w="21600" h="21600" extrusionOk="0">
                <a:moveTo>
                  <a:pt x="0" y="7641"/>
                </a:moveTo>
                <a:lnTo>
                  <a:pt x="3590" y="21600"/>
                </a:lnTo>
                <a:lnTo>
                  <a:pt x="18425" y="13959"/>
                </a:lnTo>
                <a:lnTo>
                  <a:pt x="21600" y="4419"/>
                </a:lnTo>
                <a:lnTo>
                  <a:pt x="14834" y="0"/>
                </a:lnTo>
                <a:lnTo>
                  <a:pt x="0" y="7641"/>
                </a:lnTo>
                <a:close/>
              </a:path>
            </a:pathLst>
          </a:custGeom>
          <a:solidFill>
            <a:srgbClr val="FFC000"/>
          </a:solidFill>
          <a:ln w="28575" cap="flat">
            <a:solidFill>
              <a:srgbClr val="FFFFFF"/>
            </a:solidFill>
            <a:miter lim="400000"/>
          </a:ln>
          <a:effectLst/>
        </p:spPr>
        <p:txBody>
          <a:bodyPr wrap="square" lIns="0" tIns="0" rIns="0" bIns="0" numCol="1" anchor="t">
            <a:noAutofit/>
          </a:bodyPr>
          <a:lstStyle/>
          <a:p>
            <a:pPr defTabSz="844083">
              <a:defRPr/>
            </a:pPr>
            <a:endParaRPr sz="1662">
              <a:solidFill>
                <a:prstClr val="black"/>
              </a:solidFill>
              <a:latin typeface="微软雅黑" panose="020B0503020204020204" pitchFamily="34" charset="-122"/>
              <a:ea typeface="微软雅黑" panose="020B0503020204020204" pitchFamily="34" charset="-122"/>
            </a:endParaRPr>
          </a:p>
        </p:txBody>
      </p:sp>
      <p:sp>
        <p:nvSpPr>
          <p:cNvPr id="82" name="文字方塊 81"/>
          <p:cNvSpPr txBox="1"/>
          <p:nvPr/>
        </p:nvSpPr>
        <p:spPr>
          <a:xfrm>
            <a:off x="946184" y="5078107"/>
            <a:ext cx="1007991" cy="376385"/>
          </a:xfrm>
          <a:prstGeom prst="rect">
            <a:avLst/>
          </a:prstGeom>
          <a:noFill/>
        </p:spPr>
        <p:txBody>
          <a:bodyPr wrap="square" rtlCol="0">
            <a:spAutoFit/>
          </a:bodyPr>
          <a:lstStyle/>
          <a:p>
            <a:pPr algn="ctr" defTabSz="844083">
              <a:defRPr/>
            </a:pPr>
            <a:r>
              <a:rPr lang="en-US" altLang="zh-TW" sz="1846" b="1" dirty="0">
                <a:solidFill>
                  <a:srgbClr val="FFFFFF"/>
                </a:solidFill>
                <a:latin typeface="Arial"/>
                <a:ea typeface="微軟正黑體" panose="020B0604030504040204" pitchFamily="34" charset="-120"/>
              </a:rPr>
              <a:t>TO-BE</a:t>
            </a:r>
            <a:endParaRPr lang="zh-TW" altLang="en-US" sz="1846" b="1" dirty="0">
              <a:solidFill>
                <a:srgbClr val="FFFFFF"/>
              </a:solidFill>
              <a:latin typeface="Arial"/>
              <a:ea typeface="微軟正黑體" panose="020B0604030504040204" pitchFamily="34" charset="-120"/>
            </a:endParaRPr>
          </a:p>
        </p:txBody>
      </p:sp>
      <p:sp>
        <p:nvSpPr>
          <p:cNvPr id="49" name="Rounded Rectangle 33"/>
          <p:cNvSpPr/>
          <p:nvPr/>
        </p:nvSpPr>
        <p:spPr>
          <a:xfrm>
            <a:off x="981149" y="2142569"/>
            <a:ext cx="10432365" cy="2645979"/>
          </a:xfrm>
          <a:prstGeom prst="roundRect">
            <a:avLst>
              <a:gd name="adj" fmla="val 7317"/>
            </a:avLst>
          </a:prstGeom>
          <a:noFill/>
          <a:ln w="6350" cap="flat" cmpd="sng" algn="ctr">
            <a:solidFill>
              <a:schemeClr val="bg1">
                <a:lumMod val="50000"/>
              </a:schemeClr>
            </a:solidFill>
            <a:prstDash val="sysDash"/>
            <a:miter lim="800000"/>
          </a:ln>
          <a:effectLst/>
        </p:spPr>
        <p:txBody>
          <a:bodyPr rtlCol="0" anchor="ctr"/>
          <a:lstStyle/>
          <a:p>
            <a:pPr algn="ctr" defTabSz="844083">
              <a:defRPr/>
            </a:pPr>
            <a:endParaRPr lang="en-US" sz="1662" kern="0">
              <a:solidFill>
                <a:prstClr val="black"/>
              </a:solidFill>
              <a:latin typeface="Calibri" panose="020F0502020204030204"/>
            </a:endParaRPr>
          </a:p>
        </p:txBody>
      </p:sp>
      <p:sp>
        <p:nvSpPr>
          <p:cNvPr id="6" name="矩形 5"/>
          <p:cNvSpPr/>
          <p:nvPr/>
        </p:nvSpPr>
        <p:spPr>
          <a:xfrm>
            <a:off x="2095347" y="874974"/>
            <a:ext cx="9103249" cy="1300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200"/>
              </a:lnSpc>
            </a:pPr>
            <a:r>
              <a:rPr lang="en-US" altLang="zh-TW" sz="1600" b="1" dirty="0">
                <a:solidFill>
                  <a:srgbClr val="FF0000"/>
                </a:solidFill>
                <a:latin typeface="微軟正黑體" panose="020B0604030504040204" pitchFamily="34" charset="-120"/>
                <a:ea typeface="微軟正黑體" panose="020B0604030504040204" pitchFamily="34" charset="-120"/>
              </a:rPr>
              <a:t>1.</a:t>
            </a:r>
            <a:r>
              <a:rPr lang="zh-TW" altLang="en-US" sz="1600" b="1" dirty="0">
                <a:solidFill>
                  <a:srgbClr val="FF0000"/>
                </a:solidFill>
                <a:latin typeface="微軟正黑體" panose="020B0604030504040204" pitchFamily="34" charset="-120"/>
                <a:ea typeface="微軟正黑體" panose="020B0604030504040204" pitchFamily="34" charset="-120"/>
              </a:rPr>
              <a:t>跨域製造</a:t>
            </a:r>
            <a:r>
              <a:rPr lang="en-US" altLang="zh-TW" sz="1600" b="1" dirty="0">
                <a:solidFill>
                  <a:srgbClr val="FF0000"/>
                </a:solidFill>
                <a:latin typeface="微軟正黑體" panose="020B0604030504040204" pitchFamily="34" charset="-120"/>
                <a:ea typeface="微軟正黑體" panose="020B0604030504040204" pitchFamily="34" charset="-120"/>
              </a:rPr>
              <a:t>(</a:t>
            </a:r>
            <a:r>
              <a:rPr lang="zh-TW" altLang="en-US" sz="1600" b="1" dirty="0">
                <a:solidFill>
                  <a:srgbClr val="FF0000"/>
                </a:solidFill>
                <a:latin typeface="微軟正黑體" panose="020B0604030504040204" pitchFamily="34" charset="-120"/>
                <a:ea typeface="微軟正黑體" panose="020B0604030504040204" pitchFamily="34" charset="-120"/>
              </a:rPr>
              <a:t>託外加工供應體系</a:t>
            </a:r>
            <a:r>
              <a:rPr lang="en-US" altLang="zh-TW" sz="1600" b="1" dirty="0">
                <a:solidFill>
                  <a:srgbClr val="FF0000"/>
                </a:solidFill>
                <a:latin typeface="微軟正黑體" panose="020B0604030504040204" pitchFamily="34" charset="-120"/>
                <a:ea typeface="微軟正黑體" panose="020B0604030504040204" pitchFamily="34" charset="-120"/>
              </a:rPr>
              <a:t>)</a:t>
            </a:r>
            <a:r>
              <a:rPr lang="zh-TW" altLang="en-US" sz="1600" b="1" dirty="0">
                <a:solidFill>
                  <a:srgbClr val="FF0000"/>
                </a:solidFill>
                <a:latin typeface="微軟正黑體" panose="020B0604030504040204" pitchFamily="34" charset="-120"/>
                <a:ea typeface="微軟正黑體" panose="020B0604030504040204" pitchFamily="34" charset="-120"/>
              </a:rPr>
              <a:t>生產資訊不通透</a:t>
            </a:r>
            <a:r>
              <a:rPr lang="zh-TW" altLang="en-US" sz="1600" b="1" dirty="0">
                <a:solidFill>
                  <a:srgbClr val="0000CC"/>
                </a:solidFill>
                <a:latin typeface="微軟正黑體" panose="020B0604030504040204" pitchFamily="34" charset="-120"/>
                <a:ea typeface="微軟正黑體" panose="020B0604030504040204" pitchFamily="34" charset="-120"/>
              </a:rPr>
              <a:t>，系統廠難以即時掌握，常面臨</a:t>
            </a:r>
            <a:r>
              <a:rPr lang="zh-TW" altLang="en-US" sz="1600" b="1" dirty="0">
                <a:solidFill>
                  <a:srgbClr val="FF0000"/>
                </a:solidFill>
                <a:latin typeface="微軟正黑體" panose="020B0604030504040204" pitchFamily="34" charset="-120"/>
                <a:ea typeface="微軟正黑體" panose="020B0604030504040204" pitchFamily="34" charset="-120"/>
              </a:rPr>
              <a:t>交期不穩定</a:t>
            </a:r>
            <a:r>
              <a:rPr lang="zh-TW" altLang="en-US" sz="1600" b="1" dirty="0">
                <a:solidFill>
                  <a:srgbClr val="0000CC"/>
                </a:solidFill>
                <a:latin typeface="微軟正黑體" panose="020B0604030504040204" pitchFamily="34" charset="-120"/>
                <a:ea typeface="微軟正黑體" panose="020B0604030504040204" pitchFamily="34" charset="-120"/>
              </a:rPr>
              <a:t>、庫存</a:t>
            </a:r>
            <a:r>
              <a:rPr lang="zh-TW" altLang="en-US" sz="1600" b="1" dirty="0">
                <a:solidFill>
                  <a:srgbClr val="FF0000"/>
                </a:solidFill>
                <a:latin typeface="微軟正黑體" panose="020B0604030504040204" pitchFamily="34" charset="-120"/>
                <a:ea typeface="微軟正黑體" panose="020B0604030504040204" pitchFamily="34" charset="-120"/>
              </a:rPr>
              <a:t>備料不明確</a:t>
            </a:r>
            <a:r>
              <a:rPr lang="zh-TW" altLang="en-US" sz="1600" b="1" dirty="0">
                <a:solidFill>
                  <a:srgbClr val="0000CC"/>
                </a:solidFill>
                <a:latin typeface="微軟正黑體" panose="020B0604030504040204" pitchFamily="34" charset="-120"/>
                <a:ea typeface="微軟正黑體" panose="020B0604030504040204" pitchFamily="34" charset="-120"/>
              </a:rPr>
              <a:t>等問題，</a:t>
            </a:r>
            <a:r>
              <a:rPr lang="zh-TW" altLang="en-US" sz="1600" b="1" dirty="0">
                <a:solidFill>
                  <a:srgbClr val="FF0000"/>
                </a:solidFill>
                <a:latin typeface="微軟正黑體" panose="020B0604030504040204" pitchFamily="34" charset="-120"/>
                <a:ea typeface="微軟正黑體" panose="020B0604030504040204" pitchFamily="34" charset="-120"/>
              </a:rPr>
              <a:t>需要人力追單、追量</a:t>
            </a:r>
            <a:endParaRPr lang="en-US" altLang="zh-TW" sz="1600" b="1" dirty="0">
              <a:solidFill>
                <a:srgbClr val="FF0000"/>
              </a:solidFill>
              <a:latin typeface="微軟正黑體" panose="020B0604030504040204" pitchFamily="34" charset="-120"/>
              <a:ea typeface="微軟正黑體" panose="020B0604030504040204" pitchFamily="34" charset="-120"/>
            </a:endParaRPr>
          </a:p>
          <a:p>
            <a:pPr>
              <a:lnSpc>
                <a:spcPts val="2200"/>
              </a:lnSpc>
            </a:pPr>
            <a:r>
              <a:rPr lang="en-US" altLang="zh-TW" sz="1600" b="1" dirty="0">
                <a:solidFill>
                  <a:srgbClr val="0000CC"/>
                </a:solidFill>
                <a:latin typeface="微軟正黑體" panose="020B0604030504040204" pitchFamily="34" charset="-120"/>
                <a:ea typeface="微軟正黑體" panose="020B0604030504040204" pitchFamily="34" charset="-120"/>
              </a:rPr>
              <a:t>2.</a:t>
            </a:r>
            <a:r>
              <a:rPr lang="zh-TW" altLang="en-US" sz="1600" b="1" dirty="0">
                <a:solidFill>
                  <a:srgbClr val="FF0000"/>
                </a:solidFill>
                <a:latin typeface="微軟正黑體" panose="020B0604030504040204" pitchFamily="34" charset="-120"/>
                <a:ea typeface="微軟正黑體" panose="020B0604030504040204" pitchFamily="34" charset="-120"/>
              </a:rPr>
              <a:t>供應商品控自檢能力差</a:t>
            </a:r>
            <a:r>
              <a:rPr lang="zh-TW" altLang="en-US" sz="1600" b="1" dirty="0">
                <a:solidFill>
                  <a:srgbClr val="0000CC"/>
                </a:solidFill>
                <a:latin typeface="微軟正黑體" panose="020B0604030504040204" pitchFamily="34" charset="-120"/>
                <a:ea typeface="微軟正黑體" panose="020B0604030504040204" pitchFamily="34" charset="-120"/>
              </a:rPr>
              <a:t>，系統廠為了確保出貨品質，必須</a:t>
            </a:r>
            <a:r>
              <a:rPr lang="zh-TW" altLang="en-US" sz="1600" b="1" dirty="0">
                <a:solidFill>
                  <a:srgbClr val="FF0000"/>
                </a:solidFill>
                <a:latin typeface="微軟正黑體" panose="020B0604030504040204" pitchFamily="34" charset="-120"/>
                <a:ea typeface="微軟正黑體" panose="020B0604030504040204" pitchFamily="34" charset="-120"/>
              </a:rPr>
              <a:t>頻繁駐廠、抽檢或提升良品庫存</a:t>
            </a:r>
            <a:r>
              <a:rPr lang="zh-TW" altLang="en-US" sz="1600" b="1" dirty="0">
                <a:solidFill>
                  <a:srgbClr val="0000CC"/>
                </a:solidFill>
                <a:latin typeface="微軟正黑體" panose="020B0604030504040204" pitchFamily="34" charset="-120"/>
                <a:ea typeface="微軟正黑體" panose="020B0604030504040204" pitchFamily="34" charset="-120"/>
              </a:rPr>
              <a:t>，以避免斷貨，人力負擔大</a:t>
            </a:r>
            <a:endParaRPr lang="zh-TW" altLang="en-US" sz="1600" dirty="0">
              <a:solidFill>
                <a:schemeClr val="tx1"/>
              </a:solidFill>
            </a:endParaRPr>
          </a:p>
        </p:txBody>
      </p:sp>
      <p:sp>
        <p:nvSpPr>
          <p:cNvPr id="53" name="矩形 52"/>
          <p:cNvSpPr/>
          <p:nvPr/>
        </p:nvSpPr>
        <p:spPr>
          <a:xfrm>
            <a:off x="2025057" y="5110140"/>
            <a:ext cx="5398774" cy="1300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lnSpc>
                <a:spcPts val="2200"/>
              </a:lnSpc>
              <a:buFont typeface="Wingdings" panose="05000000000000000000" pitchFamily="2" charset="2"/>
              <a:buChar char="n"/>
            </a:pPr>
            <a:r>
              <a:rPr lang="zh-TW" altLang="en-US" sz="1600" b="1" dirty="0">
                <a:solidFill>
                  <a:srgbClr val="0000FF"/>
                </a:solidFill>
                <a:latin typeface="微軟正黑體" panose="020B0604030504040204" pitchFamily="34" charset="-120"/>
                <a:ea typeface="微軟正黑體" panose="020B0604030504040204" pitchFamily="34" charset="-120"/>
              </a:rPr>
              <a:t>系統廠</a:t>
            </a:r>
            <a:r>
              <a:rPr lang="zh-TW" altLang="zh-TW" sz="1600" b="1" dirty="0">
                <a:solidFill>
                  <a:srgbClr val="0000FF"/>
                </a:solidFill>
                <a:latin typeface="微軟正黑體" panose="020B0604030504040204" pitchFamily="34" charset="-120"/>
                <a:ea typeface="微軟正黑體" panose="020B0604030504040204" pitchFamily="34" charset="-120"/>
              </a:rPr>
              <a:t>可監測並警示來自跨廠區</a:t>
            </a:r>
            <a:r>
              <a:rPr lang="en-US" altLang="zh-TW" sz="1600" b="1" dirty="0">
                <a:solidFill>
                  <a:srgbClr val="0000FF"/>
                </a:solidFill>
                <a:latin typeface="微軟正黑體" panose="020B0604030504040204" pitchFamily="34" charset="-120"/>
                <a:ea typeface="微軟正黑體" panose="020B0604030504040204" pitchFamily="34" charset="-120"/>
              </a:rPr>
              <a:t>/</a:t>
            </a:r>
            <a:r>
              <a:rPr lang="zh-TW" altLang="zh-TW" sz="1600" b="1" dirty="0">
                <a:solidFill>
                  <a:srgbClr val="0000FF"/>
                </a:solidFill>
                <a:latin typeface="微軟正黑體" panose="020B0604030504040204" pitchFamily="34" charset="-120"/>
                <a:ea typeface="微軟正黑體" panose="020B0604030504040204" pitchFamily="34" charset="-120"/>
              </a:rPr>
              <a:t>供應商即時回報之</a:t>
            </a:r>
            <a:r>
              <a:rPr lang="zh-TW" altLang="zh-TW" sz="1600" b="1" dirty="0">
                <a:solidFill>
                  <a:srgbClr val="FF0000"/>
                </a:solidFill>
                <a:latin typeface="微軟正黑體" panose="020B0604030504040204" pitchFamily="34" charset="-120"/>
                <a:ea typeface="微軟正黑體" panose="020B0604030504040204" pitchFamily="34" charset="-120"/>
              </a:rPr>
              <a:t>生產資訊指標</a:t>
            </a:r>
            <a:r>
              <a:rPr lang="en-US" altLang="zh-TW" sz="1600" b="1" dirty="0">
                <a:solidFill>
                  <a:srgbClr val="FF0000"/>
                </a:solidFill>
                <a:latin typeface="微軟正黑體" panose="020B0604030504040204" pitchFamily="34" charset="-120"/>
                <a:ea typeface="微軟正黑體" panose="020B0604030504040204" pitchFamily="34" charset="-120"/>
              </a:rPr>
              <a:t>7</a:t>
            </a:r>
            <a:r>
              <a:rPr lang="zh-TW" altLang="zh-TW" sz="1600" b="1" dirty="0">
                <a:solidFill>
                  <a:srgbClr val="FF0000"/>
                </a:solidFill>
                <a:latin typeface="微軟正黑體" panose="020B0604030504040204" pitchFamily="34" charset="-120"/>
                <a:ea typeface="微軟正黑體" panose="020B0604030504040204" pitchFamily="34" charset="-120"/>
              </a:rPr>
              <a:t>項</a:t>
            </a:r>
            <a:r>
              <a:rPr lang="zh-TW" altLang="en-US" sz="1600" b="1" dirty="0">
                <a:solidFill>
                  <a:srgbClr val="0000FF"/>
                </a:solidFill>
                <a:latin typeface="微軟正黑體" panose="020B0604030504040204" pitchFamily="34" charset="-120"/>
                <a:ea typeface="微軟正黑體" panose="020B0604030504040204" pitchFamily="34" charset="-120"/>
              </a:rPr>
              <a:t>，</a:t>
            </a:r>
            <a:r>
              <a:rPr lang="zh-TW" altLang="zh-TW" sz="1600" b="1" dirty="0">
                <a:solidFill>
                  <a:srgbClr val="0000FF"/>
                </a:solidFill>
                <a:latin typeface="微軟正黑體" panose="020B0604030504040204" pitchFamily="34" charset="-120"/>
                <a:ea typeface="微軟正黑體" panose="020B0604030504040204" pitchFamily="34" charset="-120"/>
              </a:rPr>
              <a:t>縮短跨廠區</a:t>
            </a:r>
            <a:r>
              <a:rPr lang="en-US" altLang="zh-TW" sz="1600" b="1" dirty="0">
                <a:solidFill>
                  <a:srgbClr val="0000FF"/>
                </a:solidFill>
                <a:latin typeface="微軟正黑體" panose="020B0604030504040204" pitchFamily="34" charset="-120"/>
                <a:ea typeface="微軟正黑體" panose="020B0604030504040204" pitchFamily="34" charset="-120"/>
              </a:rPr>
              <a:t>/</a:t>
            </a:r>
            <a:r>
              <a:rPr lang="zh-TW" altLang="zh-TW" sz="1600" b="1" dirty="0">
                <a:solidFill>
                  <a:srgbClr val="0000FF"/>
                </a:solidFill>
                <a:latin typeface="微軟正黑體" panose="020B0604030504040204" pitchFamily="34" charset="-120"/>
                <a:ea typeface="微軟正黑體" panose="020B0604030504040204" pitchFamily="34" charset="-120"/>
              </a:rPr>
              <a:t>委外生產</a:t>
            </a:r>
            <a:r>
              <a:rPr lang="zh-TW" altLang="zh-TW" sz="1600" b="1" dirty="0">
                <a:solidFill>
                  <a:srgbClr val="FF0000"/>
                </a:solidFill>
                <a:latin typeface="微軟正黑體" panose="020B0604030504040204" pitchFamily="34" charset="-120"/>
                <a:ea typeface="微軟正黑體" panose="020B0604030504040204" pitchFamily="34" charset="-120"/>
              </a:rPr>
              <a:t>資訊處理時間</a:t>
            </a:r>
            <a:r>
              <a:rPr lang="en-US" altLang="zh-TW" sz="1600" b="1" dirty="0">
                <a:solidFill>
                  <a:srgbClr val="FF0000"/>
                </a:solidFill>
                <a:latin typeface="微軟正黑體" panose="020B0604030504040204" pitchFamily="34" charset="-120"/>
                <a:ea typeface="微軟正黑體" panose="020B0604030504040204" pitchFamily="34" charset="-120"/>
              </a:rPr>
              <a:t>91.7</a:t>
            </a:r>
            <a:r>
              <a:rPr lang="en-US" altLang="zh-TW" sz="1600" b="1" dirty="0" smtClean="0">
                <a:solidFill>
                  <a:srgbClr val="FF0000"/>
                </a:solidFill>
                <a:latin typeface="微軟正黑體" panose="020B0604030504040204" pitchFamily="34" charset="-120"/>
                <a:ea typeface="微軟正黑體" panose="020B0604030504040204" pitchFamily="34" charset="-120"/>
              </a:rPr>
              <a:t>%</a:t>
            </a:r>
            <a:endParaRPr lang="en-US" altLang="zh-TW" sz="1600" b="1" dirty="0">
              <a:solidFill>
                <a:srgbClr val="FF0000"/>
              </a:solidFill>
              <a:latin typeface="微軟正黑體" panose="020B0604030504040204" pitchFamily="34" charset="-120"/>
              <a:ea typeface="微軟正黑體" panose="020B0604030504040204" pitchFamily="34" charset="-120"/>
            </a:endParaRPr>
          </a:p>
          <a:p>
            <a:pPr marL="285750" indent="-285750">
              <a:lnSpc>
                <a:spcPts val="2200"/>
              </a:lnSpc>
              <a:buFont typeface="Wingdings" panose="05000000000000000000" pitchFamily="2" charset="2"/>
              <a:buChar char="n"/>
            </a:pPr>
            <a:r>
              <a:rPr lang="zh-TW" altLang="zh-TW" sz="1600" b="1" dirty="0">
                <a:solidFill>
                  <a:srgbClr val="0000FF"/>
                </a:solidFill>
                <a:latin typeface="微軟正黑體" panose="020B0604030504040204" pitchFamily="34" charset="-120"/>
                <a:ea typeface="微軟正黑體" panose="020B0604030504040204" pitchFamily="34" charset="-120"/>
              </a:rPr>
              <a:t>以品質驗收預測協助供應商進行品質自檢，並降低</a:t>
            </a:r>
            <a:r>
              <a:rPr lang="zh-TW" altLang="en-US" sz="1600" b="1" dirty="0">
                <a:solidFill>
                  <a:srgbClr val="0000FF"/>
                </a:solidFill>
                <a:latin typeface="微軟正黑體" panose="020B0604030504040204" pitchFamily="34" charset="-120"/>
                <a:ea typeface="微軟正黑體" panose="020B0604030504040204" pitchFamily="34" charset="-120"/>
              </a:rPr>
              <a:t>系統廠</a:t>
            </a:r>
            <a:r>
              <a:rPr lang="zh-TW" altLang="zh-TW" sz="1600" b="1" dirty="0">
                <a:solidFill>
                  <a:srgbClr val="0000FF"/>
                </a:solidFill>
                <a:latin typeface="微軟正黑體" panose="020B0604030504040204" pitchFamily="34" charset="-120"/>
                <a:ea typeface="微軟正黑體" panose="020B0604030504040204" pitchFamily="34" charset="-120"/>
              </a:rPr>
              <a:t>進料檢驗</a:t>
            </a:r>
            <a:r>
              <a:rPr lang="en-US" altLang="zh-TW" sz="1600" b="1" dirty="0">
                <a:solidFill>
                  <a:srgbClr val="0000FF"/>
                </a:solidFill>
                <a:latin typeface="微軟正黑體" panose="020B0604030504040204" pitchFamily="34" charset="-120"/>
                <a:ea typeface="微軟正黑體" panose="020B0604030504040204" pitchFamily="34" charset="-120"/>
              </a:rPr>
              <a:t>(IQC)</a:t>
            </a:r>
            <a:r>
              <a:rPr lang="zh-TW" altLang="zh-TW" sz="1600" b="1" dirty="0">
                <a:solidFill>
                  <a:srgbClr val="0000FF"/>
                </a:solidFill>
                <a:latin typeface="微軟正黑體" panose="020B0604030504040204" pitchFamily="34" charset="-120"/>
                <a:ea typeface="微軟正黑體" panose="020B0604030504040204" pitchFamily="34" charset="-120"/>
              </a:rPr>
              <a:t>負荷，</a:t>
            </a:r>
            <a:r>
              <a:rPr lang="zh-TW" altLang="zh-TW" sz="1600" b="1" dirty="0">
                <a:solidFill>
                  <a:srgbClr val="FF0000"/>
                </a:solidFill>
                <a:latin typeface="微軟正黑體" panose="020B0604030504040204" pitchFamily="34" charset="-120"/>
                <a:ea typeface="微軟正黑體" panose="020B0604030504040204" pitchFamily="34" charset="-120"/>
              </a:rPr>
              <a:t>品質驗收預測準確率可達</a:t>
            </a:r>
            <a:r>
              <a:rPr lang="en-US" altLang="zh-TW" sz="1600" b="1" dirty="0">
                <a:solidFill>
                  <a:srgbClr val="FF0000"/>
                </a:solidFill>
                <a:latin typeface="微軟正黑體" panose="020B0604030504040204" pitchFamily="34" charset="-120"/>
                <a:ea typeface="微軟正黑體" panose="020B0604030504040204" pitchFamily="34" charset="-120"/>
              </a:rPr>
              <a:t>85%</a:t>
            </a:r>
            <a:endParaRPr lang="en-US" altLang="zh-TW" sz="1600" b="1" dirty="0">
              <a:solidFill>
                <a:srgbClr val="FF0000"/>
              </a:solidFill>
              <a:latin typeface="微軟正黑體" panose="020B0604030504040204" pitchFamily="34" charset="-120"/>
              <a:ea typeface="微軟正黑體" panose="020B0604030504040204" pitchFamily="34" charset="-120"/>
              <a:sym typeface="Wingdings"/>
            </a:endParaRPr>
          </a:p>
        </p:txBody>
      </p:sp>
      <p:sp>
        <p:nvSpPr>
          <p:cNvPr id="5" name="＞形箭號 4"/>
          <p:cNvSpPr/>
          <p:nvPr/>
        </p:nvSpPr>
        <p:spPr>
          <a:xfrm>
            <a:off x="7484823" y="5454492"/>
            <a:ext cx="299070" cy="500918"/>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7" name="＞形箭號 26"/>
          <p:cNvSpPr/>
          <p:nvPr/>
        </p:nvSpPr>
        <p:spPr>
          <a:xfrm>
            <a:off x="7663941" y="5454492"/>
            <a:ext cx="299070" cy="500918"/>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6" name="矩形 25"/>
          <p:cNvSpPr/>
          <p:nvPr/>
        </p:nvSpPr>
        <p:spPr bwMode="auto">
          <a:xfrm>
            <a:off x="11004376" y="0"/>
            <a:ext cx="1187624" cy="358513"/>
          </a:xfrm>
          <a:prstGeom prst="rect">
            <a:avLst/>
          </a:prstGeom>
          <a:solidFill>
            <a:srgbClr val="00206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chemeClr val="bg1"/>
              </a:buClr>
              <a:buSzPct val="100000"/>
            </a:pPr>
            <a:r>
              <a:rPr lang="zh-TW" altLang="en-US"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分項</a:t>
            </a:r>
            <a:r>
              <a:rPr lang="en-US" altLang="zh-TW"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1-2</a:t>
            </a:r>
            <a:endParaRPr lang="zh-TW" altLang="en-US"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cxnSp>
        <p:nvCxnSpPr>
          <p:cNvPr id="78" name="弧形接點 77"/>
          <p:cNvCxnSpPr/>
          <p:nvPr/>
        </p:nvCxnSpPr>
        <p:spPr>
          <a:xfrm rot="10800000" flipV="1">
            <a:off x="2591466" y="2458184"/>
            <a:ext cx="1937361" cy="1758775"/>
          </a:xfrm>
          <a:prstGeom prst="curvedConnector3">
            <a:avLst>
              <a:gd name="adj1" fmla="val 74543"/>
            </a:avLst>
          </a:prstGeom>
          <a:ln w="4762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79" name="爆炸 1 78"/>
          <p:cNvSpPr/>
          <p:nvPr/>
        </p:nvSpPr>
        <p:spPr>
          <a:xfrm>
            <a:off x="2564579" y="3076923"/>
            <a:ext cx="1368226" cy="818781"/>
          </a:xfrm>
          <a:prstGeom prst="irregularSeal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交期</a:t>
            </a:r>
            <a:endParaRPr lang="en-US" altLang="zh-TW" sz="1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algn="ctr"/>
            <a:r>
              <a:rPr lang="zh-TW" altLang="en-US" sz="1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不穩定</a:t>
            </a:r>
          </a:p>
        </p:txBody>
      </p:sp>
      <p:sp>
        <p:nvSpPr>
          <p:cNvPr id="80" name="爆炸 1 79"/>
          <p:cNvSpPr/>
          <p:nvPr/>
        </p:nvSpPr>
        <p:spPr>
          <a:xfrm>
            <a:off x="2378795" y="3871882"/>
            <a:ext cx="1368226" cy="818781"/>
          </a:xfrm>
          <a:prstGeom prst="irregularSeal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品質</a:t>
            </a:r>
            <a:endParaRPr lang="en-US" altLang="zh-TW" sz="1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algn="ctr"/>
            <a:r>
              <a:rPr lang="zh-TW" altLang="en-US" sz="1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不穩定</a:t>
            </a:r>
          </a:p>
        </p:txBody>
      </p:sp>
      <p:sp>
        <p:nvSpPr>
          <p:cNvPr id="83" name="爆炸 1 82"/>
          <p:cNvSpPr/>
          <p:nvPr/>
        </p:nvSpPr>
        <p:spPr>
          <a:xfrm>
            <a:off x="2429183" y="2257559"/>
            <a:ext cx="1459248" cy="818781"/>
          </a:xfrm>
          <a:prstGeom prst="irregularSeal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生產資訊不通透</a:t>
            </a:r>
          </a:p>
        </p:txBody>
      </p:sp>
      <p:sp>
        <p:nvSpPr>
          <p:cNvPr id="85" name="矩形 84"/>
          <p:cNvSpPr/>
          <p:nvPr/>
        </p:nvSpPr>
        <p:spPr>
          <a:xfrm>
            <a:off x="4050713" y="2334483"/>
            <a:ext cx="1261550" cy="26830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供應商端</a:t>
            </a:r>
          </a:p>
        </p:txBody>
      </p:sp>
      <p:sp>
        <p:nvSpPr>
          <p:cNvPr id="86" name="矩形 85"/>
          <p:cNvSpPr/>
          <p:nvPr/>
        </p:nvSpPr>
        <p:spPr>
          <a:xfrm>
            <a:off x="1088248" y="2340002"/>
            <a:ext cx="1294233" cy="3302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系統商端</a:t>
            </a:r>
          </a:p>
        </p:txBody>
      </p:sp>
      <p:pic>
        <p:nvPicPr>
          <p:cNvPr id="96" name="圖片 95"/>
          <p:cNvPicPr>
            <a:picLocks noChangeAspect="1"/>
          </p:cNvPicPr>
          <p:nvPr/>
        </p:nvPicPr>
        <p:blipFill>
          <a:blip r:embed="rId2"/>
          <a:stretch>
            <a:fillRect/>
          </a:stretch>
        </p:blipFill>
        <p:spPr>
          <a:xfrm>
            <a:off x="5909293" y="2335911"/>
            <a:ext cx="2841407" cy="1121609"/>
          </a:xfrm>
          <a:prstGeom prst="rect">
            <a:avLst/>
          </a:prstGeom>
        </p:spPr>
      </p:pic>
      <p:pic>
        <p:nvPicPr>
          <p:cNvPr id="97" name="圖片 96"/>
          <p:cNvPicPr>
            <a:picLocks noChangeAspect="1"/>
          </p:cNvPicPr>
          <p:nvPr/>
        </p:nvPicPr>
        <p:blipFill>
          <a:blip r:embed="rId3"/>
          <a:stretch>
            <a:fillRect/>
          </a:stretch>
        </p:blipFill>
        <p:spPr>
          <a:xfrm>
            <a:off x="8757191" y="2709016"/>
            <a:ext cx="1142718" cy="696300"/>
          </a:xfrm>
          <a:prstGeom prst="rect">
            <a:avLst/>
          </a:prstGeom>
        </p:spPr>
      </p:pic>
      <p:pic>
        <p:nvPicPr>
          <p:cNvPr id="98" name="圖片 97"/>
          <p:cNvPicPr>
            <a:picLocks noChangeAspect="1"/>
          </p:cNvPicPr>
          <p:nvPr/>
        </p:nvPicPr>
        <p:blipFill>
          <a:blip r:embed="rId4"/>
          <a:stretch>
            <a:fillRect/>
          </a:stretch>
        </p:blipFill>
        <p:spPr>
          <a:xfrm>
            <a:off x="6009071" y="3718780"/>
            <a:ext cx="3838580" cy="1059628"/>
          </a:xfrm>
          <a:prstGeom prst="rect">
            <a:avLst/>
          </a:prstGeom>
        </p:spPr>
      </p:pic>
      <p:sp>
        <p:nvSpPr>
          <p:cNvPr id="15" name="矩形 14"/>
          <p:cNvSpPr/>
          <p:nvPr/>
        </p:nvSpPr>
        <p:spPr>
          <a:xfrm>
            <a:off x="7940593" y="4835437"/>
            <a:ext cx="3373306" cy="1754326"/>
          </a:xfrm>
          <a:prstGeom prst="rect">
            <a:avLst/>
          </a:prstGeom>
        </p:spPr>
        <p:txBody>
          <a:bodyPr wrap="square">
            <a:spAutoFit/>
          </a:bodyPr>
          <a:lstStyle/>
          <a:p>
            <a:pPr marL="342900" indent="-342900">
              <a:lnSpc>
                <a:spcPct val="150000"/>
              </a:lnSpc>
              <a:buFont typeface="Wingdings" panose="05000000000000000000" pitchFamily="2" charset="2"/>
              <a:buChar char="ü"/>
            </a:pPr>
            <a:r>
              <a:rPr lang="zh-TW" altLang="zh-TW" b="1" u="sng" dirty="0">
                <a:solidFill>
                  <a:srgbClr val="0000FF"/>
                </a:solidFill>
                <a:latin typeface="微軟正黑體" panose="020B0604030504040204" pitchFamily="34" charset="-120"/>
                <a:ea typeface="微軟正黑體" panose="020B0604030504040204" pitchFamily="34" charset="-120"/>
              </a:rPr>
              <a:t>供應鏈管理功能平台</a:t>
            </a:r>
            <a:r>
              <a:rPr lang="zh-TW" altLang="en-US" b="1" u="sng" dirty="0">
                <a:solidFill>
                  <a:srgbClr val="0000FF"/>
                </a:solidFill>
                <a:latin typeface="微軟正黑體" panose="020B0604030504040204" pitchFamily="34" charset="-120"/>
                <a:ea typeface="微軟正黑體" panose="020B0604030504040204" pitchFamily="34" charset="-120"/>
              </a:rPr>
              <a:t>技術</a:t>
            </a:r>
            <a:endParaRPr lang="en-US" altLang="zh-TW" b="1" u="sng" dirty="0">
              <a:solidFill>
                <a:srgbClr val="0000FF"/>
              </a:solidFill>
              <a:latin typeface="微軟正黑體" panose="020B0604030504040204" pitchFamily="34" charset="-120"/>
              <a:ea typeface="微軟正黑體" panose="020B0604030504040204" pitchFamily="34" charset="-120"/>
            </a:endParaRPr>
          </a:p>
          <a:p>
            <a:pPr marL="342900" indent="-342900">
              <a:lnSpc>
                <a:spcPct val="150000"/>
              </a:lnSpc>
              <a:buFont typeface="Wingdings" panose="05000000000000000000" pitchFamily="2" charset="2"/>
              <a:buChar char="ü"/>
            </a:pPr>
            <a:r>
              <a:rPr lang="zh-TW" altLang="zh-TW" b="1" u="sng" dirty="0">
                <a:solidFill>
                  <a:srgbClr val="0000FF"/>
                </a:solidFill>
                <a:latin typeface="微軟正黑體" panose="020B0604030504040204" pitchFamily="34" charset="-120"/>
                <a:ea typeface="微軟正黑體" panose="020B0604030504040204" pitchFamily="34" charset="-120"/>
              </a:rPr>
              <a:t>供應鏈生產資訊回報行動介面模組</a:t>
            </a:r>
            <a:r>
              <a:rPr lang="zh-TW" altLang="en-US" b="1" u="sng" dirty="0">
                <a:solidFill>
                  <a:srgbClr val="0000FF"/>
                </a:solidFill>
                <a:latin typeface="微軟正黑體" panose="020B0604030504040204" pitchFamily="34" charset="-120"/>
                <a:ea typeface="微軟正黑體" panose="020B0604030504040204" pitchFamily="34" charset="-120"/>
              </a:rPr>
              <a:t>技術</a:t>
            </a:r>
            <a:endParaRPr lang="en-US" altLang="zh-TW" b="1" u="sng" dirty="0">
              <a:solidFill>
                <a:srgbClr val="0000FF"/>
              </a:solidFill>
              <a:latin typeface="微軟正黑體" panose="020B0604030504040204" pitchFamily="34" charset="-120"/>
              <a:ea typeface="微軟正黑體" panose="020B0604030504040204" pitchFamily="34" charset="-120"/>
            </a:endParaRPr>
          </a:p>
          <a:p>
            <a:pPr marL="342900" indent="-342900">
              <a:lnSpc>
                <a:spcPct val="150000"/>
              </a:lnSpc>
              <a:buFont typeface="Wingdings" panose="05000000000000000000" pitchFamily="2" charset="2"/>
              <a:buChar char="ü"/>
            </a:pPr>
            <a:r>
              <a:rPr lang="zh-TW" altLang="zh-TW" b="1" u="sng" dirty="0">
                <a:solidFill>
                  <a:srgbClr val="0000FF"/>
                </a:solidFill>
                <a:latin typeface="微軟正黑體" panose="020B0604030504040204" pitchFamily="34" charset="-120"/>
                <a:ea typeface="微軟正黑體" panose="020B0604030504040204" pitchFamily="34" charset="-120"/>
              </a:rPr>
              <a:t>品質驗收預測管理模組</a:t>
            </a:r>
            <a:r>
              <a:rPr lang="zh-TW" altLang="en-US" b="1" u="sng" dirty="0">
                <a:solidFill>
                  <a:srgbClr val="0000FF"/>
                </a:solidFill>
                <a:latin typeface="微軟正黑體" panose="020B0604030504040204" pitchFamily="34" charset="-120"/>
                <a:ea typeface="微軟正黑體" panose="020B0604030504040204" pitchFamily="34" charset="-120"/>
              </a:rPr>
              <a:t>技術</a:t>
            </a:r>
          </a:p>
        </p:txBody>
      </p:sp>
      <p:sp>
        <p:nvSpPr>
          <p:cNvPr id="93" name="矩形 92"/>
          <p:cNvSpPr/>
          <p:nvPr/>
        </p:nvSpPr>
        <p:spPr>
          <a:xfrm>
            <a:off x="5960878" y="2200434"/>
            <a:ext cx="1730217" cy="276999"/>
          </a:xfrm>
          <a:prstGeom prst="rect">
            <a:avLst/>
          </a:prstGeom>
          <a:solidFill>
            <a:srgbClr val="FF9900"/>
          </a:solidFill>
        </p:spPr>
        <p:txBody>
          <a:bodyPr wrap="square">
            <a:spAutoFit/>
          </a:bodyPr>
          <a:lstStyle/>
          <a:p>
            <a:pPr algn="ctr"/>
            <a:r>
              <a:rPr lang="zh-TW" altLang="zh-TW" sz="1200" b="1" kern="0" dirty="0">
                <a:solidFill>
                  <a:schemeClr val="bg1"/>
                </a:solidFill>
                <a:effectLst>
                  <a:outerShdw blurRad="38100" dist="38100" dir="2700000" algn="tl">
                    <a:srgbClr val="000000">
                      <a:alpha val="43137"/>
                    </a:srgbClr>
                  </a:outerShdw>
                </a:effectLst>
                <a:ea typeface="微軟正黑體" panose="020B0604030504040204" pitchFamily="34" charset="-120"/>
              </a:rPr>
              <a:t>供應鏈管理功能平台</a:t>
            </a:r>
            <a:endParaRPr lang="zh-TW" altLang="en-US" sz="1200" b="1" kern="0" dirty="0">
              <a:solidFill>
                <a:schemeClr val="bg1"/>
              </a:solidFill>
              <a:effectLst>
                <a:outerShdw blurRad="38100" dist="38100" dir="2700000" algn="tl">
                  <a:srgbClr val="000000">
                    <a:alpha val="43137"/>
                  </a:srgbClr>
                </a:outerShdw>
              </a:effectLst>
              <a:ea typeface="微軟正黑體" panose="020B0604030504040204" pitchFamily="34" charset="-120"/>
            </a:endParaRPr>
          </a:p>
        </p:txBody>
      </p:sp>
      <p:sp>
        <p:nvSpPr>
          <p:cNvPr id="94" name="矩形 93"/>
          <p:cNvSpPr/>
          <p:nvPr/>
        </p:nvSpPr>
        <p:spPr>
          <a:xfrm>
            <a:off x="8121666" y="2192563"/>
            <a:ext cx="1730217" cy="430887"/>
          </a:xfrm>
          <a:prstGeom prst="rect">
            <a:avLst/>
          </a:prstGeom>
          <a:solidFill>
            <a:srgbClr val="FF9900"/>
          </a:solidFill>
        </p:spPr>
        <p:txBody>
          <a:bodyPr wrap="square">
            <a:spAutoFit/>
          </a:bodyPr>
          <a:lstStyle/>
          <a:p>
            <a:pPr algn="ctr">
              <a:buClr>
                <a:srgbClr val="000000">
                  <a:lumMod val="50000"/>
                  <a:lumOff val="50000"/>
                </a:srgbClr>
              </a:buClr>
              <a:buSzPct val="100000"/>
            </a:pPr>
            <a:r>
              <a:rPr lang="zh-TW" altLang="zh-TW" sz="1100" b="1" kern="0" dirty="0">
                <a:solidFill>
                  <a:schemeClr val="bg1"/>
                </a:solidFill>
                <a:effectLst>
                  <a:outerShdw blurRad="38100" dist="38100" dir="2700000" algn="tl">
                    <a:srgbClr val="000000">
                      <a:alpha val="43137"/>
                    </a:srgbClr>
                  </a:outerShdw>
                </a:effectLst>
                <a:ea typeface="微軟正黑體" panose="020B0604030504040204" pitchFamily="34" charset="-120"/>
              </a:rPr>
              <a:t>供應鏈生產資訊回報行動介面模組</a:t>
            </a:r>
            <a:endParaRPr lang="en-US" altLang="zh-TW" sz="1100" b="1" kern="0" dirty="0">
              <a:solidFill>
                <a:schemeClr val="bg1"/>
              </a:solidFill>
              <a:effectLst>
                <a:outerShdw blurRad="38100" dist="38100" dir="2700000" algn="tl">
                  <a:srgbClr val="000000">
                    <a:alpha val="43137"/>
                  </a:srgbClr>
                </a:outerShdw>
              </a:effectLst>
              <a:ea typeface="微軟正黑體" panose="020B0604030504040204" pitchFamily="34" charset="-120"/>
            </a:endParaRPr>
          </a:p>
        </p:txBody>
      </p:sp>
      <p:sp>
        <p:nvSpPr>
          <p:cNvPr id="95" name="矩形 94"/>
          <p:cNvSpPr/>
          <p:nvPr/>
        </p:nvSpPr>
        <p:spPr>
          <a:xfrm>
            <a:off x="5968430" y="3445514"/>
            <a:ext cx="1759242" cy="276999"/>
          </a:xfrm>
          <a:prstGeom prst="rect">
            <a:avLst/>
          </a:prstGeom>
          <a:solidFill>
            <a:srgbClr val="FF9900"/>
          </a:solidFill>
        </p:spPr>
        <p:txBody>
          <a:bodyPr wrap="square">
            <a:spAutoFit/>
          </a:bodyPr>
          <a:lstStyle/>
          <a:p>
            <a:pPr algn="ctr"/>
            <a:r>
              <a:rPr lang="zh-TW" altLang="zh-TW" sz="1200" b="1" kern="0" dirty="0">
                <a:solidFill>
                  <a:schemeClr val="bg1"/>
                </a:solidFill>
                <a:effectLst>
                  <a:outerShdw blurRad="38100" dist="38100" dir="2700000" algn="tl">
                    <a:srgbClr val="000000">
                      <a:alpha val="43137"/>
                    </a:srgbClr>
                  </a:outerShdw>
                </a:effectLst>
                <a:ea typeface="微軟正黑體" panose="020B0604030504040204" pitchFamily="34" charset="-120"/>
              </a:rPr>
              <a:t>品質驗收預測管理模組</a:t>
            </a:r>
            <a:endParaRPr lang="zh-TW" altLang="en-US" sz="1200" b="1" kern="0" dirty="0">
              <a:solidFill>
                <a:schemeClr val="bg1"/>
              </a:solidFill>
              <a:effectLst>
                <a:outerShdw blurRad="38100" dist="38100" dir="2700000" algn="tl">
                  <a:srgbClr val="000000">
                    <a:alpha val="43137"/>
                  </a:srgbClr>
                </a:outerShdw>
              </a:effectLst>
              <a:ea typeface="微軟正黑體" panose="020B0604030504040204" pitchFamily="34" charset="-120"/>
            </a:endParaRPr>
          </a:p>
        </p:txBody>
      </p:sp>
      <p:sp>
        <p:nvSpPr>
          <p:cNvPr id="22" name="向右箭號 21"/>
          <p:cNvSpPr/>
          <p:nvPr/>
        </p:nvSpPr>
        <p:spPr>
          <a:xfrm>
            <a:off x="5425512" y="2827512"/>
            <a:ext cx="290461" cy="1051223"/>
          </a:xfrm>
          <a:prstGeom prst="rightArrow">
            <a:avLst>
              <a:gd name="adj1" fmla="val 50000"/>
              <a:gd name="adj2" fmla="val 100000"/>
            </a:avLst>
          </a:prstGeom>
          <a:solidFill>
            <a:srgbClr val="2BBBD8"/>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TW" altLang="en-US"/>
          </a:p>
        </p:txBody>
      </p:sp>
      <p:sp>
        <p:nvSpPr>
          <p:cNvPr id="25" name="綵帶 (向上) 24"/>
          <p:cNvSpPr/>
          <p:nvPr/>
        </p:nvSpPr>
        <p:spPr>
          <a:xfrm>
            <a:off x="5807969" y="2510832"/>
            <a:ext cx="1184836" cy="527405"/>
          </a:xfrm>
          <a:prstGeom prst="ribbon2">
            <a:avLst>
              <a:gd name="adj1" fmla="val 16667"/>
              <a:gd name="adj2" fmla="val 70786"/>
            </a:avLst>
          </a:prstGeom>
          <a:solidFill>
            <a:schemeClr val="accent4"/>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TW" altLang="en-US" sz="1200" b="1" dirty="0">
                <a:solidFill>
                  <a:srgbClr val="FF0000"/>
                </a:solidFill>
                <a:latin typeface="微軟正黑體" panose="020B0604030504040204" pitchFamily="34" charset="-120"/>
                <a:ea typeface="微軟正黑體" panose="020B0604030504040204" pitchFamily="34" charset="-120"/>
              </a:rPr>
              <a:t>生產資訊即時掌握</a:t>
            </a:r>
          </a:p>
        </p:txBody>
      </p:sp>
      <p:sp>
        <p:nvSpPr>
          <p:cNvPr id="102" name="綵帶 (向上) 101"/>
          <p:cNvSpPr/>
          <p:nvPr/>
        </p:nvSpPr>
        <p:spPr>
          <a:xfrm>
            <a:off x="7897671" y="2684073"/>
            <a:ext cx="1184836" cy="527405"/>
          </a:xfrm>
          <a:prstGeom prst="ribbon2">
            <a:avLst>
              <a:gd name="adj1" fmla="val 16667"/>
              <a:gd name="adj2" fmla="val 70786"/>
            </a:avLst>
          </a:prstGeom>
          <a:solidFill>
            <a:schemeClr val="accent4"/>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TW" altLang="en-US" sz="1200" b="1" dirty="0">
                <a:solidFill>
                  <a:srgbClr val="FF0000"/>
                </a:solidFill>
                <a:latin typeface="微軟正黑體" panose="020B0604030504040204" pitchFamily="34" charset="-120"/>
                <a:ea typeface="微軟正黑體" panose="020B0604030504040204" pitchFamily="34" charset="-120"/>
              </a:rPr>
              <a:t>交期延遲快速應變</a:t>
            </a:r>
            <a:endParaRPr lang="en-US" altLang="zh-TW" sz="1200" b="1" dirty="0">
              <a:solidFill>
                <a:srgbClr val="FF0000"/>
              </a:solidFill>
              <a:latin typeface="微軟正黑體" panose="020B0604030504040204" pitchFamily="34" charset="-120"/>
              <a:ea typeface="微軟正黑體" panose="020B0604030504040204" pitchFamily="34" charset="-120"/>
            </a:endParaRPr>
          </a:p>
        </p:txBody>
      </p:sp>
      <p:sp>
        <p:nvSpPr>
          <p:cNvPr id="103" name="綵帶 (向上) 102"/>
          <p:cNvSpPr/>
          <p:nvPr/>
        </p:nvSpPr>
        <p:spPr>
          <a:xfrm>
            <a:off x="7289883" y="3746611"/>
            <a:ext cx="1184836" cy="527405"/>
          </a:xfrm>
          <a:prstGeom prst="ribbon2">
            <a:avLst>
              <a:gd name="adj1" fmla="val 16667"/>
              <a:gd name="adj2" fmla="val 70786"/>
            </a:avLst>
          </a:prstGeom>
          <a:solidFill>
            <a:schemeClr val="accent4"/>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TW" altLang="en-US" sz="1200" b="1" dirty="0">
                <a:solidFill>
                  <a:srgbClr val="FF0000"/>
                </a:solidFill>
                <a:latin typeface="微軟正黑體" panose="020B0604030504040204" pitchFamily="34" charset="-120"/>
                <a:ea typeface="微軟正黑體" panose="020B0604030504040204" pitchFamily="34" charset="-120"/>
              </a:rPr>
              <a:t>品質驗收預測準確</a:t>
            </a:r>
            <a:endParaRPr lang="en-US" altLang="zh-TW" sz="1200" b="1" dirty="0">
              <a:solidFill>
                <a:srgbClr val="FF0000"/>
              </a:solidFill>
              <a:latin typeface="微軟正黑體" panose="020B0604030504040204" pitchFamily="34" charset="-120"/>
              <a:ea typeface="微軟正黑體" panose="020B0604030504040204" pitchFamily="34" charset="-120"/>
            </a:endParaRPr>
          </a:p>
        </p:txBody>
      </p:sp>
      <p:sp>
        <p:nvSpPr>
          <p:cNvPr id="44" name="矩形 43"/>
          <p:cNvSpPr/>
          <p:nvPr/>
        </p:nvSpPr>
        <p:spPr>
          <a:xfrm>
            <a:off x="1036386" y="2948093"/>
            <a:ext cx="1369657" cy="1664653"/>
          </a:xfrm>
          <a:prstGeom prst="rect">
            <a:avLst/>
          </a:prstGeom>
          <a:solidFill>
            <a:schemeClr val="accent2">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文字方塊 44"/>
          <p:cNvSpPr txBox="1"/>
          <p:nvPr/>
        </p:nvSpPr>
        <p:spPr>
          <a:xfrm>
            <a:off x="4280671" y="3459584"/>
            <a:ext cx="624897" cy="461665"/>
          </a:xfrm>
          <a:prstGeom prst="rect">
            <a:avLst/>
          </a:prstGeom>
          <a:solidFill>
            <a:schemeClr val="accent2">
              <a:lumMod val="60000"/>
              <a:lumOff val="40000"/>
            </a:schemeClr>
          </a:solidFill>
          <a:ln w="19050">
            <a:noFill/>
            <a:prstDash val="sysDash"/>
          </a:ln>
        </p:spPr>
        <p:txBody>
          <a:bodyPr wrap="square" rtlCol="0">
            <a:spAutoFit/>
          </a:bodyPr>
          <a:lstStyle/>
          <a:p>
            <a:pPr algn="ctr"/>
            <a:r>
              <a:rPr lang="zh-TW" altLang="en-US" sz="1200" dirty="0" smtClean="0">
                <a:latin typeface="微軟正黑體" panose="020B0604030504040204" pitchFamily="34" charset="-120"/>
                <a:ea typeface="微軟正黑體" panose="020B0604030504040204" pitchFamily="34" charset="-120"/>
              </a:rPr>
              <a:t>託工送料</a:t>
            </a:r>
            <a:endParaRPr lang="zh-TW" altLang="en-US" sz="1200" dirty="0">
              <a:latin typeface="微軟正黑體" panose="020B0604030504040204" pitchFamily="34" charset="-120"/>
              <a:ea typeface="微軟正黑體" panose="020B0604030504040204" pitchFamily="34" charset="-120"/>
            </a:endParaRPr>
          </a:p>
        </p:txBody>
      </p:sp>
      <p:sp>
        <p:nvSpPr>
          <p:cNvPr id="46" name="文字方塊 45"/>
          <p:cNvSpPr txBox="1"/>
          <p:nvPr/>
        </p:nvSpPr>
        <p:spPr>
          <a:xfrm>
            <a:off x="1086507" y="4103328"/>
            <a:ext cx="624897" cy="461665"/>
          </a:xfrm>
          <a:prstGeom prst="rect">
            <a:avLst/>
          </a:prstGeom>
          <a:solidFill>
            <a:schemeClr val="accent2">
              <a:lumMod val="60000"/>
              <a:lumOff val="40000"/>
            </a:schemeClr>
          </a:solidFill>
          <a:ln w="19050">
            <a:noFill/>
            <a:prstDash val="sysDash"/>
          </a:ln>
        </p:spPr>
        <p:txBody>
          <a:bodyPr wrap="square" rtlCol="0">
            <a:spAutoFit/>
          </a:bodyPr>
          <a:lstStyle>
            <a:defPPr>
              <a:defRPr lang="zh-TW"/>
            </a:defPPr>
            <a:lvl1pPr algn="ctr">
              <a:defRPr sz="1200">
                <a:latin typeface="微軟正黑體" panose="020B0604030504040204" pitchFamily="34" charset="-120"/>
                <a:ea typeface="微軟正黑體" panose="020B0604030504040204" pitchFamily="34" charset="-120"/>
              </a:defRPr>
            </a:lvl1pPr>
          </a:lstStyle>
          <a:p>
            <a:r>
              <a:rPr lang="zh-TW" altLang="en-US" dirty="0" smtClean="0"/>
              <a:t>託工驗貨</a:t>
            </a:r>
            <a:endParaRPr lang="zh-TW" altLang="en-US" dirty="0"/>
          </a:p>
        </p:txBody>
      </p:sp>
      <p:cxnSp>
        <p:nvCxnSpPr>
          <p:cNvPr id="47" name="直線單箭頭接點 46"/>
          <p:cNvCxnSpPr>
            <a:stCxn id="45" idx="2"/>
          </p:cNvCxnSpPr>
          <p:nvPr/>
        </p:nvCxnSpPr>
        <p:spPr>
          <a:xfrm>
            <a:off x="4593120" y="3921249"/>
            <a:ext cx="0" cy="64102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8" name="文字方塊 47"/>
          <p:cNvSpPr txBox="1"/>
          <p:nvPr/>
        </p:nvSpPr>
        <p:spPr>
          <a:xfrm>
            <a:off x="1422693" y="2675775"/>
            <a:ext cx="971192" cy="276999"/>
          </a:xfrm>
          <a:custGeom>
            <a:avLst/>
            <a:gdLst>
              <a:gd name="connsiteX0" fmla="*/ 0 w 492443"/>
              <a:gd name="connsiteY0" fmla="*/ 0 h 276999"/>
              <a:gd name="connsiteX1" fmla="*/ 492443 w 492443"/>
              <a:gd name="connsiteY1" fmla="*/ 0 h 276999"/>
              <a:gd name="connsiteX2" fmla="*/ 492443 w 492443"/>
              <a:gd name="connsiteY2" fmla="*/ 276999 h 276999"/>
              <a:gd name="connsiteX3" fmla="*/ 0 w 492443"/>
              <a:gd name="connsiteY3" fmla="*/ 276999 h 276999"/>
              <a:gd name="connsiteX4" fmla="*/ 0 w 492443"/>
              <a:gd name="connsiteY4" fmla="*/ 0 h 276999"/>
              <a:gd name="connsiteX0" fmla="*/ 186612 w 679055"/>
              <a:gd name="connsiteY0" fmla="*/ 0 h 286329"/>
              <a:gd name="connsiteX1" fmla="*/ 679055 w 679055"/>
              <a:gd name="connsiteY1" fmla="*/ 0 h 286329"/>
              <a:gd name="connsiteX2" fmla="*/ 679055 w 679055"/>
              <a:gd name="connsiteY2" fmla="*/ 276999 h 286329"/>
              <a:gd name="connsiteX3" fmla="*/ 0 w 679055"/>
              <a:gd name="connsiteY3" fmla="*/ 286329 h 286329"/>
              <a:gd name="connsiteX4" fmla="*/ 186612 w 679055"/>
              <a:gd name="connsiteY4" fmla="*/ 0 h 286329"/>
              <a:gd name="connsiteX0" fmla="*/ 53466 w 679055"/>
              <a:gd name="connsiteY0" fmla="*/ 9644 h 286329"/>
              <a:gd name="connsiteX1" fmla="*/ 679055 w 679055"/>
              <a:gd name="connsiteY1" fmla="*/ 0 h 286329"/>
              <a:gd name="connsiteX2" fmla="*/ 679055 w 679055"/>
              <a:gd name="connsiteY2" fmla="*/ 276999 h 286329"/>
              <a:gd name="connsiteX3" fmla="*/ 0 w 679055"/>
              <a:gd name="connsiteY3" fmla="*/ 286329 h 286329"/>
              <a:gd name="connsiteX4" fmla="*/ 53466 w 679055"/>
              <a:gd name="connsiteY4" fmla="*/ 9644 h 286329"/>
              <a:gd name="connsiteX0" fmla="*/ 90451 w 716040"/>
              <a:gd name="connsiteY0" fmla="*/ 9644 h 286329"/>
              <a:gd name="connsiteX1" fmla="*/ 716040 w 716040"/>
              <a:gd name="connsiteY1" fmla="*/ 0 h 286329"/>
              <a:gd name="connsiteX2" fmla="*/ 716040 w 716040"/>
              <a:gd name="connsiteY2" fmla="*/ 276999 h 286329"/>
              <a:gd name="connsiteX3" fmla="*/ 0 w 716040"/>
              <a:gd name="connsiteY3" fmla="*/ 286329 h 286329"/>
              <a:gd name="connsiteX4" fmla="*/ 90451 w 716040"/>
              <a:gd name="connsiteY4" fmla="*/ 9644 h 286329"/>
              <a:gd name="connsiteX0" fmla="*/ 149627 w 775216"/>
              <a:gd name="connsiteY0" fmla="*/ 9644 h 286329"/>
              <a:gd name="connsiteX1" fmla="*/ 775216 w 775216"/>
              <a:gd name="connsiteY1" fmla="*/ 0 h 286329"/>
              <a:gd name="connsiteX2" fmla="*/ 775216 w 775216"/>
              <a:gd name="connsiteY2" fmla="*/ 276999 h 286329"/>
              <a:gd name="connsiteX3" fmla="*/ 0 w 775216"/>
              <a:gd name="connsiteY3" fmla="*/ 286329 h 286329"/>
              <a:gd name="connsiteX4" fmla="*/ 149627 w 775216"/>
              <a:gd name="connsiteY4" fmla="*/ 9644 h 286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216" h="286329">
                <a:moveTo>
                  <a:pt x="149627" y="9644"/>
                </a:moveTo>
                <a:lnTo>
                  <a:pt x="775216" y="0"/>
                </a:lnTo>
                <a:lnTo>
                  <a:pt x="775216" y="276999"/>
                </a:lnTo>
                <a:lnTo>
                  <a:pt x="0" y="286329"/>
                </a:lnTo>
                <a:lnTo>
                  <a:pt x="149627" y="9644"/>
                </a:lnTo>
                <a:close/>
              </a:path>
            </a:pathLst>
          </a:custGeom>
          <a:solidFill>
            <a:schemeClr val="accent2">
              <a:lumMod val="60000"/>
              <a:lumOff val="40000"/>
            </a:schemeClr>
          </a:solidFill>
        </p:spPr>
        <p:txBody>
          <a:bodyPr wrap="square" rtlCol="0">
            <a:spAutoFit/>
          </a:bodyPr>
          <a:lstStyle/>
          <a:p>
            <a:pPr algn="ctr"/>
            <a:r>
              <a:rPr lang="zh-TW" altLang="en-US" sz="1200" dirty="0" smtClean="0">
                <a:latin typeface="微軟正黑體" panose="020B0604030504040204" pitchFamily="34" charset="-120"/>
                <a:ea typeface="微軟正黑體" panose="020B0604030504040204" pitchFamily="34" charset="-120"/>
              </a:rPr>
              <a:t>    廠內託外</a:t>
            </a:r>
            <a:endParaRPr lang="zh-TW" altLang="en-US" sz="1200" dirty="0">
              <a:latin typeface="微軟正黑體" panose="020B0604030504040204" pitchFamily="34" charset="-120"/>
              <a:ea typeface="微軟正黑體" panose="020B0604030504040204" pitchFamily="34" charset="-120"/>
            </a:endParaRPr>
          </a:p>
        </p:txBody>
      </p:sp>
      <p:sp>
        <p:nvSpPr>
          <p:cNvPr id="50" name="圓角化對角線角落矩形 49"/>
          <p:cNvSpPr/>
          <p:nvPr/>
        </p:nvSpPr>
        <p:spPr>
          <a:xfrm>
            <a:off x="1745575" y="4095572"/>
            <a:ext cx="597159" cy="475861"/>
          </a:xfrm>
          <a:prstGeom prst="round2DiagRect">
            <a:avLst>
              <a:gd name="adj1" fmla="val 24510"/>
              <a:gd name="adj2" fmla="val 0"/>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smtClean="0">
                <a:solidFill>
                  <a:schemeClr val="tx1"/>
                </a:solidFill>
                <a:latin typeface="微軟正黑體" panose="020B0604030504040204" pitchFamily="34" charset="-120"/>
                <a:ea typeface="微軟正黑體" panose="020B0604030504040204" pitchFamily="34" charset="-120"/>
              </a:rPr>
              <a:t>託工驗貨單</a:t>
            </a:r>
            <a:endParaRPr lang="zh-TW" altLang="en-US" sz="1000" dirty="0">
              <a:solidFill>
                <a:schemeClr val="tx1"/>
              </a:solidFill>
              <a:latin typeface="微軟正黑體" panose="020B0604030504040204" pitchFamily="34" charset="-120"/>
              <a:ea typeface="微軟正黑體" panose="020B0604030504040204" pitchFamily="34" charset="-120"/>
            </a:endParaRPr>
          </a:p>
        </p:txBody>
      </p:sp>
      <p:sp>
        <p:nvSpPr>
          <p:cNvPr id="51" name="圓角化對角線角落矩形 50"/>
          <p:cNvSpPr/>
          <p:nvPr/>
        </p:nvSpPr>
        <p:spPr>
          <a:xfrm>
            <a:off x="1751963" y="3569915"/>
            <a:ext cx="597159" cy="475861"/>
          </a:xfrm>
          <a:prstGeom prst="round2DiagRect">
            <a:avLst>
              <a:gd name="adj1" fmla="val 24510"/>
              <a:gd name="adj2" fmla="val 0"/>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smtClean="0">
                <a:solidFill>
                  <a:schemeClr val="tx1"/>
                </a:solidFill>
                <a:latin typeface="微軟正黑體" panose="020B0604030504040204" pitchFamily="34" charset="-120"/>
                <a:ea typeface="微軟正黑體" panose="020B0604030504040204" pitchFamily="34" charset="-120"/>
              </a:rPr>
              <a:t>託工單</a:t>
            </a:r>
            <a:endParaRPr lang="zh-TW" altLang="en-US" sz="1000" dirty="0">
              <a:solidFill>
                <a:schemeClr val="tx1"/>
              </a:solidFill>
              <a:latin typeface="微軟正黑體" panose="020B0604030504040204" pitchFamily="34" charset="-120"/>
              <a:ea typeface="微軟正黑體" panose="020B0604030504040204" pitchFamily="34" charset="-120"/>
            </a:endParaRPr>
          </a:p>
        </p:txBody>
      </p:sp>
      <p:sp>
        <p:nvSpPr>
          <p:cNvPr id="52" name="圓角化對角線角落矩形 51"/>
          <p:cNvSpPr/>
          <p:nvPr/>
        </p:nvSpPr>
        <p:spPr>
          <a:xfrm>
            <a:off x="1758592" y="2997374"/>
            <a:ext cx="597159" cy="475861"/>
          </a:xfrm>
          <a:prstGeom prst="round2DiagRect">
            <a:avLst>
              <a:gd name="adj1" fmla="val 24510"/>
              <a:gd name="adj2" fmla="val 0"/>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smtClean="0">
                <a:solidFill>
                  <a:schemeClr val="tx1"/>
                </a:solidFill>
                <a:latin typeface="微軟正黑體" panose="020B0604030504040204" pitchFamily="34" charset="-120"/>
                <a:ea typeface="微軟正黑體" panose="020B0604030504040204" pitchFamily="34" charset="-120"/>
              </a:rPr>
              <a:t>採購單</a:t>
            </a:r>
            <a:endParaRPr lang="zh-TW" altLang="en-US" sz="1000" dirty="0">
              <a:solidFill>
                <a:schemeClr val="tx1"/>
              </a:solidFill>
              <a:latin typeface="微軟正黑體" panose="020B0604030504040204" pitchFamily="34" charset="-120"/>
              <a:ea typeface="微軟正黑體" panose="020B0604030504040204" pitchFamily="34" charset="-120"/>
            </a:endParaRPr>
          </a:p>
        </p:txBody>
      </p:sp>
      <p:sp>
        <p:nvSpPr>
          <p:cNvPr id="54" name="矩形 53"/>
          <p:cNvSpPr/>
          <p:nvPr/>
        </p:nvSpPr>
        <p:spPr>
          <a:xfrm>
            <a:off x="3872727" y="2885280"/>
            <a:ext cx="1416090" cy="1790621"/>
          </a:xfrm>
          <a:prstGeom prst="rect">
            <a:avLst/>
          </a:prstGeom>
          <a:solidFill>
            <a:schemeClr val="accent1">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文字方塊 54"/>
          <p:cNvSpPr txBox="1"/>
          <p:nvPr/>
        </p:nvSpPr>
        <p:spPr>
          <a:xfrm>
            <a:off x="3998260" y="2937840"/>
            <a:ext cx="1194992" cy="276999"/>
          </a:xfrm>
          <a:prstGeom prst="rect">
            <a:avLst/>
          </a:prstGeom>
          <a:solidFill>
            <a:schemeClr val="accent1">
              <a:lumMod val="60000"/>
              <a:lumOff val="40000"/>
            </a:schemeClr>
          </a:solidFill>
        </p:spPr>
        <p:txBody>
          <a:bodyPr wrap="square" rtlCol="0">
            <a:spAutoFit/>
          </a:bodyPr>
          <a:lstStyle/>
          <a:p>
            <a:pPr algn="ctr"/>
            <a:r>
              <a:rPr lang="zh-TW" altLang="en-US" sz="1200" dirty="0" smtClean="0">
                <a:latin typeface="微軟正黑體" panose="020B0604030504040204" pitchFamily="34" charset="-120"/>
                <a:ea typeface="微軟正黑體" panose="020B0604030504040204" pitchFamily="34" charset="-120"/>
              </a:rPr>
              <a:t>成型</a:t>
            </a:r>
            <a:endParaRPr lang="en-US" altLang="zh-TW" sz="1200" dirty="0" smtClean="0">
              <a:latin typeface="微軟正黑體" panose="020B0604030504040204" pitchFamily="34" charset="-120"/>
              <a:ea typeface="微軟正黑體" panose="020B0604030504040204" pitchFamily="34" charset="-120"/>
            </a:endParaRPr>
          </a:p>
        </p:txBody>
      </p:sp>
      <p:sp>
        <p:nvSpPr>
          <p:cNvPr id="56" name="文字方塊 55"/>
          <p:cNvSpPr txBox="1"/>
          <p:nvPr/>
        </p:nvSpPr>
        <p:spPr>
          <a:xfrm>
            <a:off x="3998557" y="3267862"/>
            <a:ext cx="1197345" cy="276999"/>
          </a:xfrm>
          <a:prstGeom prst="rect">
            <a:avLst/>
          </a:prstGeom>
          <a:solidFill>
            <a:schemeClr val="accent1">
              <a:lumMod val="60000"/>
              <a:lumOff val="40000"/>
            </a:schemeClr>
          </a:solidFill>
        </p:spPr>
        <p:txBody>
          <a:bodyPr wrap="square" rtlCol="0">
            <a:spAutoFit/>
          </a:bodyPr>
          <a:lstStyle/>
          <a:p>
            <a:pPr algn="ctr"/>
            <a:r>
              <a:rPr lang="zh-TW" altLang="en-US" sz="1200" dirty="0" smtClean="0">
                <a:latin typeface="微軟正黑體" panose="020B0604030504040204" pitchFamily="34" charset="-120"/>
                <a:ea typeface="微軟正黑體" panose="020B0604030504040204" pitchFamily="34" charset="-120"/>
              </a:rPr>
              <a:t>車修</a:t>
            </a:r>
            <a:endParaRPr lang="en-US" altLang="zh-TW" sz="1200" dirty="0" smtClean="0">
              <a:latin typeface="微軟正黑體" panose="020B0604030504040204" pitchFamily="34" charset="-120"/>
              <a:ea typeface="微軟正黑體" panose="020B0604030504040204" pitchFamily="34" charset="-120"/>
            </a:endParaRPr>
          </a:p>
        </p:txBody>
      </p:sp>
      <p:sp>
        <p:nvSpPr>
          <p:cNvPr id="57" name="文字方塊 56"/>
          <p:cNvSpPr txBox="1"/>
          <p:nvPr/>
        </p:nvSpPr>
        <p:spPr>
          <a:xfrm>
            <a:off x="3998557" y="3615713"/>
            <a:ext cx="1204637" cy="276590"/>
          </a:xfrm>
          <a:prstGeom prst="rect">
            <a:avLst/>
          </a:prstGeom>
          <a:solidFill>
            <a:schemeClr val="accent1">
              <a:lumMod val="60000"/>
              <a:lumOff val="40000"/>
            </a:schemeClr>
          </a:solidFill>
        </p:spPr>
        <p:txBody>
          <a:bodyPr wrap="square" rtlCol="0">
            <a:spAutoFit/>
          </a:bodyPr>
          <a:lstStyle/>
          <a:p>
            <a:pPr algn="ctr"/>
            <a:r>
              <a:rPr lang="zh-TW" altLang="en-US" sz="1200" dirty="0" smtClean="0">
                <a:latin typeface="微軟正黑體" panose="020B0604030504040204" pitchFamily="34" charset="-120"/>
                <a:ea typeface="微軟正黑體" panose="020B0604030504040204" pitchFamily="34" charset="-120"/>
              </a:rPr>
              <a:t>振動研磨</a:t>
            </a:r>
            <a:endParaRPr lang="en-US" altLang="zh-TW" sz="1200" dirty="0" smtClean="0">
              <a:latin typeface="微軟正黑體" panose="020B0604030504040204" pitchFamily="34" charset="-120"/>
              <a:ea typeface="微軟正黑體" panose="020B0604030504040204" pitchFamily="34" charset="-120"/>
            </a:endParaRPr>
          </a:p>
        </p:txBody>
      </p:sp>
      <p:sp>
        <p:nvSpPr>
          <p:cNvPr id="58" name="文字方塊 57"/>
          <p:cNvSpPr txBox="1"/>
          <p:nvPr/>
        </p:nvSpPr>
        <p:spPr>
          <a:xfrm>
            <a:off x="3998622" y="3964496"/>
            <a:ext cx="1197346" cy="284140"/>
          </a:xfrm>
          <a:prstGeom prst="rect">
            <a:avLst/>
          </a:prstGeom>
          <a:solidFill>
            <a:schemeClr val="accent1">
              <a:lumMod val="60000"/>
              <a:lumOff val="40000"/>
            </a:schemeClr>
          </a:solidFill>
        </p:spPr>
        <p:txBody>
          <a:bodyPr wrap="square" rtlCol="0">
            <a:spAutoFit/>
          </a:bodyPr>
          <a:lstStyle/>
          <a:p>
            <a:pPr algn="ctr"/>
            <a:r>
              <a:rPr lang="zh-TW" altLang="en-US" sz="1200" dirty="0" smtClean="0">
                <a:latin typeface="微軟正黑體" panose="020B0604030504040204" pitchFamily="34" charset="-120"/>
                <a:ea typeface="微軟正黑體" panose="020B0604030504040204" pitchFamily="34" charset="-120"/>
              </a:rPr>
              <a:t>攻牙</a:t>
            </a:r>
            <a:endParaRPr lang="en-US" altLang="zh-TW" sz="1200" dirty="0" smtClean="0">
              <a:latin typeface="微軟正黑體" panose="020B0604030504040204" pitchFamily="34" charset="-120"/>
              <a:ea typeface="微軟正黑體" panose="020B0604030504040204" pitchFamily="34" charset="-120"/>
            </a:endParaRPr>
          </a:p>
        </p:txBody>
      </p:sp>
      <p:sp>
        <p:nvSpPr>
          <p:cNvPr id="59" name="文字方塊 58"/>
          <p:cNvSpPr txBox="1"/>
          <p:nvPr/>
        </p:nvSpPr>
        <p:spPr>
          <a:xfrm>
            <a:off x="3998622" y="4302742"/>
            <a:ext cx="1204957" cy="276999"/>
          </a:xfrm>
          <a:prstGeom prst="rect">
            <a:avLst/>
          </a:prstGeom>
          <a:solidFill>
            <a:schemeClr val="accent1">
              <a:lumMod val="60000"/>
              <a:lumOff val="40000"/>
            </a:schemeClr>
          </a:solidFill>
        </p:spPr>
        <p:txBody>
          <a:bodyPr wrap="square" rtlCol="0">
            <a:spAutoFit/>
          </a:bodyPr>
          <a:lstStyle/>
          <a:p>
            <a:pPr algn="ctr"/>
            <a:r>
              <a:rPr lang="zh-TW" altLang="en-US" sz="1200" dirty="0" smtClean="0">
                <a:latin typeface="微軟正黑體" panose="020B0604030504040204" pitchFamily="34" charset="-120"/>
                <a:ea typeface="微軟正黑體" panose="020B0604030504040204" pitchFamily="34" charset="-120"/>
              </a:rPr>
              <a:t>清洗加防鏽油</a:t>
            </a:r>
            <a:endParaRPr lang="en-US" altLang="zh-TW" sz="1200" dirty="0" smtClean="0">
              <a:latin typeface="微軟正黑體" panose="020B0604030504040204" pitchFamily="34" charset="-120"/>
              <a:ea typeface="微軟正黑體" panose="020B0604030504040204" pitchFamily="34" charset="-120"/>
            </a:endParaRPr>
          </a:p>
        </p:txBody>
      </p:sp>
      <p:sp>
        <p:nvSpPr>
          <p:cNvPr id="60" name="文字方塊 59"/>
          <p:cNvSpPr txBox="1"/>
          <p:nvPr/>
        </p:nvSpPr>
        <p:spPr>
          <a:xfrm>
            <a:off x="4355596" y="2603671"/>
            <a:ext cx="937175" cy="276999"/>
          </a:xfrm>
          <a:custGeom>
            <a:avLst/>
            <a:gdLst>
              <a:gd name="connsiteX0" fmla="*/ 0 w 492443"/>
              <a:gd name="connsiteY0" fmla="*/ 0 h 276999"/>
              <a:gd name="connsiteX1" fmla="*/ 492443 w 492443"/>
              <a:gd name="connsiteY1" fmla="*/ 0 h 276999"/>
              <a:gd name="connsiteX2" fmla="*/ 492443 w 492443"/>
              <a:gd name="connsiteY2" fmla="*/ 276999 h 276999"/>
              <a:gd name="connsiteX3" fmla="*/ 0 w 492443"/>
              <a:gd name="connsiteY3" fmla="*/ 276999 h 276999"/>
              <a:gd name="connsiteX4" fmla="*/ 0 w 492443"/>
              <a:gd name="connsiteY4" fmla="*/ 0 h 276999"/>
              <a:gd name="connsiteX0" fmla="*/ 186612 w 679055"/>
              <a:gd name="connsiteY0" fmla="*/ 0 h 286329"/>
              <a:gd name="connsiteX1" fmla="*/ 679055 w 679055"/>
              <a:gd name="connsiteY1" fmla="*/ 0 h 286329"/>
              <a:gd name="connsiteX2" fmla="*/ 679055 w 679055"/>
              <a:gd name="connsiteY2" fmla="*/ 276999 h 286329"/>
              <a:gd name="connsiteX3" fmla="*/ 0 w 679055"/>
              <a:gd name="connsiteY3" fmla="*/ 286329 h 286329"/>
              <a:gd name="connsiteX4" fmla="*/ 186612 w 679055"/>
              <a:gd name="connsiteY4" fmla="*/ 0 h 286329"/>
              <a:gd name="connsiteX0" fmla="*/ 53466 w 679055"/>
              <a:gd name="connsiteY0" fmla="*/ 9644 h 286329"/>
              <a:gd name="connsiteX1" fmla="*/ 679055 w 679055"/>
              <a:gd name="connsiteY1" fmla="*/ 0 h 286329"/>
              <a:gd name="connsiteX2" fmla="*/ 679055 w 679055"/>
              <a:gd name="connsiteY2" fmla="*/ 276999 h 286329"/>
              <a:gd name="connsiteX3" fmla="*/ 0 w 679055"/>
              <a:gd name="connsiteY3" fmla="*/ 286329 h 286329"/>
              <a:gd name="connsiteX4" fmla="*/ 53466 w 679055"/>
              <a:gd name="connsiteY4" fmla="*/ 9644 h 286329"/>
              <a:gd name="connsiteX0" fmla="*/ 90451 w 716040"/>
              <a:gd name="connsiteY0" fmla="*/ 9644 h 286329"/>
              <a:gd name="connsiteX1" fmla="*/ 716040 w 716040"/>
              <a:gd name="connsiteY1" fmla="*/ 0 h 286329"/>
              <a:gd name="connsiteX2" fmla="*/ 716040 w 716040"/>
              <a:gd name="connsiteY2" fmla="*/ 276999 h 286329"/>
              <a:gd name="connsiteX3" fmla="*/ 0 w 716040"/>
              <a:gd name="connsiteY3" fmla="*/ 286329 h 286329"/>
              <a:gd name="connsiteX4" fmla="*/ 90451 w 716040"/>
              <a:gd name="connsiteY4" fmla="*/ 9644 h 286329"/>
              <a:gd name="connsiteX0" fmla="*/ 149627 w 775216"/>
              <a:gd name="connsiteY0" fmla="*/ 9644 h 286329"/>
              <a:gd name="connsiteX1" fmla="*/ 775216 w 775216"/>
              <a:gd name="connsiteY1" fmla="*/ 0 h 286329"/>
              <a:gd name="connsiteX2" fmla="*/ 775216 w 775216"/>
              <a:gd name="connsiteY2" fmla="*/ 276999 h 286329"/>
              <a:gd name="connsiteX3" fmla="*/ 0 w 775216"/>
              <a:gd name="connsiteY3" fmla="*/ 286329 h 286329"/>
              <a:gd name="connsiteX4" fmla="*/ 149627 w 775216"/>
              <a:gd name="connsiteY4" fmla="*/ 9644 h 286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216" h="286329">
                <a:moveTo>
                  <a:pt x="149627" y="9644"/>
                </a:moveTo>
                <a:lnTo>
                  <a:pt x="775216" y="0"/>
                </a:lnTo>
                <a:lnTo>
                  <a:pt x="775216" y="276999"/>
                </a:lnTo>
                <a:lnTo>
                  <a:pt x="0" y="286329"/>
                </a:lnTo>
                <a:lnTo>
                  <a:pt x="149627" y="9644"/>
                </a:lnTo>
                <a:close/>
              </a:path>
            </a:pathLst>
          </a:custGeom>
          <a:solidFill>
            <a:schemeClr val="accent1">
              <a:lumMod val="60000"/>
              <a:lumOff val="40000"/>
            </a:schemeClr>
          </a:solidFill>
        </p:spPr>
        <p:txBody>
          <a:bodyPr wrap="square" rtlCol="0">
            <a:spAutoFit/>
          </a:bodyPr>
          <a:lstStyle/>
          <a:p>
            <a:pPr algn="ctr"/>
            <a:r>
              <a:rPr lang="zh-TW" altLang="en-US" sz="1200" dirty="0" smtClean="0">
                <a:latin typeface="微軟正黑體" panose="020B0604030504040204" pitchFamily="34" charset="-120"/>
                <a:ea typeface="微軟正黑體" panose="020B0604030504040204" pitchFamily="34" charset="-120"/>
              </a:rPr>
              <a:t>受託加工</a:t>
            </a:r>
            <a:endParaRPr lang="zh-TW" altLang="en-US" sz="1200" dirty="0">
              <a:latin typeface="微軟正黑體" panose="020B0604030504040204" pitchFamily="34" charset="-120"/>
              <a:ea typeface="微軟正黑體" panose="020B0604030504040204" pitchFamily="34" charset="-120"/>
            </a:endParaRPr>
          </a:p>
        </p:txBody>
      </p:sp>
      <p:sp>
        <p:nvSpPr>
          <p:cNvPr id="61" name="文字方塊 60"/>
          <p:cNvSpPr txBox="1"/>
          <p:nvPr/>
        </p:nvSpPr>
        <p:spPr>
          <a:xfrm>
            <a:off x="1077387" y="3022070"/>
            <a:ext cx="624897" cy="461665"/>
          </a:xfrm>
          <a:prstGeom prst="rect">
            <a:avLst/>
          </a:prstGeom>
          <a:solidFill>
            <a:schemeClr val="accent2">
              <a:lumMod val="60000"/>
              <a:lumOff val="40000"/>
            </a:schemeClr>
          </a:solidFill>
          <a:ln w="19050">
            <a:noFill/>
            <a:prstDash val="sysDash"/>
          </a:ln>
        </p:spPr>
        <p:txBody>
          <a:bodyPr wrap="square" rtlCol="0">
            <a:spAutoFit/>
          </a:bodyPr>
          <a:lstStyle/>
          <a:p>
            <a:pPr algn="ctr"/>
            <a:r>
              <a:rPr lang="zh-TW" altLang="en-US" sz="1200" dirty="0" smtClean="0">
                <a:latin typeface="微軟正黑體" panose="020B0604030504040204" pitchFamily="34" charset="-120"/>
                <a:ea typeface="微軟正黑體" panose="020B0604030504040204" pitchFamily="34" charset="-120"/>
              </a:rPr>
              <a:t>託工送料</a:t>
            </a:r>
            <a:endParaRPr lang="zh-TW" altLang="en-US" sz="1200" dirty="0">
              <a:latin typeface="微軟正黑體" panose="020B0604030504040204" pitchFamily="34" charset="-120"/>
              <a:ea typeface="微軟正黑體" panose="020B0604030504040204" pitchFamily="34" charset="-120"/>
            </a:endParaRPr>
          </a:p>
        </p:txBody>
      </p:sp>
      <p:cxnSp>
        <p:nvCxnSpPr>
          <p:cNvPr id="62" name="直線單箭頭接點 61"/>
          <p:cNvCxnSpPr>
            <a:stCxn id="61" idx="2"/>
            <a:endCxn id="46" idx="0"/>
          </p:cNvCxnSpPr>
          <p:nvPr/>
        </p:nvCxnSpPr>
        <p:spPr>
          <a:xfrm>
            <a:off x="1389836" y="3483735"/>
            <a:ext cx="9120" cy="619593"/>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3" name="圖片 2"/>
          <p:cNvPicPr>
            <a:picLocks noChangeAspect="1"/>
          </p:cNvPicPr>
          <p:nvPr/>
        </p:nvPicPr>
        <p:blipFill rotWithShape="1">
          <a:blip r:embed="rId5"/>
          <a:srcRect t="3905" b="12859"/>
          <a:stretch/>
        </p:blipFill>
        <p:spPr>
          <a:xfrm>
            <a:off x="9935813" y="2226514"/>
            <a:ext cx="1293437" cy="1359662"/>
          </a:xfrm>
          <a:prstGeom prst="rect">
            <a:avLst/>
          </a:prstGeom>
        </p:spPr>
      </p:pic>
      <p:pic>
        <p:nvPicPr>
          <p:cNvPr id="7" name="圖片 6"/>
          <p:cNvPicPr>
            <a:picLocks noChangeAspect="1"/>
          </p:cNvPicPr>
          <p:nvPr/>
        </p:nvPicPr>
        <p:blipFill rotWithShape="1">
          <a:blip r:embed="rId6"/>
          <a:srcRect b="12103"/>
          <a:stretch/>
        </p:blipFill>
        <p:spPr>
          <a:xfrm>
            <a:off x="9910050" y="3652025"/>
            <a:ext cx="1322505" cy="1045846"/>
          </a:xfrm>
          <a:prstGeom prst="rect">
            <a:avLst/>
          </a:prstGeom>
        </p:spPr>
      </p:pic>
      <p:sp>
        <p:nvSpPr>
          <p:cNvPr id="63" name="標題 1"/>
          <p:cNvSpPr txBox="1">
            <a:spLocks/>
          </p:cNvSpPr>
          <p:nvPr/>
        </p:nvSpPr>
        <p:spPr>
          <a:xfrm>
            <a:off x="2923858" y="44624"/>
            <a:ext cx="7612252" cy="778098"/>
          </a:xfrm>
          <a:prstGeom prst="rect">
            <a:avLst/>
          </a:prstGeom>
        </p:spPr>
        <p:txBody>
          <a:bodyPr/>
          <a:lstStyle>
            <a:lvl1pPr algn="ctr" defTabSz="844083" rtl="0" eaLnBrk="1" latinLnBrk="0" hangingPunct="1">
              <a:spcBef>
                <a:spcPct val="0"/>
              </a:spcBef>
              <a:buNone/>
              <a:defRPr sz="3323" b="1" kern="1200">
                <a:solidFill>
                  <a:schemeClr val="tx1"/>
                </a:solidFill>
                <a:latin typeface="+mn-ea"/>
                <a:ea typeface="+mn-ea"/>
                <a:cs typeface="+mj-cs"/>
              </a:defRPr>
            </a:lvl1pPr>
          </a:lstStyle>
          <a:p>
            <a:pPr algn="l"/>
            <a:r>
              <a:rPr lang="en-US" altLang="zh-TW" sz="2800" dirty="0"/>
              <a:t>FY111</a:t>
            </a:r>
            <a:r>
              <a:rPr lang="zh-TW" altLang="en-US" sz="2800" dirty="0"/>
              <a:t>成果</a:t>
            </a:r>
            <a:r>
              <a:rPr lang="en-US" altLang="zh-TW" sz="2800" dirty="0" smtClean="0"/>
              <a:t>-</a:t>
            </a:r>
            <a:r>
              <a:rPr lang="zh-TW" altLang="en-US" sz="2800" dirty="0"/>
              <a:t>跨域製造網絡數位平台技術</a:t>
            </a:r>
          </a:p>
        </p:txBody>
      </p:sp>
    </p:spTree>
    <p:extLst>
      <p:ext uri="{BB962C8B-B14F-4D97-AF65-F5344CB8AC3E}">
        <p14:creationId xmlns:p14="http://schemas.microsoft.com/office/powerpoint/2010/main" val="35046559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28562E0-AE09-4D11-92BC-5850C0B2AD0D}" type="slidenum">
              <a:rPr lang="zh-TW" altLang="en-US" smtClean="0"/>
              <a:pPr/>
              <a:t>25</a:t>
            </a:fld>
            <a:endParaRPr lang="zh-TW" altLang="en-US" dirty="0"/>
          </a:p>
        </p:txBody>
      </p:sp>
      <p:sp>
        <p:nvSpPr>
          <p:cNvPr id="17" name="Rounded Rectangle 33"/>
          <p:cNvSpPr/>
          <p:nvPr/>
        </p:nvSpPr>
        <p:spPr>
          <a:xfrm>
            <a:off x="839416" y="716422"/>
            <a:ext cx="10585176" cy="1433668"/>
          </a:xfrm>
          <a:prstGeom prst="roundRect">
            <a:avLst>
              <a:gd name="adj" fmla="val 13077"/>
            </a:avLst>
          </a:prstGeom>
          <a:solidFill>
            <a:srgbClr val="266983">
              <a:lumMod val="20000"/>
              <a:lumOff val="80000"/>
            </a:srgbClr>
          </a:solidFill>
          <a:ln w="6350" cap="flat" cmpd="sng" algn="ctr">
            <a:noFill/>
            <a:prstDash val="solid"/>
            <a:miter lim="800000"/>
          </a:ln>
          <a:effectLst/>
        </p:spPr>
        <p:txBody>
          <a:bodyPr rtlCol="0" anchor="ctr"/>
          <a:lstStyle/>
          <a:p>
            <a:pPr algn="ctr" defTabSz="844083">
              <a:defRPr/>
            </a:pPr>
            <a:endParaRPr lang="en-US" sz="1662" kern="0">
              <a:solidFill>
                <a:prstClr val="black"/>
              </a:solidFill>
              <a:latin typeface="Calibri" panose="020F0502020204030204"/>
            </a:endParaRPr>
          </a:p>
        </p:txBody>
      </p:sp>
      <p:grpSp>
        <p:nvGrpSpPr>
          <p:cNvPr id="18" name="Group 41"/>
          <p:cNvGrpSpPr>
            <a:grpSpLocks noChangeAspect="1"/>
          </p:cNvGrpSpPr>
          <p:nvPr/>
        </p:nvGrpSpPr>
        <p:grpSpPr>
          <a:xfrm>
            <a:off x="767408" y="674616"/>
            <a:ext cx="1466725" cy="1203570"/>
            <a:chOff x="1713406" y="1280068"/>
            <a:chExt cx="2687144" cy="2706830"/>
          </a:xfrm>
        </p:grpSpPr>
        <p:sp>
          <p:nvSpPr>
            <p:cNvPr id="19" name="Freeform 6"/>
            <p:cNvSpPr>
              <a:spLocks/>
            </p:cNvSpPr>
            <p:nvPr/>
          </p:nvSpPr>
          <p:spPr bwMode="auto">
            <a:xfrm>
              <a:off x="3983324" y="1286682"/>
              <a:ext cx="417226" cy="109792"/>
            </a:xfrm>
            <a:custGeom>
              <a:avLst/>
              <a:gdLst/>
              <a:ahLst/>
              <a:cxnLst>
                <a:cxn ang="0">
                  <a:pos x="2270" y="597"/>
                </a:cxn>
                <a:cxn ang="0">
                  <a:pos x="0" y="597"/>
                </a:cxn>
                <a:cxn ang="0">
                  <a:pos x="1248" y="24"/>
                </a:cxn>
                <a:cxn ang="0">
                  <a:pos x="2270" y="597"/>
                </a:cxn>
              </a:cxnLst>
              <a:rect l="0" t="0" r="r" b="b"/>
              <a:pathLst>
                <a:path w="2270" h="597">
                  <a:moveTo>
                    <a:pt x="2270" y="597"/>
                  </a:moveTo>
                  <a:cubicBezTo>
                    <a:pt x="0" y="597"/>
                    <a:pt x="0" y="597"/>
                    <a:pt x="0" y="597"/>
                  </a:cubicBezTo>
                  <a:cubicBezTo>
                    <a:pt x="0" y="597"/>
                    <a:pt x="416" y="0"/>
                    <a:pt x="1248" y="24"/>
                  </a:cubicBezTo>
                  <a:cubicBezTo>
                    <a:pt x="1248" y="24"/>
                    <a:pt x="1997" y="36"/>
                    <a:pt x="2270" y="597"/>
                  </a:cubicBezTo>
                  <a:close/>
                </a:path>
              </a:pathLst>
            </a:custGeom>
            <a:solidFill>
              <a:srgbClr val="266983">
                <a:lumMod val="75000"/>
              </a:srgbClr>
            </a:solidFill>
            <a:ln w="9525">
              <a:noFill/>
              <a:round/>
              <a:headEnd/>
              <a:tailEnd/>
            </a:ln>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black"/>
                </a:solidFill>
                <a:latin typeface="Calibri" panose="020F0502020204030204"/>
              </a:endParaRPr>
            </a:p>
          </p:txBody>
        </p:sp>
        <p:sp>
          <p:nvSpPr>
            <p:cNvPr id="20" name="Freeform 7"/>
            <p:cNvSpPr>
              <a:spLocks/>
            </p:cNvSpPr>
            <p:nvPr/>
          </p:nvSpPr>
          <p:spPr bwMode="auto">
            <a:xfrm>
              <a:off x="1713406" y="3560958"/>
              <a:ext cx="109247" cy="425940"/>
            </a:xfrm>
            <a:custGeom>
              <a:avLst/>
              <a:gdLst/>
              <a:ahLst/>
              <a:cxnLst>
                <a:cxn ang="0">
                  <a:pos x="594" y="0"/>
                </a:cxn>
                <a:cxn ang="0">
                  <a:pos x="594" y="2317"/>
                </a:cxn>
                <a:cxn ang="0">
                  <a:pos x="23" y="1003"/>
                </a:cxn>
                <a:cxn ang="0">
                  <a:pos x="594" y="0"/>
                </a:cxn>
              </a:cxnLst>
              <a:rect l="0" t="0" r="r" b="b"/>
              <a:pathLst>
                <a:path w="594" h="2317">
                  <a:moveTo>
                    <a:pt x="594" y="0"/>
                  </a:moveTo>
                  <a:cubicBezTo>
                    <a:pt x="594" y="2317"/>
                    <a:pt x="594" y="2317"/>
                    <a:pt x="594" y="2317"/>
                  </a:cubicBezTo>
                  <a:cubicBezTo>
                    <a:pt x="594" y="2317"/>
                    <a:pt x="0" y="2018"/>
                    <a:pt x="23" y="1003"/>
                  </a:cubicBezTo>
                  <a:cubicBezTo>
                    <a:pt x="23" y="1003"/>
                    <a:pt x="83" y="430"/>
                    <a:pt x="594" y="0"/>
                  </a:cubicBezTo>
                  <a:close/>
                </a:path>
              </a:pathLst>
            </a:custGeom>
            <a:solidFill>
              <a:srgbClr val="266983">
                <a:lumMod val="75000"/>
              </a:srgbClr>
            </a:solidFill>
            <a:ln w="9525">
              <a:noFill/>
              <a:round/>
              <a:headEnd/>
              <a:tailEnd/>
            </a:ln>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black"/>
                </a:solidFill>
                <a:latin typeface="Calibri" panose="020F0502020204030204"/>
              </a:endParaRPr>
            </a:p>
          </p:txBody>
        </p:sp>
        <p:sp>
          <p:nvSpPr>
            <p:cNvPr id="21" name="Freeform 8"/>
            <p:cNvSpPr>
              <a:spLocks/>
            </p:cNvSpPr>
            <p:nvPr/>
          </p:nvSpPr>
          <p:spPr bwMode="auto">
            <a:xfrm>
              <a:off x="1719864" y="1280068"/>
              <a:ext cx="2492849" cy="2491525"/>
            </a:xfrm>
            <a:custGeom>
              <a:avLst/>
              <a:gdLst/>
              <a:ahLst/>
              <a:cxnLst>
                <a:cxn ang="0">
                  <a:pos x="8213" y="514"/>
                </a:cxn>
                <a:cxn ang="0">
                  <a:pos x="404" y="8360"/>
                </a:cxn>
                <a:cxn ang="0">
                  <a:pos x="0" y="9065"/>
                </a:cxn>
                <a:cxn ang="0">
                  <a:pos x="0" y="13555"/>
                </a:cxn>
                <a:cxn ang="0">
                  <a:pos x="618" y="12337"/>
                </a:cxn>
                <a:cxn ang="0">
                  <a:pos x="7120" y="5816"/>
                </a:cxn>
                <a:cxn ang="0">
                  <a:pos x="12362" y="561"/>
                </a:cxn>
                <a:cxn ang="0">
                  <a:pos x="13301" y="72"/>
                </a:cxn>
                <a:cxn ang="0">
                  <a:pos x="13562" y="60"/>
                </a:cxn>
                <a:cxn ang="0">
                  <a:pos x="9022" y="60"/>
                </a:cxn>
                <a:cxn ang="0">
                  <a:pos x="8439" y="287"/>
                </a:cxn>
                <a:cxn ang="0">
                  <a:pos x="8213" y="514"/>
                </a:cxn>
              </a:cxnLst>
              <a:rect l="0" t="0" r="r" b="b"/>
              <a:pathLst>
                <a:path w="13562" h="13555">
                  <a:moveTo>
                    <a:pt x="8213" y="514"/>
                  </a:moveTo>
                  <a:cubicBezTo>
                    <a:pt x="404" y="8360"/>
                    <a:pt x="404" y="8360"/>
                    <a:pt x="404" y="8360"/>
                  </a:cubicBezTo>
                  <a:cubicBezTo>
                    <a:pt x="404" y="8360"/>
                    <a:pt x="0" y="8742"/>
                    <a:pt x="0" y="9065"/>
                  </a:cubicBezTo>
                  <a:cubicBezTo>
                    <a:pt x="0" y="13555"/>
                    <a:pt x="0" y="13555"/>
                    <a:pt x="0" y="13555"/>
                  </a:cubicBezTo>
                  <a:cubicBezTo>
                    <a:pt x="0" y="13555"/>
                    <a:pt x="12" y="12934"/>
                    <a:pt x="618" y="12337"/>
                  </a:cubicBezTo>
                  <a:cubicBezTo>
                    <a:pt x="7120" y="5816"/>
                    <a:pt x="7120" y="5816"/>
                    <a:pt x="7120" y="5816"/>
                  </a:cubicBezTo>
                  <a:cubicBezTo>
                    <a:pt x="12362" y="561"/>
                    <a:pt x="12362" y="561"/>
                    <a:pt x="12362" y="561"/>
                  </a:cubicBezTo>
                  <a:cubicBezTo>
                    <a:pt x="12362" y="561"/>
                    <a:pt x="12778" y="107"/>
                    <a:pt x="13301" y="72"/>
                  </a:cubicBezTo>
                  <a:cubicBezTo>
                    <a:pt x="13301" y="72"/>
                    <a:pt x="13372" y="36"/>
                    <a:pt x="13562" y="60"/>
                  </a:cubicBezTo>
                  <a:cubicBezTo>
                    <a:pt x="9022" y="60"/>
                    <a:pt x="9022" y="60"/>
                    <a:pt x="9022" y="60"/>
                  </a:cubicBezTo>
                  <a:cubicBezTo>
                    <a:pt x="9022" y="60"/>
                    <a:pt x="8701" y="0"/>
                    <a:pt x="8439" y="287"/>
                  </a:cubicBezTo>
                  <a:lnTo>
                    <a:pt x="8213" y="514"/>
                  </a:lnTo>
                  <a:close/>
                </a:path>
              </a:pathLst>
            </a:custGeom>
            <a:gradFill rotWithShape="1">
              <a:gsLst>
                <a:gs pos="0">
                  <a:srgbClr val="266983">
                    <a:satMod val="103000"/>
                    <a:lumMod val="102000"/>
                    <a:tint val="94000"/>
                  </a:srgbClr>
                </a:gs>
                <a:gs pos="50000">
                  <a:srgbClr val="266983">
                    <a:satMod val="110000"/>
                    <a:lumMod val="100000"/>
                    <a:shade val="100000"/>
                  </a:srgbClr>
                </a:gs>
                <a:gs pos="100000">
                  <a:srgbClr val="266983">
                    <a:lumMod val="99000"/>
                    <a:satMod val="120000"/>
                    <a:shade val="78000"/>
                  </a:srgbClr>
                </a:gs>
              </a:gsLst>
              <a:lin ang="5400000" scaled="0"/>
            </a:gradFill>
            <a:ln w="6350" cap="flat" cmpd="sng" algn="ctr">
              <a:solidFill>
                <a:srgbClr val="266983"/>
              </a:solidFill>
              <a:prstDash val="solid"/>
              <a:miter lim="800000"/>
              <a:headEnd/>
              <a:tailEnd/>
            </a:ln>
            <a:effectLst/>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white"/>
                </a:solidFill>
                <a:latin typeface="Calibri" panose="020F0502020204030204"/>
              </a:endParaRPr>
            </a:p>
          </p:txBody>
        </p:sp>
      </p:grpSp>
      <p:grpSp>
        <p:nvGrpSpPr>
          <p:cNvPr id="29" name="群組 28"/>
          <p:cNvGrpSpPr/>
          <p:nvPr/>
        </p:nvGrpSpPr>
        <p:grpSpPr>
          <a:xfrm>
            <a:off x="623392" y="779540"/>
            <a:ext cx="1017691" cy="719132"/>
            <a:chOff x="-634928" y="880735"/>
            <a:chExt cx="1102499" cy="779060"/>
          </a:xfrm>
        </p:grpSpPr>
        <p:sp>
          <p:nvSpPr>
            <p:cNvPr id="30" name="Shape 46842"/>
            <p:cNvSpPr/>
            <p:nvPr/>
          </p:nvSpPr>
          <p:spPr>
            <a:xfrm>
              <a:off x="-634928" y="880735"/>
              <a:ext cx="1102499" cy="779060"/>
            </a:xfrm>
            <a:custGeom>
              <a:avLst/>
              <a:gdLst/>
              <a:ahLst/>
              <a:cxnLst>
                <a:cxn ang="0">
                  <a:pos x="wd2" y="hd2"/>
                </a:cxn>
                <a:cxn ang="5400000">
                  <a:pos x="wd2" y="hd2"/>
                </a:cxn>
                <a:cxn ang="10800000">
                  <a:pos x="wd2" y="hd2"/>
                </a:cxn>
                <a:cxn ang="16200000">
                  <a:pos x="wd2" y="hd2"/>
                </a:cxn>
              </a:cxnLst>
              <a:rect l="0" t="0" r="r" b="b"/>
              <a:pathLst>
                <a:path w="21600" h="21600" extrusionOk="0">
                  <a:moveTo>
                    <a:pt x="0" y="7641"/>
                  </a:moveTo>
                  <a:lnTo>
                    <a:pt x="3590" y="21600"/>
                  </a:lnTo>
                  <a:lnTo>
                    <a:pt x="18425" y="13959"/>
                  </a:lnTo>
                  <a:lnTo>
                    <a:pt x="21600" y="4419"/>
                  </a:lnTo>
                  <a:lnTo>
                    <a:pt x="14834" y="0"/>
                  </a:lnTo>
                  <a:lnTo>
                    <a:pt x="0" y="7641"/>
                  </a:lnTo>
                  <a:close/>
                </a:path>
              </a:pathLst>
            </a:custGeom>
            <a:solidFill>
              <a:srgbClr val="0070C0"/>
            </a:solidFill>
            <a:ln w="28575" cap="flat">
              <a:solidFill>
                <a:srgbClr val="FFFFFF"/>
              </a:solidFill>
              <a:miter lim="400000"/>
            </a:ln>
            <a:effectLst/>
          </p:spPr>
          <p:txBody>
            <a:bodyPr wrap="square" lIns="0" tIns="0" rIns="0" bIns="0" numCol="1" anchor="t">
              <a:noAutofit/>
            </a:bodyPr>
            <a:lstStyle/>
            <a:p>
              <a:pPr defTabSz="844083">
                <a:defRPr/>
              </a:pPr>
              <a:endParaRPr sz="1662" dirty="0">
                <a:solidFill>
                  <a:prstClr val="black"/>
                </a:solidFill>
                <a:latin typeface="微软雅黑" panose="020B0503020204020204" pitchFamily="34" charset="-122"/>
                <a:ea typeface="微软雅黑" panose="020B0503020204020204" pitchFamily="34" charset="-122"/>
              </a:endParaRPr>
            </a:p>
          </p:txBody>
        </p:sp>
        <p:sp>
          <p:nvSpPr>
            <p:cNvPr id="31" name="文字方塊 30"/>
            <p:cNvSpPr txBox="1"/>
            <p:nvPr/>
          </p:nvSpPr>
          <p:spPr>
            <a:xfrm>
              <a:off x="-556919" y="1039431"/>
              <a:ext cx="976534" cy="407751"/>
            </a:xfrm>
            <a:prstGeom prst="rect">
              <a:avLst/>
            </a:prstGeom>
            <a:noFill/>
          </p:spPr>
          <p:txBody>
            <a:bodyPr wrap="square" rtlCol="0">
              <a:spAutoFit/>
            </a:bodyPr>
            <a:lstStyle/>
            <a:p>
              <a:pPr algn="ctr" defTabSz="844083">
                <a:defRPr/>
              </a:pPr>
              <a:r>
                <a:rPr lang="en-US" altLang="zh-TW" sz="1846" b="1" dirty="0">
                  <a:solidFill>
                    <a:srgbClr val="FFFFFF"/>
                  </a:solidFill>
                  <a:latin typeface="Arial"/>
                  <a:ea typeface="微軟正黑體" panose="020B0604030504040204" pitchFamily="34" charset="-120"/>
                </a:rPr>
                <a:t>AS-IS</a:t>
              </a:r>
              <a:endParaRPr lang="zh-TW" altLang="en-US" sz="1846" b="1" dirty="0">
                <a:solidFill>
                  <a:srgbClr val="FFFFFF"/>
                </a:solidFill>
                <a:latin typeface="Arial"/>
                <a:ea typeface="微軟正黑體" panose="020B0604030504040204" pitchFamily="34" charset="-120"/>
              </a:endParaRPr>
            </a:p>
          </p:txBody>
        </p:sp>
      </p:grpSp>
      <p:sp>
        <p:nvSpPr>
          <p:cNvPr id="72" name="Rounded Rectangle 33"/>
          <p:cNvSpPr/>
          <p:nvPr/>
        </p:nvSpPr>
        <p:spPr>
          <a:xfrm>
            <a:off x="764024" y="5022089"/>
            <a:ext cx="10660568" cy="1588213"/>
          </a:xfrm>
          <a:prstGeom prst="roundRect">
            <a:avLst>
              <a:gd name="adj" fmla="val 13077"/>
            </a:avLst>
          </a:prstGeom>
          <a:solidFill>
            <a:srgbClr val="266983">
              <a:lumMod val="20000"/>
              <a:lumOff val="80000"/>
            </a:srgbClr>
          </a:solidFill>
          <a:ln w="6350" cap="flat" cmpd="sng" algn="ctr">
            <a:noFill/>
            <a:prstDash val="solid"/>
            <a:miter lim="800000"/>
          </a:ln>
          <a:effectLst/>
        </p:spPr>
        <p:txBody>
          <a:bodyPr rtlCol="0" anchor="ctr"/>
          <a:lstStyle/>
          <a:p>
            <a:pPr algn="ctr" defTabSz="844083">
              <a:defRPr/>
            </a:pPr>
            <a:endParaRPr lang="en-US" sz="1662" kern="0" dirty="0">
              <a:solidFill>
                <a:prstClr val="black"/>
              </a:solidFill>
              <a:latin typeface="Calibri" panose="020F0502020204030204"/>
            </a:endParaRPr>
          </a:p>
        </p:txBody>
      </p:sp>
      <p:grpSp>
        <p:nvGrpSpPr>
          <p:cNvPr id="73" name="Group 41"/>
          <p:cNvGrpSpPr>
            <a:grpSpLocks noChangeAspect="1"/>
          </p:cNvGrpSpPr>
          <p:nvPr/>
        </p:nvGrpSpPr>
        <p:grpSpPr>
          <a:xfrm>
            <a:off x="698695" y="4997071"/>
            <a:ext cx="1451821" cy="1276597"/>
            <a:chOff x="1713406" y="1280068"/>
            <a:chExt cx="2687144" cy="2706830"/>
          </a:xfrm>
        </p:grpSpPr>
        <p:sp>
          <p:nvSpPr>
            <p:cNvPr id="74" name="Freeform 6"/>
            <p:cNvSpPr>
              <a:spLocks/>
            </p:cNvSpPr>
            <p:nvPr/>
          </p:nvSpPr>
          <p:spPr bwMode="auto">
            <a:xfrm>
              <a:off x="3983324" y="1286682"/>
              <a:ext cx="417226" cy="109792"/>
            </a:xfrm>
            <a:custGeom>
              <a:avLst/>
              <a:gdLst/>
              <a:ahLst/>
              <a:cxnLst>
                <a:cxn ang="0">
                  <a:pos x="2270" y="597"/>
                </a:cxn>
                <a:cxn ang="0">
                  <a:pos x="0" y="597"/>
                </a:cxn>
                <a:cxn ang="0">
                  <a:pos x="1248" y="24"/>
                </a:cxn>
                <a:cxn ang="0">
                  <a:pos x="2270" y="597"/>
                </a:cxn>
              </a:cxnLst>
              <a:rect l="0" t="0" r="r" b="b"/>
              <a:pathLst>
                <a:path w="2270" h="597">
                  <a:moveTo>
                    <a:pt x="2270" y="597"/>
                  </a:moveTo>
                  <a:cubicBezTo>
                    <a:pt x="0" y="597"/>
                    <a:pt x="0" y="597"/>
                    <a:pt x="0" y="597"/>
                  </a:cubicBezTo>
                  <a:cubicBezTo>
                    <a:pt x="0" y="597"/>
                    <a:pt x="416" y="0"/>
                    <a:pt x="1248" y="24"/>
                  </a:cubicBezTo>
                  <a:cubicBezTo>
                    <a:pt x="1248" y="24"/>
                    <a:pt x="1997" y="36"/>
                    <a:pt x="2270" y="597"/>
                  </a:cubicBezTo>
                  <a:close/>
                </a:path>
              </a:pathLst>
            </a:custGeom>
            <a:solidFill>
              <a:srgbClr val="266983">
                <a:lumMod val="75000"/>
              </a:srgbClr>
            </a:solidFill>
            <a:ln w="9525">
              <a:noFill/>
              <a:round/>
              <a:headEnd/>
              <a:tailEnd/>
            </a:ln>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black"/>
                </a:solidFill>
                <a:latin typeface="Calibri" panose="020F0502020204030204"/>
              </a:endParaRPr>
            </a:p>
          </p:txBody>
        </p:sp>
        <p:sp>
          <p:nvSpPr>
            <p:cNvPr id="75" name="Freeform 7"/>
            <p:cNvSpPr>
              <a:spLocks/>
            </p:cNvSpPr>
            <p:nvPr/>
          </p:nvSpPr>
          <p:spPr bwMode="auto">
            <a:xfrm>
              <a:off x="1713406" y="3560958"/>
              <a:ext cx="109247" cy="425940"/>
            </a:xfrm>
            <a:custGeom>
              <a:avLst/>
              <a:gdLst/>
              <a:ahLst/>
              <a:cxnLst>
                <a:cxn ang="0">
                  <a:pos x="594" y="0"/>
                </a:cxn>
                <a:cxn ang="0">
                  <a:pos x="594" y="2317"/>
                </a:cxn>
                <a:cxn ang="0">
                  <a:pos x="23" y="1003"/>
                </a:cxn>
                <a:cxn ang="0">
                  <a:pos x="594" y="0"/>
                </a:cxn>
              </a:cxnLst>
              <a:rect l="0" t="0" r="r" b="b"/>
              <a:pathLst>
                <a:path w="594" h="2317">
                  <a:moveTo>
                    <a:pt x="594" y="0"/>
                  </a:moveTo>
                  <a:cubicBezTo>
                    <a:pt x="594" y="2317"/>
                    <a:pt x="594" y="2317"/>
                    <a:pt x="594" y="2317"/>
                  </a:cubicBezTo>
                  <a:cubicBezTo>
                    <a:pt x="594" y="2317"/>
                    <a:pt x="0" y="2018"/>
                    <a:pt x="23" y="1003"/>
                  </a:cubicBezTo>
                  <a:cubicBezTo>
                    <a:pt x="23" y="1003"/>
                    <a:pt x="83" y="430"/>
                    <a:pt x="594" y="0"/>
                  </a:cubicBezTo>
                  <a:close/>
                </a:path>
              </a:pathLst>
            </a:custGeom>
            <a:solidFill>
              <a:srgbClr val="266983">
                <a:lumMod val="75000"/>
              </a:srgbClr>
            </a:solidFill>
            <a:ln w="9525">
              <a:noFill/>
              <a:round/>
              <a:headEnd/>
              <a:tailEnd/>
            </a:ln>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black"/>
                </a:solidFill>
                <a:latin typeface="Calibri" panose="020F0502020204030204"/>
              </a:endParaRPr>
            </a:p>
          </p:txBody>
        </p:sp>
        <p:sp>
          <p:nvSpPr>
            <p:cNvPr id="76" name="Freeform 8"/>
            <p:cNvSpPr>
              <a:spLocks/>
            </p:cNvSpPr>
            <p:nvPr/>
          </p:nvSpPr>
          <p:spPr bwMode="auto">
            <a:xfrm>
              <a:off x="1719864" y="1280068"/>
              <a:ext cx="2492849" cy="2491525"/>
            </a:xfrm>
            <a:custGeom>
              <a:avLst/>
              <a:gdLst/>
              <a:ahLst/>
              <a:cxnLst>
                <a:cxn ang="0">
                  <a:pos x="8213" y="514"/>
                </a:cxn>
                <a:cxn ang="0">
                  <a:pos x="404" y="8360"/>
                </a:cxn>
                <a:cxn ang="0">
                  <a:pos x="0" y="9065"/>
                </a:cxn>
                <a:cxn ang="0">
                  <a:pos x="0" y="13555"/>
                </a:cxn>
                <a:cxn ang="0">
                  <a:pos x="618" y="12337"/>
                </a:cxn>
                <a:cxn ang="0">
                  <a:pos x="7120" y="5816"/>
                </a:cxn>
                <a:cxn ang="0">
                  <a:pos x="12362" y="561"/>
                </a:cxn>
                <a:cxn ang="0">
                  <a:pos x="13301" y="72"/>
                </a:cxn>
                <a:cxn ang="0">
                  <a:pos x="13562" y="60"/>
                </a:cxn>
                <a:cxn ang="0">
                  <a:pos x="9022" y="60"/>
                </a:cxn>
                <a:cxn ang="0">
                  <a:pos x="8439" y="287"/>
                </a:cxn>
                <a:cxn ang="0">
                  <a:pos x="8213" y="514"/>
                </a:cxn>
              </a:cxnLst>
              <a:rect l="0" t="0" r="r" b="b"/>
              <a:pathLst>
                <a:path w="13562" h="13555">
                  <a:moveTo>
                    <a:pt x="8213" y="514"/>
                  </a:moveTo>
                  <a:cubicBezTo>
                    <a:pt x="404" y="8360"/>
                    <a:pt x="404" y="8360"/>
                    <a:pt x="404" y="8360"/>
                  </a:cubicBezTo>
                  <a:cubicBezTo>
                    <a:pt x="404" y="8360"/>
                    <a:pt x="0" y="8742"/>
                    <a:pt x="0" y="9065"/>
                  </a:cubicBezTo>
                  <a:cubicBezTo>
                    <a:pt x="0" y="13555"/>
                    <a:pt x="0" y="13555"/>
                    <a:pt x="0" y="13555"/>
                  </a:cubicBezTo>
                  <a:cubicBezTo>
                    <a:pt x="0" y="13555"/>
                    <a:pt x="12" y="12934"/>
                    <a:pt x="618" y="12337"/>
                  </a:cubicBezTo>
                  <a:cubicBezTo>
                    <a:pt x="7120" y="5816"/>
                    <a:pt x="7120" y="5816"/>
                    <a:pt x="7120" y="5816"/>
                  </a:cubicBezTo>
                  <a:cubicBezTo>
                    <a:pt x="12362" y="561"/>
                    <a:pt x="12362" y="561"/>
                    <a:pt x="12362" y="561"/>
                  </a:cubicBezTo>
                  <a:cubicBezTo>
                    <a:pt x="12362" y="561"/>
                    <a:pt x="12778" y="107"/>
                    <a:pt x="13301" y="72"/>
                  </a:cubicBezTo>
                  <a:cubicBezTo>
                    <a:pt x="13301" y="72"/>
                    <a:pt x="13372" y="36"/>
                    <a:pt x="13562" y="60"/>
                  </a:cubicBezTo>
                  <a:cubicBezTo>
                    <a:pt x="9022" y="60"/>
                    <a:pt x="9022" y="60"/>
                    <a:pt x="9022" y="60"/>
                  </a:cubicBezTo>
                  <a:cubicBezTo>
                    <a:pt x="9022" y="60"/>
                    <a:pt x="8701" y="0"/>
                    <a:pt x="8439" y="287"/>
                  </a:cubicBezTo>
                  <a:lnTo>
                    <a:pt x="8213" y="514"/>
                  </a:lnTo>
                  <a:close/>
                </a:path>
              </a:pathLst>
            </a:custGeom>
            <a:gradFill rotWithShape="1">
              <a:gsLst>
                <a:gs pos="0">
                  <a:srgbClr val="266983">
                    <a:satMod val="103000"/>
                    <a:lumMod val="102000"/>
                    <a:tint val="94000"/>
                  </a:srgbClr>
                </a:gs>
                <a:gs pos="50000">
                  <a:srgbClr val="266983">
                    <a:satMod val="110000"/>
                    <a:lumMod val="100000"/>
                    <a:shade val="100000"/>
                  </a:srgbClr>
                </a:gs>
                <a:gs pos="100000">
                  <a:srgbClr val="266983">
                    <a:lumMod val="99000"/>
                    <a:satMod val="120000"/>
                    <a:shade val="78000"/>
                  </a:srgbClr>
                </a:gs>
              </a:gsLst>
              <a:lin ang="5400000" scaled="0"/>
            </a:gradFill>
            <a:ln w="6350" cap="flat" cmpd="sng" algn="ctr">
              <a:solidFill>
                <a:srgbClr val="266983"/>
              </a:solidFill>
              <a:prstDash val="solid"/>
              <a:miter lim="800000"/>
              <a:headEnd/>
              <a:tailEnd/>
            </a:ln>
            <a:effectLst/>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white"/>
                </a:solidFill>
                <a:latin typeface="Calibri" panose="020F0502020204030204"/>
              </a:endParaRPr>
            </a:p>
          </p:txBody>
        </p:sp>
      </p:grpSp>
      <p:sp>
        <p:nvSpPr>
          <p:cNvPr id="81" name="Shape 46863"/>
          <p:cNvSpPr/>
          <p:nvPr/>
        </p:nvSpPr>
        <p:spPr>
          <a:xfrm>
            <a:off x="624031" y="5048992"/>
            <a:ext cx="1007350" cy="719132"/>
          </a:xfrm>
          <a:custGeom>
            <a:avLst/>
            <a:gdLst/>
            <a:ahLst/>
            <a:cxnLst>
              <a:cxn ang="0">
                <a:pos x="wd2" y="hd2"/>
              </a:cxn>
              <a:cxn ang="5400000">
                <a:pos x="wd2" y="hd2"/>
              </a:cxn>
              <a:cxn ang="10800000">
                <a:pos x="wd2" y="hd2"/>
              </a:cxn>
              <a:cxn ang="16200000">
                <a:pos x="wd2" y="hd2"/>
              </a:cxn>
            </a:cxnLst>
            <a:rect l="0" t="0" r="r" b="b"/>
            <a:pathLst>
              <a:path w="21600" h="21600" extrusionOk="0">
                <a:moveTo>
                  <a:pt x="0" y="7641"/>
                </a:moveTo>
                <a:lnTo>
                  <a:pt x="3590" y="21600"/>
                </a:lnTo>
                <a:lnTo>
                  <a:pt x="18425" y="13959"/>
                </a:lnTo>
                <a:lnTo>
                  <a:pt x="21600" y="4419"/>
                </a:lnTo>
                <a:lnTo>
                  <a:pt x="14834" y="0"/>
                </a:lnTo>
                <a:lnTo>
                  <a:pt x="0" y="7641"/>
                </a:lnTo>
                <a:close/>
              </a:path>
            </a:pathLst>
          </a:custGeom>
          <a:solidFill>
            <a:srgbClr val="FFC000"/>
          </a:solidFill>
          <a:ln w="28575" cap="flat">
            <a:solidFill>
              <a:srgbClr val="FFFFFF"/>
            </a:solidFill>
            <a:miter lim="400000"/>
          </a:ln>
          <a:effectLst/>
        </p:spPr>
        <p:txBody>
          <a:bodyPr wrap="square" lIns="0" tIns="0" rIns="0" bIns="0" numCol="1" anchor="t">
            <a:noAutofit/>
          </a:bodyPr>
          <a:lstStyle/>
          <a:p>
            <a:pPr defTabSz="844083">
              <a:defRPr/>
            </a:pPr>
            <a:endParaRPr sz="1662">
              <a:solidFill>
                <a:prstClr val="black"/>
              </a:solidFill>
              <a:latin typeface="微软雅黑" panose="020B0503020204020204" pitchFamily="34" charset="-122"/>
              <a:ea typeface="微软雅黑" panose="020B0503020204020204" pitchFamily="34" charset="-122"/>
            </a:endParaRPr>
          </a:p>
        </p:txBody>
      </p:sp>
      <p:sp>
        <p:nvSpPr>
          <p:cNvPr id="82" name="文字方塊 81"/>
          <p:cNvSpPr txBox="1"/>
          <p:nvPr/>
        </p:nvSpPr>
        <p:spPr>
          <a:xfrm>
            <a:off x="623392" y="5195483"/>
            <a:ext cx="1007991" cy="376385"/>
          </a:xfrm>
          <a:prstGeom prst="rect">
            <a:avLst/>
          </a:prstGeom>
          <a:noFill/>
        </p:spPr>
        <p:txBody>
          <a:bodyPr wrap="square" rtlCol="0">
            <a:spAutoFit/>
          </a:bodyPr>
          <a:lstStyle/>
          <a:p>
            <a:pPr algn="ctr" defTabSz="844083">
              <a:defRPr/>
            </a:pPr>
            <a:r>
              <a:rPr lang="en-US" altLang="zh-TW" sz="1846" b="1" dirty="0">
                <a:solidFill>
                  <a:srgbClr val="FFFFFF"/>
                </a:solidFill>
                <a:latin typeface="Arial"/>
                <a:ea typeface="微軟正黑體" panose="020B0604030504040204" pitchFamily="34" charset="-120"/>
              </a:rPr>
              <a:t>TO-BE</a:t>
            </a:r>
            <a:endParaRPr lang="zh-TW" altLang="en-US" sz="1846" b="1" dirty="0">
              <a:solidFill>
                <a:srgbClr val="FFFFFF"/>
              </a:solidFill>
              <a:latin typeface="Arial"/>
              <a:ea typeface="微軟正黑體" panose="020B0604030504040204" pitchFamily="34" charset="-120"/>
            </a:endParaRPr>
          </a:p>
        </p:txBody>
      </p:sp>
      <p:sp>
        <p:nvSpPr>
          <p:cNvPr id="49" name="Rounded Rectangle 33"/>
          <p:cNvSpPr/>
          <p:nvPr/>
        </p:nvSpPr>
        <p:spPr>
          <a:xfrm>
            <a:off x="829596" y="2132856"/>
            <a:ext cx="10594996" cy="2790109"/>
          </a:xfrm>
          <a:prstGeom prst="roundRect">
            <a:avLst>
              <a:gd name="adj" fmla="val 13077"/>
            </a:avLst>
          </a:prstGeom>
          <a:noFill/>
          <a:ln w="6350" cap="flat" cmpd="sng" algn="ctr">
            <a:solidFill>
              <a:schemeClr val="bg1">
                <a:lumMod val="50000"/>
              </a:schemeClr>
            </a:solidFill>
            <a:prstDash val="sysDash"/>
            <a:miter lim="800000"/>
          </a:ln>
          <a:effectLst/>
        </p:spPr>
        <p:txBody>
          <a:bodyPr rtlCol="0" anchor="ctr"/>
          <a:lstStyle/>
          <a:p>
            <a:pPr algn="ctr" defTabSz="844083">
              <a:defRPr/>
            </a:pPr>
            <a:endParaRPr lang="en-US" sz="1662" kern="0" dirty="0">
              <a:solidFill>
                <a:prstClr val="black"/>
              </a:solidFill>
              <a:latin typeface="Calibri" panose="020F0502020204030204"/>
            </a:endParaRPr>
          </a:p>
        </p:txBody>
      </p:sp>
      <p:sp>
        <p:nvSpPr>
          <p:cNvPr id="6" name="矩形 5"/>
          <p:cNvSpPr/>
          <p:nvPr/>
        </p:nvSpPr>
        <p:spPr>
          <a:xfrm>
            <a:off x="1859810" y="812553"/>
            <a:ext cx="6684462" cy="1300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2000" indent="-144000">
              <a:buFont typeface="Arial" panose="020B0604020202020204" pitchFamily="34" charset="0"/>
              <a:buChar char="•"/>
            </a:pPr>
            <a:r>
              <a:rPr lang="zh-TW" altLang="en-US" dirty="0">
                <a:solidFill>
                  <a:schemeClr val="tx1"/>
                </a:solidFill>
              </a:rPr>
              <a:t>壓溝機的上下料依賴人力操作天車完成</a:t>
            </a:r>
            <a:r>
              <a:rPr lang="en-US" altLang="zh-TW" dirty="0">
                <a:solidFill>
                  <a:schemeClr val="tx1"/>
                </a:solidFill>
              </a:rPr>
              <a:t>(</a:t>
            </a:r>
            <a:r>
              <a:rPr lang="zh-TW" altLang="en-US" dirty="0">
                <a:solidFill>
                  <a:schemeClr val="tx1"/>
                </a:solidFill>
              </a:rPr>
              <a:t>如右圖所示</a:t>
            </a:r>
            <a:r>
              <a:rPr lang="en-US" altLang="zh-TW" dirty="0">
                <a:solidFill>
                  <a:schemeClr val="tx1"/>
                </a:solidFill>
              </a:rPr>
              <a:t>)</a:t>
            </a:r>
            <a:r>
              <a:rPr lang="zh-TW" altLang="en-US" dirty="0">
                <a:solidFill>
                  <a:schemeClr val="tx1"/>
                </a:solidFill>
              </a:rPr>
              <a:t>，完成下料的時間約</a:t>
            </a:r>
            <a:r>
              <a:rPr lang="en-US" altLang="zh-TW" dirty="0">
                <a:solidFill>
                  <a:schemeClr val="tx1"/>
                </a:solidFill>
              </a:rPr>
              <a:t>90</a:t>
            </a:r>
            <a:r>
              <a:rPr lang="zh-TW" altLang="en-US" dirty="0">
                <a:solidFill>
                  <a:schemeClr val="tx1"/>
                </a:solidFill>
              </a:rPr>
              <a:t>秒左右，而且操作過程中有時會造成人員虛驚甚至受傷。</a:t>
            </a:r>
            <a:endParaRPr lang="en-US" altLang="zh-TW" dirty="0">
              <a:solidFill>
                <a:schemeClr val="tx1"/>
              </a:solidFill>
            </a:endParaRPr>
          </a:p>
          <a:p>
            <a:pPr marL="72000" indent="-144000">
              <a:buFont typeface="Arial" panose="020B0604020202020204" pitchFamily="34" charset="0"/>
              <a:buChar char="•"/>
            </a:pPr>
            <a:r>
              <a:rPr lang="zh-TW" altLang="en-US" dirty="0">
                <a:solidFill>
                  <a:schemeClr val="tx1"/>
                </a:solidFill>
              </a:rPr>
              <a:t>現場生產紀錄由人力達成，無法透過自動搬運系統將產線生產資訊即時回饋至製造網絡數據管理平台。</a:t>
            </a:r>
          </a:p>
        </p:txBody>
      </p:sp>
      <p:sp>
        <p:nvSpPr>
          <p:cNvPr id="53" name="矩形 52"/>
          <p:cNvSpPr/>
          <p:nvPr/>
        </p:nvSpPr>
        <p:spPr>
          <a:xfrm>
            <a:off x="1801265" y="5183724"/>
            <a:ext cx="5953371" cy="1300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2000" indent="-144000">
              <a:buFont typeface="Arial" panose="020B0604020202020204" pitchFamily="34" charset="0"/>
              <a:buChar char="•"/>
            </a:pPr>
            <a:r>
              <a:rPr lang="zh-TW" altLang="en-US" dirty="0">
                <a:solidFill>
                  <a:schemeClr val="tx1"/>
                </a:solidFill>
              </a:rPr>
              <a:t>未來搭配裁管設備修正完成</a:t>
            </a:r>
            <a:r>
              <a:rPr lang="en-US" altLang="zh-TW" dirty="0">
                <a:solidFill>
                  <a:schemeClr val="tx1"/>
                </a:solidFill>
              </a:rPr>
              <a:t>AMR</a:t>
            </a:r>
            <a:r>
              <a:rPr lang="zh-TW" altLang="en-US" dirty="0">
                <a:solidFill>
                  <a:schemeClr val="tx1"/>
                </a:solidFill>
              </a:rPr>
              <a:t>自動接駁以及料架車之自動滾料機構設計，可提升搬運以及鋼管上下料的效率。</a:t>
            </a:r>
            <a:endParaRPr lang="en-US" altLang="zh-TW" dirty="0">
              <a:solidFill>
                <a:schemeClr val="tx1"/>
              </a:solidFill>
            </a:endParaRPr>
          </a:p>
          <a:p>
            <a:pPr marL="72000" indent="-144000">
              <a:buFont typeface="Arial" panose="020B0604020202020204" pitchFamily="34" charset="0"/>
              <a:buChar char="•"/>
            </a:pPr>
            <a:r>
              <a:rPr lang="zh-TW" altLang="en-US" dirty="0">
                <a:solidFill>
                  <a:schemeClr val="tx1"/>
                </a:solidFill>
              </a:rPr>
              <a:t>透過現場工令的無紙化，達成製造端物料需求的即時預測，並透過一鍵設定解決物料供給異常，為原本逐步設定的時間縮短</a:t>
            </a:r>
            <a:r>
              <a:rPr lang="en-US" altLang="zh-TW" dirty="0">
                <a:solidFill>
                  <a:schemeClr val="tx1"/>
                </a:solidFill>
              </a:rPr>
              <a:t>1/2</a:t>
            </a:r>
            <a:r>
              <a:rPr lang="zh-TW" altLang="en-US" dirty="0">
                <a:solidFill>
                  <a:schemeClr val="tx1"/>
                </a:solidFill>
              </a:rPr>
              <a:t>，小於</a:t>
            </a:r>
            <a:r>
              <a:rPr lang="en-US" altLang="zh-TW" dirty="0">
                <a:solidFill>
                  <a:schemeClr val="tx1"/>
                </a:solidFill>
              </a:rPr>
              <a:t>30</a:t>
            </a:r>
            <a:r>
              <a:rPr lang="zh-TW" altLang="en-US" dirty="0">
                <a:solidFill>
                  <a:schemeClr val="tx1"/>
                </a:solidFill>
              </a:rPr>
              <a:t>分鐘。</a:t>
            </a:r>
          </a:p>
        </p:txBody>
      </p:sp>
      <p:sp>
        <p:nvSpPr>
          <p:cNvPr id="55" name="矩形 54"/>
          <p:cNvSpPr/>
          <p:nvPr/>
        </p:nvSpPr>
        <p:spPr>
          <a:xfrm>
            <a:off x="8073736" y="6240450"/>
            <a:ext cx="2846800" cy="5009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rPr>
              <a:t>產線派送任務狀態顯示、上位系統庫存水位追蹤之</a:t>
            </a:r>
            <a:r>
              <a:rPr lang="zh-TW" altLang="en-US" sz="1400" b="1" dirty="0">
                <a:solidFill>
                  <a:srgbClr val="0000FF"/>
                </a:solidFill>
              </a:rPr>
              <a:t>資訊交換平台</a:t>
            </a:r>
            <a:endParaRPr lang="zh-TW" altLang="en-US" sz="1400" dirty="0">
              <a:solidFill>
                <a:schemeClr val="tx1"/>
              </a:solidFill>
            </a:endParaRPr>
          </a:p>
        </p:txBody>
      </p:sp>
      <p:sp>
        <p:nvSpPr>
          <p:cNvPr id="5" name="＞形箭號 4"/>
          <p:cNvSpPr/>
          <p:nvPr/>
        </p:nvSpPr>
        <p:spPr>
          <a:xfrm>
            <a:off x="7896200" y="5571867"/>
            <a:ext cx="299070" cy="500918"/>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7" name="＞形箭號 26"/>
          <p:cNvSpPr/>
          <p:nvPr/>
        </p:nvSpPr>
        <p:spPr>
          <a:xfrm>
            <a:off x="8075318" y="5571867"/>
            <a:ext cx="299070" cy="500918"/>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6" name="矩形 25"/>
          <p:cNvSpPr/>
          <p:nvPr/>
        </p:nvSpPr>
        <p:spPr bwMode="auto">
          <a:xfrm>
            <a:off x="11004376" y="0"/>
            <a:ext cx="1187624" cy="358513"/>
          </a:xfrm>
          <a:prstGeom prst="rect">
            <a:avLst/>
          </a:prstGeom>
          <a:solidFill>
            <a:srgbClr val="00206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chemeClr val="bg1"/>
              </a:buClr>
              <a:buSzPct val="100000"/>
            </a:pPr>
            <a:r>
              <a:rPr lang="zh-TW" altLang="en-US"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分項</a:t>
            </a:r>
            <a:r>
              <a:rPr lang="en-US" altLang="zh-TW"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1-3</a:t>
            </a:r>
            <a:endParaRPr lang="zh-TW" altLang="en-US"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C3FE9072-2C51-4C53-A503-767F878A87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9268" y="687623"/>
            <a:ext cx="822637" cy="1462467"/>
          </a:xfrm>
          <a:prstGeom prst="rect">
            <a:avLst/>
          </a:prstGeom>
        </p:spPr>
      </p:pic>
      <p:pic>
        <p:nvPicPr>
          <p:cNvPr id="9" name="圖片 8">
            <a:extLst>
              <a:ext uri="{FF2B5EF4-FFF2-40B4-BE49-F238E27FC236}">
                <a16:creationId xmlns:a16="http://schemas.microsoft.com/office/drawing/2014/main" id="{4271C88E-6F6C-4833-84F4-70D5430055B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64309" y="620688"/>
            <a:ext cx="1212374" cy="744538"/>
          </a:xfrm>
          <a:prstGeom prst="rect">
            <a:avLst/>
          </a:prstGeom>
        </p:spPr>
      </p:pic>
      <p:pic>
        <p:nvPicPr>
          <p:cNvPr id="11" name="圖片 10">
            <a:extLst>
              <a:ext uri="{FF2B5EF4-FFF2-40B4-BE49-F238E27FC236}">
                <a16:creationId xmlns:a16="http://schemas.microsoft.com/office/drawing/2014/main" id="{CB4B9007-2417-42E3-B505-FBE8626490F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64309" y="1385388"/>
            <a:ext cx="1236152" cy="744539"/>
          </a:xfrm>
          <a:prstGeom prst="rect">
            <a:avLst/>
          </a:prstGeom>
        </p:spPr>
      </p:pic>
      <p:sp>
        <p:nvSpPr>
          <p:cNvPr id="32" name="文字方塊 31">
            <a:extLst>
              <a:ext uri="{FF2B5EF4-FFF2-40B4-BE49-F238E27FC236}">
                <a16:creationId xmlns:a16="http://schemas.microsoft.com/office/drawing/2014/main" id="{41403388-5454-4360-8CFB-8B8844E698FA}"/>
              </a:ext>
            </a:extLst>
          </p:cNvPr>
          <p:cNvSpPr txBox="1"/>
          <p:nvPr/>
        </p:nvSpPr>
        <p:spPr>
          <a:xfrm>
            <a:off x="1859810" y="2139524"/>
            <a:ext cx="8652494" cy="1200329"/>
          </a:xfrm>
          <a:prstGeom prst="rect">
            <a:avLst/>
          </a:prstGeom>
          <a:noFill/>
        </p:spPr>
        <p:txBody>
          <a:bodyPr wrap="square" rtlCol="0">
            <a:spAutoFit/>
          </a:bodyPr>
          <a:lstStyle/>
          <a:p>
            <a:pPr marL="285750" indent="-285750">
              <a:buSzPct val="100000"/>
              <a:buFont typeface="Wingdings" panose="05000000000000000000" pitchFamily="2" charset="2"/>
              <a:buChar char="u"/>
            </a:pPr>
            <a:r>
              <a:rPr lang="zh-TW" altLang="en-US" b="1" kern="0" dirty="0">
                <a:latin typeface="微軟正黑體" panose="020B0604030504040204" pitchFamily="34" charset="-120"/>
                <a:ea typeface="微軟正黑體" panose="020B0604030504040204" pitchFamily="34" charset="-120"/>
              </a:rPr>
              <a:t>解決方案：</a:t>
            </a:r>
            <a:r>
              <a:rPr lang="zh-TW" altLang="en-US" b="1" kern="0" dirty="0">
                <a:solidFill>
                  <a:srgbClr val="C00000"/>
                </a:solidFill>
                <a:latin typeface="微軟正黑體" panose="020B0604030504040204" pitchFamily="34" charset="-120"/>
                <a:ea typeface="微軟正黑體" panose="020B0604030504040204" pitchFamily="34" charset="-120"/>
              </a:rPr>
              <a:t>結合一鍵復歸介面之韌性自動搬運</a:t>
            </a:r>
            <a:r>
              <a:rPr lang="zh-TW" altLang="en-US" b="1" dirty="0">
                <a:solidFill>
                  <a:srgbClr val="C00000"/>
                </a:solidFill>
                <a:latin typeface="微軟正黑體" panose="020B0604030504040204" pitchFamily="34" charset="-120"/>
                <a:ea typeface="微軟正黑體" panose="020B0604030504040204" pitchFamily="34" charset="-120"/>
              </a:rPr>
              <a:t>技術</a:t>
            </a:r>
            <a:endParaRPr lang="en-US" altLang="zh-TW" b="1" dirty="0">
              <a:solidFill>
                <a:srgbClr val="C00000"/>
              </a:solidFill>
              <a:latin typeface="微軟正黑體" panose="020B0604030504040204" pitchFamily="34" charset="-120"/>
              <a:ea typeface="微軟正黑體" panose="020B0604030504040204" pitchFamily="34" charset="-120"/>
            </a:endParaRPr>
          </a:p>
          <a:p>
            <a:pPr>
              <a:buSzPct val="100000"/>
            </a:pPr>
            <a:r>
              <a:rPr lang="zh-TW" altLang="en-US" b="1" dirty="0">
                <a:solidFill>
                  <a:srgbClr val="C00000"/>
                </a:solidFill>
                <a:latin typeface="微軟正黑體" panose="020B0604030504040204" pitchFamily="34" charset="-120"/>
                <a:ea typeface="微軟正黑體" panose="020B0604030504040204" pitchFamily="34" charset="-120"/>
              </a:rPr>
              <a:t>透過一鍵重啟介面的異常排除，使得以環境辨識為基礎的自動搬運技術可以導入金屬產業示範場域，未來搬運的工作得以不依賴人力操作，並在搬運的流程與資訊的回饋展現高度的彈性。</a:t>
            </a:r>
            <a:endParaRPr lang="en-US" altLang="zh-TW" b="1" dirty="0">
              <a:solidFill>
                <a:srgbClr val="C00000"/>
              </a:solidFill>
              <a:latin typeface="微軟正黑體" panose="020B0604030504040204" pitchFamily="34" charset="-120"/>
              <a:ea typeface="微軟正黑體" panose="020B0604030504040204" pitchFamily="34" charset="-120"/>
            </a:endParaRPr>
          </a:p>
        </p:txBody>
      </p:sp>
      <p:pic>
        <p:nvPicPr>
          <p:cNvPr id="34" name="圖片 33">
            <a:extLst>
              <a:ext uri="{FF2B5EF4-FFF2-40B4-BE49-F238E27FC236}">
                <a16:creationId xmlns:a16="http://schemas.microsoft.com/office/drawing/2014/main" id="{33137619-9343-4BD2-BF60-C82271336C90}"/>
              </a:ext>
            </a:extLst>
          </p:cNvPr>
          <p:cNvPicPr>
            <a:picLocks noChangeAspect="1"/>
          </p:cNvPicPr>
          <p:nvPr/>
        </p:nvPicPr>
        <p:blipFill>
          <a:blip r:embed="rId6"/>
          <a:stretch>
            <a:fillRect/>
          </a:stretch>
        </p:blipFill>
        <p:spPr>
          <a:xfrm>
            <a:off x="8363794" y="2985295"/>
            <a:ext cx="2153340" cy="1534982"/>
          </a:xfrm>
          <a:prstGeom prst="rect">
            <a:avLst/>
          </a:prstGeom>
        </p:spPr>
      </p:pic>
      <p:pic>
        <p:nvPicPr>
          <p:cNvPr id="3" name="圖片 2">
            <a:extLst>
              <a:ext uri="{FF2B5EF4-FFF2-40B4-BE49-F238E27FC236}">
                <a16:creationId xmlns:a16="http://schemas.microsoft.com/office/drawing/2014/main" id="{1DE5FD97-EEF5-4CFA-89DA-A129F8B60FCC}"/>
              </a:ext>
            </a:extLst>
          </p:cNvPr>
          <p:cNvPicPr>
            <a:picLocks noChangeAspect="1"/>
          </p:cNvPicPr>
          <p:nvPr/>
        </p:nvPicPr>
        <p:blipFill>
          <a:blip r:embed="rId7"/>
          <a:stretch>
            <a:fillRect/>
          </a:stretch>
        </p:blipFill>
        <p:spPr>
          <a:xfrm>
            <a:off x="4846502" y="3100621"/>
            <a:ext cx="2908287" cy="1255973"/>
          </a:xfrm>
          <a:prstGeom prst="rect">
            <a:avLst/>
          </a:prstGeom>
        </p:spPr>
      </p:pic>
      <p:pic>
        <p:nvPicPr>
          <p:cNvPr id="36" name="圖片 35">
            <a:extLst>
              <a:ext uri="{FF2B5EF4-FFF2-40B4-BE49-F238E27FC236}">
                <a16:creationId xmlns:a16="http://schemas.microsoft.com/office/drawing/2014/main" id="{9B859231-841B-4999-A49D-CEE64EB6AE2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34094" y="3728462"/>
            <a:ext cx="727226" cy="446601"/>
          </a:xfrm>
          <a:prstGeom prst="rect">
            <a:avLst/>
          </a:prstGeom>
        </p:spPr>
      </p:pic>
      <p:sp>
        <p:nvSpPr>
          <p:cNvPr id="8" name="箭號: 向右 7">
            <a:extLst>
              <a:ext uri="{FF2B5EF4-FFF2-40B4-BE49-F238E27FC236}">
                <a16:creationId xmlns:a16="http://schemas.microsoft.com/office/drawing/2014/main" id="{CDC0B551-5381-4947-8FF1-B91E5E85CE5F}"/>
              </a:ext>
            </a:extLst>
          </p:cNvPr>
          <p:cNvSpPr/>
          <p:nvPr/>
        </p:nvSpPr>
        <p:spPr>
          <a:xfrm>
            <a:off x="2118644" y="3815421"/>
            <a:ext cx="227872" cy="252745"/>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TW" altLang="en-US"/>
          </a:p>
        </p:txBody>
      </p:sp>
      <p:sp>
        <p:nvSpPr>
          <p:cNvPr id="10" name="箭號: 向右 9">
            <a:extLst>
              <a:ext uri="{FF2B5EF4-FFF2-40B4-BE49-F238E27FC236}">
                <a16:creationId xmlns:a16="http://schemas.microsoft.com/office/drawing/2014/main" id="{FF5F6C1C-A739-4E13-AD28-2EAF3F03BA2B}"/>
              </a:ext>
            </a:extLst>
          </p:cNvPr>
          <p:cNvSpPr/>
          <p:nvPr/>
        </p:nvSpPr>
        <p:spPr>
          <a:xfrm rot="9433764">
            <a:off x="4352528" y="3638443"/>
            <a:ext cx="504056" cy="35964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TW" altLang="en-US"/>
          </a:p>
        </p:txBody>
      </p:sp>
      <p:sp>
        <p:nvSpPr>
          <p:cNvPr id="38" name="箭號: 向右 37">
            <a:extLst>
              <a:ext uri="{FF2B5EF4-FFF2-40B4-BE49-F238E27FC236}">
                <a16:creationId xmlns:a16="http://schemas.microsoft.com/office/drawing/2014/main" id="{ECE6A30B-96CD-4049-894C-8D04A689B789}"/>
              </a:ext>
            </a:extLst>
          </p:cNvPr>
          <p:cNvSpPr/>
          <p:nvPr/>
        </p:nvSpPr>
        <p:spPr>
          <a:xfrm rot="1422814">
            <a:off x="7787957" y="3665212"/>
            <a:ext cx="504056" cy="35964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6DC5113C-FE60-4B92-8E82-429093B35158}"/>
              </a:ext>
            </a:extLst>
          </p:cNvPr>
          <p:cNvSpPr txBox="1"/>
          <p:nvPr/>
        </p:nvSpPr>
        <p:spPr>
          <a:xfrm>
            <a:off x="1298141" y="4337068"/>
            <a:ext cx="3416320" cy="307777"/>
          </a:xfrm>
          <a:prstGeom prst="rect">
            <a:avLst/>
          </a:prstGeom>
          <a:noFill/>
        </p:spPr>
        <p:txBody>
          <a:bodyPr wrap="none" rtlCol="0">
            <a:spAutoFit/>
          </a:bodyPr>
          <a:lstStyle/>
          <a:p>
            <a:r>
              <a:rPr lang="zh-TW" altLang="en-US" sz="1400" dirty="0">
                <a:solidFill>
                  <a:schemeClr val="tx1">
                    <a:lumMod val="75000"/>
                  </a:schemeClr>
                </a:solidFill>
              </a:rPr>
              <a:t>現場生產紀錄透過物料管理系統即時回饋</a:t>
            </a:r>
          </a:p>
        </p:txBody>
      </p:sp>
      <p:sp>
        <p:nvSpPr>
          <p:cNvPr id="40" name="文字方塊 39">
            <a:extLst>
              <a:ext uri="{FF2B5EF4-FFF2-40B4-BE49-F238E27FC236}">
                <a16:creationId xmlns:a16="http://schemas.microsoft.com/office/drawing/2014/main" id="{3E084A45-37C8-4DAA-A259-69615E4CEF7C}"/>
              </a:ext>
            </a:extLst>
          </p:cNvPr>
          <p:cNvSpPr txBox="1"/>
          <p:nvPr/>
        </p:nvSpPr>
        <p:spPr>
          <a:xfrm>
            <a:off x="4749765" y="4336407"/>
            <a:ext cx="3101763" cy="523220"/>
          </a:xfrm>
          <a:prstGeom prst="rect">
            <a:avLst/>
          </a:prstGeom>
          <a:noFill/>
        </p:spPr>
        <p:txBody>
          <a:bodyPr wrap="square" rtlCol="0">
            <a:spAutoFit/>
          </a:bodyPr>
          <a:lstStyle/>
          <a:p>
            <a:r>
              <a:rPr lang="en-US" altLang="zh-TW" sz="1400" dirty="0">
                <a:solidFill>
                  <a:schemeClr val="tx1">
                    <a:lumMod val="75000"/>
                  </a:schemeClr>
                </a:solidFill>
              </a:rPr>
              <a:t>AMR</a:t>
            </a:r>
            <a:r>
              <a:rPr lang="zh-TW" altLang="en-US" sz="1400" dirty="0">
                <a:solidFill>
                  <a:schemeClr val="tx1">
                    <a:lumMod val="75000"/>
                  </a:schemeClr>
                </a:solidFill>
              </a:rPr>
              <a:t>管理系統接收現場的搬運任務分派，並管理</a:t>
            </a:r>
            <a:r>
              <a:rPr lang="en-US" altLang="zh-TW" sz="1400" dirty="0">
                <a:solidFill>
                  <a:schemeClr val="tx1">
                    <a:lumMod val="75000"/>
                  </a:schemeClr>
                </a:solidFill>
              </a:rPr>
              <a:t>AMR</a:t>
            </a:r>
            <a:r>
              <a:rPr lang="zh-TW" altLang="en-US" sz="1400" dirty="0">
                <a:solidFill>
                  <a:schemeClr val="tx1">
                    <a:lumMod val="75000"/>
                  </a:schemeClr>
                </a:solidFill>
              </a:rPr>
              <a:t>運行狀態與任務回報</a:t>
            </a:r>
          </a:p>
        </p:txBody>
      </p:sp>
      <p:sp>
        <p:nvSpPr>
          <p:cNvPr id="41" name="文字方塊 40">
            <a:extLst>
              <a:ext uri="{FF2B5EF4-FFF2-40B4-BE49-F238E27FC236}">
                <a16:creationId xmlns:a16="http://schemas.microsoft.com/office/drawing/2014/main" id="{6EDBACB1-9F0C-4643-82B3-E829CE833D5E}"/>
              </a:ext>
            </a:extLst>
          </p:cNvPr>
          <p:cNvSpPr txBox="1"/>
          <p:nvPr/>
        </p:nvSpPr>
        <p:spPr>
          <a:xfrm>
            <a:off x="8243288" y="4459549"/>
            <a:ext cx="2389216" cy="523220"/>
          </a:xfrm>
          <a:prstGeom prst="rect">
            <a:avLst/>
          </a:prstGeom>
          <a:noFill/>
        </p:spPr>
        <p:txBody>
          <a:bodyPr wrap="square" rtlCol="0">
            <a:spAutoFit/>
          </a:bodyPr>
          <a:lstStyle/>
          <a:p>
            <a:r>
              <a:rPr lang="zh-TW" altLang="en-US" sz="1400" dirty="0">
                <a:solidFill>
                  <a:schemeClr val="tx1">
                    <a:lumMod val="75000"/>
                  </a:schemeClr>
                </a:solidFill>
              </a:rPr>
              <a:t>現場搬運透過</a:t>
            </a:r>
            <a:r>
              <a:rPr lang="en-US" altLang="zh-TW" sz="1400" dirty="0">
                <a:solidFill>
                  <a:schemeClr val="tx1">
                    <a:lumMod val="75000"/>
                  </a:schemeClr>
                </a:solidFill>
              </a:rPr>
              <a:t>AMR</a:t>
            </a:r>
            <a:r>
              <a:rPr lang="zh-TW" altLang="en-US" sz="1400" dirty="0">
                <a:solidFill>
                  <a:schemeClr val="tx1">
                    <a:lumMod val="75000"/>
                  </a:schemeClr>
                </a:solidFill>
              </a:rPr>
              <a:t>執行，降低人為介入，提升作業安全</a:t>
            </a:r>
          </a:p>
        </p:txBody>
      </p:sp>
      <p:pic>
        <p:nvPicPr>
          <p:cNvPr id="14" name="圖片 13">
            <a:extLst>
              <a:ext uri="{FF2B5EF4-FFF2-40B4-BE49-F238E27FC236}">
                <a16:creationId xmlns:a16="http://schemas.microsoft.com/office/drawing/2014/main" id="{7AF4087A-D29A-4C13-987A-E35E3AF7C84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46516" y="3383666"/>
            <a:ext cx="2019843" cy="927285"/>
          </a:xfrm>
          <a:prstGeom prst="rect">
            <a:avLst/>
          </a:prstGeom>
        </p:spPr>
      </p:pic>
      <p:pic>
        <p:nvPicPr>
          <p:cNvPr id="7" name="圖片 6">
            <a:extLst>
              <a:ext uri="{FF2B5EF4-FFF2-40B4-BE49-F238E27FC236}">
                <a16:creationId xmlns:a16="http://schemas.microsoft.com/office/drawing/2014/main" id="{3C65AB69-BFDD-4CBD-92B5-97D4D5DFCE23}"/>
              </a:ext>
            </a:extLst>
          </p:cNvPr>
          <p:cNvPicPr>
            <a:picLocks noChangeAspect="1"/>
          </p:cNvPicPr>
          <p:nvPr/>
        </p:nvPicPr>
        <p:blipFill>
          <a:blip r:embed="rId10"/>
          <a:stretch>
            <a:fillRect/>
          </a:stretch>
        </p:blipFill>
        <p:spPr>
          <a:xfrm>
            <a:off x="8544272" y="4941168"/>
            <a:ext cx="2798204" cy="1380109"/>
          </a:xfrm>
          <a:prstGeom prst="rect">
            <a:avLst/>
          </a:prstGeom>
        </p:spPr>
      </p:pic>
      <p:sp>
        <p:nvSpPr>
          <p:cNvPr id="42" name="標題 1"/>
          <p:cNvSpPr txBox="1">
            <a:spLocks/>
          </p:cNvSpPr>
          <p:nvPr/>
        </p:nvSpPr>
        <p:spPr>
          <a:xfrm>
            <a:off x="2923858" y="44624"/>
            <a:ext cx="7612252" cy="778098"/>
          </a:xfrm>
          <a:prstGeom prst="rect">
            <a:avLst/>
          </a:prstGeom>
        </p:spPr>
        <p:txBody>
          <a:bodyPr/>
          <a:lstStyle>
            <a:lvl1pPr algn="ctr" defTabSz="844083" rtl="0" eaLnBrk="1" latinLnBrk="0" hangingPunct="1">
              <a:spcBef>
                <a:spcPct val="0"/>
              </a:spcBef>
              <a:buNone/>
              <a:defRPr sz="3323" b="1" kern="1200">
                <a:solidFill>
                  <a:schemeClr val="tx1"/>
                </a:solidFill>
                <a:latin typeface="+mn-ea"/>
                <a:ea typeface="+mn-ea"/>
                <a:cs typeface="+mj-cs"/>
              </a:defRPr>
            </a:lvl1pPr>
          </a:lstStyle>
          <a:p>
            <a:pPr algn="l"/>
            <a:r>
              <a:rPr lang="en-US" altLang="zh-TW" sz="2800" dirty="0"/>
              <a:t>FY111</a:t>
            </a:r>
            <a:r>
              <a:rPr lang="zh-TW" altLang="en-US" sz="2800" dirty="0"/>
              <a:t>成果</a:t>
            </a:r>
            <a:r>
              <a:rPr lang="en-US" altLang="zh-TW" sz="2800" dirty="0"/>
              <a:t>-</a:t>
            </a:r>
            <a:r>
              <a:rPr lang="zh-TW" altLang="en-US" sz="2800" dirty="0"/>
              <a:t>移動最佳化載具同步控制技術</a:t>
            </a:r>
          </a:p>
        </p:txBody>
      </p:sp>
    </p:spTree>
    <p:extLst>
      <p:ext uri="{BB962C8B-B14F-4D97-AF65-F5344CB8AC3E}">
        <p14:creationId xmlns:p14="http://schemas.microsoft.com/office/powerpoint/2010/main" val="41566128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直線箭頭接點 37">
            <a:extLst/>
          </p:cNvPr>
          <p:cNvCxnSpPr>
            <a:cxnSpLocks/>
            <a:stCxn id="37" idx="3"/>
            <a:endCxn id="43" idx="1"/>
          </p:cNvCxnSpPr>
          <p:nvPr/>
        </p:nvCxnSpPr>
        <p:spPr>
          <a:xfrm>
            <a:off x="2789835" y="2771754"/>
            <a:ext cx="4524098" cy="109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p:cNvSpPr>
            <a:spLocks noGrp="1"/>
          </p:cNvSpPr>
          <p:nvPr>
            <p:ph type="sldNum" sz="quarter" idx="12"/>
          </p:nvPr>
        </p:nvSpPr>
        <p:spPr>
          <a:xfrm>
            <a:off x="4771901" y="6644382"/>
            <a:ext cx="523387" cy="313010"/>
          </a:xfrm>
        </p:spPr>
        <p:txBody>
          <a:bodyPr/>
          <a:lstStyle/>
          <a:p>
            <a:fld id="{E28562E0-AE09-4D11-92BC-5850C0B2AD0D}" type="slidenum">
              <a:rPr lang="zh-TW" altLang="en-US" smtClean="0"/>
              <a:pPr/>
              <a:t>26</a:t>
            </a:fld>
            <a:endParaRPr lang="zh-TW" altLang="en-US" dirty="0"/>
          </a:p>
        </p:txBody>
      </p:sp>
      <p:sp>
        <p:nvSpPr>
          <p:cNvPr id="17" name="Rounded Rectangle 33"/>
          <p:cNvSpPr/>
          <p:nvPr/>
        </p:nvSpPr>
        <p:spPr>
          <a:xfrm>
            <a:off x="544596" y="771195"/>
            <a:ext cx="11096020" cy="1744809"/>
          </a:xfrm>
          <a:prstGeom prst="roundRect">
            <a:avLst>
              <a:gd name="adj" fmla="val 13077"/>
            </a:avLst>
          </a:prstGeom>
          <a:solidFill>
            <a:srgbClr val="266983">
              <a:lumMod val="20000"/>
              <a:lumOff val="80000"/>
            </a:srgbClr>
          </a:solidFill>
          <a:ln w="6350" cap="flat" cmpd="sng" algn="ctr">
            <a:noFill/>
            <a:prstDash val="solid"/>
            <a:miter lim="800000"/>
          </a:ln>
          <a:effectLst/>
        </p:spPr>
        <p:txBody>
          <a:bodyPr rtlCol="0" anchor="ctr"/>
          <a:lstStyle/>
          <a:p>
            <a:pPr algn="ctr" defTabSz="844083">
              <a:defRPr/>
            </a:pPr>
            <a:endParaRPr lang="en-US" sz="1662" kern="0">
              <a:solidFill>
                <a:prstClr val="black"/>
              </a:solidFill>
              <a:latin typeface="Calibri" panose="020F0502020204030204"/>
            </a:endParaRPr>
          </a:p>
        </p:txBody>
      </p:sp>
      <p:grpSp>
        <p:nvGrpSpPr>
          <p:cNvPr id="18" name="Group 41"/>
          <p:cNvGrpSpPr>
            <a:grpSpLocks noChangeAspect="1"/>
          </p:cNvGrpSpPr>
          <p:nvPr/>
        </p:nvGrpSpPr>
        <p:grpSpPr>
          <a:xfrm>
            <a:off x="493073" y="729390"/>
            <a:ext cx="1466725" cy="1203570"/>
            <a:chOff x="1713406" y="1280068"/>
            <a:chExt cx="2687144" cy="2706830"/>
          </a:xfrm>
        </p:grpSpPr>
        <p:sp>
          <p:nvSpPr>
            <p:cNvPr id="19" name="Freeform 6"/>
            <p:cNvSpPr>
              <a:spLocks/>
            </p:cNvSpPr>
            <p:nvPr/>
          </p:nvSpPr>
          <p:spPr bwMode="auto">
            <a:xfrm>
              <a:off x="3983324" y="1286682"/>
              <a:ext cx="417226" cy="109792"/>
            </a:xfrm>
            <a:custGeom>
              <a:avLst/>
              <a:gdLst/>
              <a:ahLst/>
              <a:cxnLst>
                <a:cxn ang="0">
                  <a:pos x="2270" y="597"/>
                </a:cxn>
                <a:cxn ang="0">
                  <a:pos x="0" y="597"/>
                </a:cxn>
                <a:cxn ang="0">
                  <a:pos x="1248" y="24"/>
                </a:cxn>
                <a:cxn ang="0">
                  <a:pos x="2270" y="597"/>
                </a:cxn>
              </a:cxnLst>
              <a:rect l="0" t="0" r="r" b="b"/>
              <a:pathLst>
                <a:path w="2270" h="597">
                  <a:moveTo>
                    <a:pt x="2270" y="597"/>
                  </a:moveTo>
                  <a:cubicBezTo>
                    <a:pt x="0" y="597"/>
                    <a:pt x="0" y="597"/>
                    <a:pt x="0" y="597"/>
                  </a:cubicBezTo>
                  <a:cubicBezTo>
                    <a:pt x="0" y="597"/>
                    <a:pt x="416" y="0"/>
                    <a:pt x="1248" y="24"/>
                  </a:cubicBezTo>
                  <a:cubicBezTo>
                    <a:pt x="1248" y="24"/>
                    <a:pt x="1997" y="36"/>
                    <a:pt x="2270" y="597"/>
                  </a:cubicBezTo>
                  <a:close/>
                </a:path>
              </a:pathLst>
            </a:custGeom>
            <a:solidFill>
              <a:srgbClr val="266983">
                <a:lumMod val="75000"/>
              </a:srgbClr>
            </a:solidFill>
            <a:ln w="9525">
              <a:noFill/>
              <a:round/>
              <a:headEnd/>
              <a:tailEnd/>
            </a:ln>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black"/>
                </a:solidFill>
                <a:latin typeface="Calibri" panose="020F0502020204030204"/>
              </a:endParaRPr>
            </a:p>
          </p:txBody>
        </p:sp>
        <p:sp>
          <p:nvSpPr>
            <p:cNvPr id="20" name="Freeform 7"/>
            <p:cNvSpPr>
              <a:spLocks/>
            </p:cNvSpPr>
            <p:nvPr/>
          </p:nvSpPr>
          <p:spPr bwMode="auto">
            <a:xfrm>
              <a:off x="1713406" y="3560958"/>
              <a:ext cx="109247" cy="425940"/>
            </a:xfrm>
            <a:custGeom>
              <a:avLst/>
              <a:gdLst/>
              <a:ahLst/>
              <a:cxnLst>
                <a:cxn ang="0">
                  <a:pos x="594" y="0"/>
                </a:cxn>
                <a:cxn ang="0">
                  <a:pos x="594" y="2317"/>
                </a:cxn>
                <a:cxn ang="0">
                  <a:pos x="23" y="1003"/>
                </a:cxn>
                <a:cxn ang="0">
                  <a:pos x="594" y="0"/>
                </a:cxn>
              </a:cxnLst>
              <a:rect l="0" t="0" r="r" b="b"/>
              <a:pathLst>
                <a:path w="594" h="2317">
                  <a:moveTo>
                    <a:pt x="594" y="0"/>
                  </a:moveTo>
                  <a:cubicBezTo>
                    <a:pt x="594" y="2317"/>
                    <a:pt x="594" y="2317"/>
                    <a:pt x="594" y="2317"/>
                  </a:cubicBezTo>
                  <a:cubicBezTo>
                    <a:pt x="594" y="2317"/>
                    <a:pt x="0" y="2018"/>
                    <a:pt x="23" y="1003"/>
                  </a:cubicBezTo>
                  <a:cubicBezTo>
                    <a:pt x="23" y="1003"/>
                    <a:pt x="83" y="430"/>
                    <a:pt x="594" y="0"/>
                  </a:cubicBezTo>
                  <a:close/>
                </a:path>
              </a:pathLst>
            </a:custGeom>
            <a:solidFill>
              <a:srgbClr val="266983">
                <a:lumMod val="75000"/>
              </a:srgbClr>
            </a:solidFill>
            <a:ln w="9525">
              <a:noFill/>
              <a:round/>
              <a:headEnd/>
              <a:tailEnd/>
            </a:ln>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black"/>
                </a:solidFill>
                <a:latin typeface="Calibri" panose="020F0502020204030204"/>
              </a:endParaRPr>
            </a:p>
          </p:txBody>
        </p:sp>
        <p:sp>
          <p:nvSpPr>
            <p:cNvPr id="21" name="Freeform 8"/>
            <p:cNvSpPr>
              <a:spLocks/>
            </p:cNvSpPr>
            <p:nvPr/>
          </p:nvSpPr>
          <p:spPr bwMode="auto">
            <a:xfrm>
              <a:off x="1719864" y="1280068"/>
              <a:ext cx="2492849" cy="2491525"/>
            </a:xfrm>
            <a:custGeom>
              <a:avLst/>
              <a:gdLst/>
              <a:ahLst/>
              <a:cxnLst>
                <a:cxn ang="0">
                  <a:pos x="8213" y="514"/>
                </a:cxn>
                <a:cxn ang="0">
                  <a:pos x="404" y="8360"/>
                </a:cxn>
                <a:cxn ang="0">
                  <a:pos x="0" y="9065"/>
                </a:cxn>
                <a:cxn ang="0">
                  <a:pos x="0" y="13555"/>
                </a:cxn>
                <a:cxn ang="0">
                  <a:pos x="618" y="12337"/>
                </a:cxn>
                <a:cxn ang="0">
                  <a:pos x="7120" y="5816"/>
                </a:cxn>
                <a:cxn ang="0">
                  <a:pos x="12362" y="561"/>
                </a:cxn>
                <a:cxn ang="0">
                  <a:pos x="13301" y="72"/>
                </a:cxn>
                <a:cxn ang="0">
                  <a:pos x="13562" y="60"/>
                </a:cxn>
                <a:cxn ang="0">
                  <a:pos x="9022" y="60"/>
                </a:cxn>
                <a:cxn ang="0">
                  <a:pos x="8439" y="287"/>
                </a:cxn>
                <a:cxn ang="0">
                  <a:pos x="8213" y="514"/>
                </a:cxn>
              </a:cxnLst>
              <a:rect l="0" t="0" r="r" b="b"/>
              <a:pathLst>
                <a:path w="13562" h="13555">
                  <a:moveTo>
                    <a:pt x="8213" y="514"/>
                  </a:moveTo>
                  <a:cubicBezTo>
                    <a:pt x="404" y="8360"/>
                    <a:pt x="404" y="8360"/>
                    <a:pt x="404" y="8360"/>
                  </a:cubicBezTo>
                  <a:cubicBezTo>
                    <a:pt x="404" y="8360"/>
                    <a:pt x="0" y="8742"/>
                    <a:pt x="0" y="9065"/>
                  </a:cubicBezTo>
                  <a:cubicBezTo>
                    <a:pt x="0" y="13555"/>
                    <a:pt x="0" y="13555"/>
                    <a:pt x="0" y="13555"/>
                  </a:cubicBezTo>
                  <a:cubicBezTo>
                    <a:pt x="0" y="13555"/>
                    <a:pt x="12" y="12934"/>
                    <a:pt x="618" y="12337"/>
                  </a:cubicBezTo>
                  <a:cubicBezTo>
                    <a:pt x="7120" y="5816"/>
                    <a:pt x="7120" y="5816"/>
                    <a:pt x="7120" y="5816"/>
                  </a:cubicBezTo>
                  <a:cubicBezTo>
                    <a:pt x="12362" y="561"/>
                    <a:pt x="12362" y="561"/>
                    <a:pt x="12362" y="561"/>
                  </a:cubicBezTo>
                  <a:cubicBezTo>
                    <a:pt x="12362" y="561"/>
                    <a:pt x="12778" y="107"/>
                    <a:pt x="13301" y="72"/>
                  </a:cubicBezTo>
                  <a:cubicBezTo>
                    <a:pt x="13301" y="72"/>
                    <a:pt x="13372" y="36"/>
                    <a:pt x="13562" y="60"/>
                  </a:cubicBezTo>
                  <a:cubicBezTo>
                    <a:pt x="9022" y="60"/>
                    <a:pt x="9022" y="60"/>
                    <a:pt x="9022" y="60"/>
                  </a:cubicBezTo>
                  <a:cubicBezTo>
                    <a:pt x="9022" y="60"/>
                    <a:pt x="8701" y="0"/>
                    <a:pt x="8439" y="287"/>
                  </a:cubicBezTo>
                  <a:lnTo>
                    <a:pt x="8213" y="514"/>
                  </a:lnTo>
                  <a:close/>
                </a:path>
              </a:pathLst>
            </a:custGeom>
            <a:gradFill rotWithShape="1">
              <a:gsLst>
                <a:gs pos="0">
                  <a:srgbClr val="266983">
                    <a:satMod val="103000"/>
                    <a:lumMod val="102000"/>
                    <a:tint val="94000"/>
                  </a:srgbClr>
                </a:gs>
                <a:gs pos="50000">
                  <a:srgbClr val="266983">
                    <a:satMod val="110000"/>
                    <a:lumMod val="100000"/>
                    <a:shade val="100000"/>
                  </a:srgbClr>
                </a:gs>
                <a:gs pos="100000">
                  <a:srgbClr val="266983">
                    <a:lumMod val="99000"/>
                    <a:satMod val="120000"/>
                    <a:shade val="78000"/>
                  </a:srgbClr>
                </a:gs>
              </a:gsLst>
              <a:lin ang="5400000" scaled="0"/>
            </a:gradFill>
            <a:ln w="6350" cap="flat" cmpd="sng" algn="ctr">
              <a:solidFill>
                <a:srgbClr val="266983"/>
              </a:solidFill>
              <a:prstDash val="solid"/>
              <a:miter lim="800000"/>
              <a:headEnd/>
              <a:tailEnd/>
            </a:ln>
            <a:effectLst/>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white"/>
                </a:solidFill>
                <a:latin typeface="Calibri" panose="020F0502020204030204"/>
              </a:endParaRPr>
            </a:p>
          </p:txBody>
        </p:sp>
      </p:grpSp>
      <p:grpSp>
        <p:nvGrpSpPr>
          <p:cNvPr id="29" name="群組 28"/>
          <p:cNvGrpSpPr/>
          <p:nvPr/>
        </p:nvGrpSpPr>
        <p:grpSpPr>
          <a:xfrm>
            <a:off x="584191" y="834314"/>
            <a:ext cx="1017691" cy="719132"/>
            <a:chOff x="88034" y="880735"/>
            <a:chExt cx="1102499" cy="779060"/>
          </a:xfrm>
        </p:grpSpPr>
        <p:sp>
          <p:nvSpPr>
            <p:cNvPr id="30" name="Shape 46842"/>
            <p:cNvSpPr/>
            <p:nvPr/>
          </p:nvSpPr>
          <p:spPr>
            <a:xfrm>
              <a:off x="88034" y="880735"/>
              <a:ext cx="1102499" cy="779060"/>
            </a:xfrm>
            <a:custGeom>
              <a:avLst/>
              <a:gdLst/>
              <a:ahLst/>
              <a:cxnLst>
                <a:cxn ang="0">
                  <a:pos x="wd2" y="hd2"/>
                </a:cxn>
                <a:cxn ang="5400000">
                  <a:pos x="wd2" y="hd2"/>
                </a:cxn>
                <a:cxn ang="10800000">
                  <a:pos x="wd2" y="hd2"/>
                </a:cxn>
                <a:cxn ang="16200000">
                  <a:pos x="wd2" y="hd2"/>
                </a:cxn>
              </a:cxnLst>
              <a:rect l="0" t="0" r="r" b="b"/>
              <a:pathLst>
                <a:path w="21600" h="21600" extrusionOk="0">
                  <a:moveTo>
                    <a:pt x="0" y="7641"/>
                  </a:moveTo>
                  <a:lnTo>
                    <a:pt x="3590" y="21600"/>
                  </a:lnTo>
                  <a:lnTo>
                    <a:pt x="18425" y="13959"/>
                  </a:lnTo>
                  <a:lnTo>
                    <a:pt x="21600" y="4419"/>
                  </a:lnTo>
                  <a:lnTo>
                    <a:pt x="14834" y="0"/>
                  </a:lnTo>
                  <a:lnTo>
                    <a:pt x="0" y="7641"/>
                  </a:lnTo>
                  <a:close/>
                </a:path>
              </a:pathLst>
            </a:custGeom>
            <a:solidFill>
              <a:srgbClr val="0070C0"/>
            </a:solidFill>
            <a:ln w="28575" cap="flat">
              <a:solidFill>
                <a:srgbClr val="FFFFFF"/>
              </a:solidFill>
              <a:miter lim="400000"/>
            </a:ln>
            <a:effectLst/>
          </p:spPr>
          <p:txBody>
            <a:bodyPr wrap="square" lIns="0" tIns="0" rIns="0" bIns="0" numCol="1" anchor="t">
              <a:noAutofit/>
            </a:bodyPr>
            <a:lstStyle/>
            <a:p>
              <a:pPr defTabSz="844083">
                <a:defRPr/>
              </a:pPr>
              <a:endParaRPr sz="1662" dirty="0">
                <a:solidFill>
                  <a:prstClr val="black"/>
                </a:solidFill>
                <a:latin typeface="微软雅黑" panose="020B0503020204020204" pitchFamily="34" charset="-122"/>
                <a:ea typeface="微软雅黑" panose="020B0503020204020204" pitchFamily="34" charset="-122"/>
              </a:endParaRPr>
            </a:p>
          </p:txBody>
        </p:sp>
        <p:sp>
          <p:nvSpPr>
            <p:cNvPr id="31" name="文字方塊 30"/>
            <p:cNvSpPr txBox="1"/>
            <p:nvPr/>
          </p:nvSpPr>
          <p:spPr>
            <a:xfrm>
              <a:off x="88034" y="1039431"/>
              <a:ext cx="976534" cy="407751"/>
            </a:xfrm>
            <a:prstGeom prst="rect">
              <a:avLst/>
            </a:prstGeom>
            <a:noFill/>
          </p:spPr>
          <p:txBody>
            <a:bodyPr wrap="square" rtlCol="0">
              <a:spAutoFit/>
            </a:bodyPr>
            <a:lstStyle/>
            <a:p>
              <a:pPr algn="ctr" defTabSz="844083">
                <a:defRPr/>
              </a:pPr>
              <a:r>
                <a:rPr lang="en-US" altLang="zh-TW" sz="1846" b="1" dirty="0">
                  <a:solidFill>
                    <a:srgbClr val="FFFFFF"/>
                  </a:solidFill>
                  <a:latin typeface="Arial"/>
                  <a:ea typeface="微軟正黑體" panose="020B0604030504040204" pitchFamily="34" charset="-120"/>
                </a:rPr>
                <a:t>AS-IS</a:t>
              </a:r>
              <a:endParaRPr lang="zh-TW" altLang="en-US" sz="1846" b="1" dirty="0">
                <a:solidFill>
                  <a:srgbClr val="FFFFFF"/>
                </a:solidFill>
                <a:latin typeface="Arial"/>
                <a:ea typeface="微軟正黑體" panose="020B0604030504040204" pitchFamily="34" charset="-120"/>
              </a:endParaRPr>
            </a:p>
          </p:txBody>
        </p:sp>
      </p:grpSp>
      <p:sp>
        <p:nvSpPr>
          <p:cNvPr id="72" name="Rounded Rectangle 33"/>
          <p:cNvSpPr/>
          <p:nvPr/>
        </p:nvSpPr>
        <p:spPr>
          <a:xfrm>
            <a:off x="606201" y="5030470"/>
            <a:ext cx="11067232" cy="1493602"/>
          </a:xfrm>
          <a:prstGeom prst="roundRect">
            <a:avLst>
              <a:gd name="adj" fmla="val 13077"/>
            </a:avLst>
          </a:prstGeom>
          <a:solidFill>
            <a:srgbClr val="266983">
              <a:lumMod val="20000"/>
              <a:lumOff val="80000"/>
            </a:srgbClr>
          </a:solidFill>
          <a:ln w="6350" cap="flat" cmpd="sng" algn="ctr">
            <a:noFill/>
            <a:prstDash val="solid"/>
            <a:miter lim="800000"/>
          </a:ln>
          <a:effectLst/>
        </p:spPr>
        <p:txBody>
          <a:bodyPr rtlCol="0" anchor="ctr"/>
          <a:lstStyle/>
          <a:p>
            <a:pPr algn="ctr" defTabSz="844083">
              <a:defRPr/>
            </a:pPr>
            <a:endParaRPr lang="en-US" sz="1662" kern="0" dirty="0">
              <a:solidFill>
                <a:prstClr val="black"/>
              </a:solidFill>
              <a:latin typeface="Calibri" panose="020F0502020204030204"/>
            </a:endParaRPr>
          </a:p>
        </p:txBody>
      </p:sp>
      <p:grpSp>
        <p:nvGrpSpPr>
          <p:cNvPr id="73" name="Group 41"/>
          <p:cNvGrpSpPr>
            <a:grpSpLocks noChangeAspect="1"/>
          </p:cNvGrpSpPr>
          <p:nvPr/>
        </p:nvGrpSpPr>
        <p:grpSpPr>
          <a:xfrm>
            <a:off x="554679" y="4997071"/>
            <a:ext cx="1451821" cy="1276597"/>
            <a:chOff x="1713406" y="1280068"/>
            <a:chExt cx="2687144" cy="2706830"/>
          </a:xfrm>
        </p:grpSpPr>
        <p:sp>
          <p:nvSpPr>
            <p:cNvPr id="74" name="Freeform 6"/>
            <p:cNvSpPr>
              <a:spLocks/>
            </p:cNvSpPr>
            <p:nvPr/>
          </p:nvSpPr>
          <p:spPr bwMode="auto">
            <a:xfrm>
              <a:off x="3983324" y="1286682"/>
              <a:ext cx="417226" cy="109792"/>
            </a:xfrm>
            <a:custGeom>
              <a:avLst/>
              <a:gdLst/>
              <a:ahLst/>
              <a:cxnLst>
                <a:cxn ang="0">
                  <a:pos x="2270" y="597"/>
                </a:cxn>
                <a:cxn ang="0">
                  <a:pos x="0" y="597"/>
                </a:cxn>
                <a:cxn ang="0">
                  <a:pos x="1248" y="24"/>
                </a:cxn>
                <a:cxn ang="0">
                  <a:pos x="2270" y="597"/>
                </a:cxn>
              </a:cxnLst>
              <a:rect l="0" t="0" r="r" b="b"/>
              <a:pathLst>
                <a:path w="2270" h="597">
                  <a:moveTo>
                    <a:pt x="2270" y="597"/>
                  </a:moveTo>
                  <a:cubicBezTo>
                    <a:pt x="0" y="597"/>
                    <a:pt x="0" y="597"/>
                    <a:pt x="0" y="597"/>
                  </a:cubicBezTo>
                  <a:cubicBezTo>
                    <a:pt x="0" y="597"/>
                    <a:pt x="416" y="0"/>
                    <a:pt x="1248" y="24"/>
                  </a:cubicBezTo>
                  <a:cubicBezTo>
                    <a:pt x="1248" y="24"/>
                    <a:pt x="1997" y="36"/>
                    <a:pt x="2270" y="597"/>
                  </a:cubicBezTo>
                  <a:close/>
                </a:path>
              </a:pathLst>
            </a:custGeom>
            <a:solidFill>
              <a:srgbClr val="266983">
                <a:lumMod val="75000"/>
              </a:srgbClr>
            </a:solidFill>
            <a:ln w="9525">
              <a:noFill/>
              <a:round/>
              <a:headEnd/>
              <a:tailEnd/>
            </a:ln>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black"/>
                </a:solidFill>
                <a:latin typeface="Calibri" panose="020F0502020204030204"/>
              </a:endParaRPr>
            </a:p>
          </p:txBody>
        </p:sp>
        <p:sp>
          <p:nvSpPr>
            <p:cNvPr id="75" name="Freeform 7"/>
            <p:cNvSpPr>
              <a:spLocks/>
            </p:cNvSpPr>
            <p:nvPr/>
          </p:nvSpPr>
          <p:spPr bwMode="auto">
            <a:xfrm>
              <a:off x="1713406" y="3560958"/>
              <a:ext cx="109247" cy="425940"/>
            </a:xfrm>
            <a:custGeom>
              <a:avLst/>
              <a:gdLst/>
              <a:ahLst/>
              <a:cxnLst>
                <a:cxn ang="0">
                  <a:pos x="594" y="0"/>
                </a:cxn>
                <a:cxn ang="0">
                  <a:pos x="594" y="2317"/>
                </a:cxn>
                <a:cxn ang="0">
                  <a:pos x="23" y="1003"/>
                </a:cxn>
                <a:cxn ang="0">
                  <a:pos x="594" y="0"/>
                </a:cxn>
              </a:cxnLst>
              <a:rect l="0" t="0" r="r" b="b"/>
              <a:pathLst>
                <a:path w="594" h="2317">
                  <a:moveTo>
                    <a:pt x="594" y="0"/>
                  </a:moveTo>
                  <a:cubicBezTo>
                    <a:pt x="594" y="2317"/>
                    <a:pt x="594" y="2317"/>
                    <a:pt x="594" y="2317"/>
                  </a:cubicBezTo>
                  <a:cubicBezTo>
                    <a:pt x="594" y="2317"/>
                    <a:pt x="0" y="2018"/>
                    <a:pt x="23" y="1003"/>
                  </a:cubicBezTo>
                  <a:cubicBezTo>
                    <a:pt x="23" y="1003"/>
                    <a:pt x="83" y="430"/>
                    <a:pt x="594" y="0"/>
                  </a:cubicBezTo>
                  <a:close/>
                </a:path>
              </a:pathLst>
            </a:custGeom>
            <a:solidFill>
              <a:srgbClr val="266983">
                <a:lumMod val="75000"/>
              </a:srgbClr>
            </a:solidFill>
            <a:ln w="9525">
              <a:noFill/>
              <a:round/>
              <a:headEnd/>
              <a:tailEnd/>
            </a:ln>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black"/>
                </a:solidFill>
                <a:latin typeface="Calibri" panose="020F0502020204030204"/>
              </a:endParaRPr>
            </a:p>
          </p:txBody>
        </p:sp>
        <p:sp>
          <p:nvSpPr>
            <p:cNvPr id="76" name="Freeform 8"/>
            <p:cNvSpPr>
              <a:spLocks/>
            </p:cNvSpPr>
            <p:nvPr/>
          </p:nvSpPr>
          <p:spPr bwMode="auto">
            <a:xfrm>
              <a:off x="1719864" y="1280068"/>
              <a:ext cx="2492849" cy="2491525"/>
            </a:xfrm>
            <a:custGeom>
              <a:avLst/>
              <a:gdLst/>
              <a:ahLst/>
              <a:cxnLst>
                <a:cxn ang="0">
                  <a:pos x="8213" y="514"/>
                </a:cxn>
                <a:cxn ang="0">
                  <a:pos x="404" y="8360"/>
                </a:cxn>
                <a:cxn ang="0">
                  <a:pos x="0" y="9065"/>
                </a:cxn>
                <a:cxn ang="0">
                  <a:pos x="0" y="13555"/>
                </a:cxn>
                <a:cxn ang="0">
                  <a:pos x="618" y="12337"/>
                </a:cxn>
                <a:cxn ang="0">
                  <a:pos x="7120" y="5816"/>
                </a:cxn>
                <a:cxn ang="0">
                  <a:pos x="12362" y="561"/>
                </a:cxn>
                <a:cxn ang="0">
                  <a:pos x="13301" y="72"/>
                </a:cxn>
                <a:cxn ang="0">
                  <a:pos x="13562" y="60"/>
                </a:cxn>
                <a:cxn ang="0">
                  <a:pos x="9022" y="60"/>
                </a:cxn>
                <a:cxn ang="0">
                  <a:pos x="8439" y="287"/>
                </a:cxn>
                <a:cxn ang="0">
                  <a:pos x="8213" y="514"/>
                </a:cxn>
              </a:cxnLst>
              <a:rect l="0" t="0" r="r" b="b"/>
              <a:pathLst>
                <a:path w="13562" h="13555">
                  <a:moveTo>
                    <a:pt x="8213" y="514"/>
                  </a:moveTo>
                  <a:cubicBezTo>
                    <a:pt x="404" y="8360"/>
                    <a:pt x="404" y="8360"/>
                    <a:pt x="404" y="8360"/>
                  </a:cubicBezTo>
                  <a:cubicBezTo>
                    <a:pt x="404" y="8360"/>
                    <a:pt x="0" y="8742"/>
                    <a:pt x="0" y="9065"/>
                  </a:cubicBezTo>
                  <a:cubicBezTo>
                    <a:pt x="0" y="13555"/>
                    <a:pt x="0" y="13555"/>
                    <a:pt x="0" y="13555"/>
                  </a:cubicBezTo>
                  <a:cubicBezTo>
                    <a:pt x="0" y="13555"/>
                    <a:pt x="12" y="12934"/>
                    <a:pt x="618" y="12337"/>
                  </a:cubicBezTo>
                  <a:cubicBezTo>
                    <a:pt x="7120" y="5816"/>
                    <a:pt x="7120" y="5816"/>
                    <a:pt x="7120" y="5816"/>
                  </a:cubicBezTo>
                  <a:cubicBezTo>
                    <a:pt x="12362" y="561"/>
                    <a:pt x="12362" y="561"/>
                    <a:pt x="12362" y="561"/>
                  </a:cubicBezTo>
                  <a:cubicBezTo>
                    <a:pt x="12362" y="561"/>
                    <a:pt x="12778" y="107"/>
                    <a:pt x="13301" y="72"/>
                  </a:cubicBezTo>
                  <a:cubicBezTo>
                    <a:pt x="13301" y="72"/>
                    <a:pt x="13372" y="36"/>
                    <a:pt x="13562" y="60"/>
                  </a:cubicBezTo>
                  <a:cubicBezTo>
                    <a:pt x="9022" y="60"/>
                    <a:pt x="9022" y="60"/>
                    <a:pt x="9022" y="60"/>
                  </a:cubicBezTo>
                  <a:cubicBezTo>
                    <a:pt x="9022" y="60"/>
                    <a:pt x="8701" y="0"/>
                    <a:pt x="8439" y="287"/>
                  </a:cubicBezTo>
                  <a:lnTo>
                    <a:pt x="8213" y="514"/>
                  </a:lnTo>
                  <a:close/>
                </a:path>
              </a:pathLst>
            </a:custGeom>
            <a:gradFill rotWithShape="1">
              <a:gsLst>
                <a:gs pos="0">
                  <a:srgbClr val="266983">
                    <a:satMod val="103000"/>
                    <a:lumMod val="102000"/>
                    <a:tint val="94000"/>
                  </a:srgbClr>
                </a:gs>
                <a:gs pos="50000">
                  <a:srgbClr val="266983">
                    <a:satMod val="110000"/>
                    <a:lumMod val="100000"/>
                    <a:shade val="100000"/>
                  </a:srgbClr>
                </a:gs>
                <a:gs pos="100000">
                  <a:srgbClr val="266983">
                    <a:lumMod val="99000"/>
                    <a:satMod val="120000"/>
                    <a:shade val="78000"/>
                  </a:srgbClr>
                </a:gs>
              </a:gsLst>
              <a:lin ang="5400000" scaled="0"/>
            </a:gradFill>
            <a:ln w="6350" cap="flat" cmpd="sng" algn="ctr">
              <a:solidFill>
                <a:srgbClr val="266983"/>
              </a:solidFill>
              <a:prstDash val="solid"/>
              <a:miter lim="800000"/>
              <a:headEnd/>
              <a:tailEnd/>
            </a:ln>
            <a:effectLst/>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white"/>
                </a:solidFill>
                <a:latin typeface="Calibri" panose="020F0502020204030204"/>
              </a:endParaRPr>
            </a:p>
          </p:txBody>
        </p:sp>
      </p:grpSp>
      <p:sp>
        <p:nvSpPr>
          <p:cNvPr id="81" name="Shape 46863"/>
          <p:cNvSpPr/>
          <p:nvPr/>
        </p:nvSpPr>
        <p:spPr>
          <a:xfrm>
            <a:off x="480015" y="5048992"/>
            <a:ext cx="1007350" cy="719132"/>
          </a:xfrm>
          <a:custGeom>
            <a:avLst/>
            <a:gdLst/>
            <a:ahLst/>
            <a:cxnLst>
              <a:cxn ang="0">
                <a:pos x="wd2" y="hd2"/>
              </a:cxn>
              <a:cxn ang="5400000">
                <a:pos x="wd2" y="hd2"/>
              </a:cxn>
              <a:cxn ang="10800000">
                <a:pos x="wd2" y="hd2"/>
              </a:cxn>
              <a:cxn ang="16200000">
                <a:pos x="wd2" y="hd2"/>
              </a:cxn>
            </a:cxnLst>
            <a:rect l="0" t="0" r="r" b="b"/>
            <a:pathLst>
              <a:path w="21600" h="21600" extrusionOk="0">
                <a:moveTo>
                  <a:pt x="0" y="7641"/>
                </a:moveTo>
                <a:lnTo>
                  <a:pt x="3590" y="21600"/>
                </a:lnTo>
                <a:lnTo>
                  <a:pt x="18425" y="13959"/>
                </a:lnTo>
                <a:lnTo>
                  <a:pt x="21600" y="4419"/>
                </a:lnTo>
                <a:lnTo>
                  <a:pt x="14834" y="0"/>
                </a:lnTo>
                <a:lnTo>
                  <a:pt x="0" y="7641"/>
                </a:lnTo>
                <a:close/>
              </a:path>
            </a:pathLst>
          </a:custGeom>
          <a:solidFill>
            <a:srgbClr val="FFC000"/>
          </a:solidFill>
          <a:ln w="28575" cap="flat">
            <a:solidFill>
              <a:srgbClr val="FFFFFF"/>
            </a:solidFill>
            <a:miter lim="400000"/>
          </a:ln>
          <a:effectLst/>
        </p:spPr>
        <p:txBody>
          <a:bodyPr wrap="square" lIns="0" tIns="0" rIns="0" bIns="0" numCol="1" anchor="t">
            <a:noAutofit/>
          </a:bodyPr>
          <a:lstStyle/>
          <a:p>
            <a:pPr defTabSz="844083">
              <a:defRPr/>
            </a:pPr>
            <a:endParaRPr sz="1662">
              <a:solidFill>
                <a:prstClr val="black"/>
              </a:solidFill>
              <a:latin typeface="微软雅黑" panose="020B0503020204020204" pitchFamily="34" charset="-122"/>
              <a:ea typeface="微软雅黑" panose="020B0503020204020204" pitchFamily="34" charset="-122"/>
            </a:endParaRPr>
          </a:p>
        </p:txBody>
      </p:sp>
      <p:sp>
        <p:nvSpPr>
          <p:cNvPr id="82" name="文字方塊 81"/>
          <p:cNvSpPr txBox="1"/>
          <p:nvPr/>
        </p:nvSpPr>
        <p:spPr>
          <a:xfrm>
            <a:off x="479376" y="5195483"/>
            <a:ext cx="1007991" cy="376385"/>
          </a:xfrm>
          <a:prstGeom prst="rect">
            <a:avLst/>
          </a:prstGeom>
          <a:noFill/>
        </p:spPr>
        <p:txBody>
          <a:bodyPr wrap="square" rtlCol="0">
            <a:spAutoFit/>
          </a:bodyPr>
          <a:lstStyle/>
          <a:p>
            <a:pPr algn="ctr" defTabSz="844083">
              <a:defRPr/>
            </a:pPr>
            <a:r>
              <a:rPr lang="en-US" altLang="zh-TW" sz="1846" b="1" dirty="0">
                <a:solidFill>
                  <a:srgbClr val="FFFFFF"/>
                </a:solidFill>
                <a:latin typeface="Arial"/>
                <a:ea typeface="微軟正黑體" panose="020B0604030504040204" pitchFamily="34" charset="-120"/>
              </a:rPr>
              <a:t>TO-BE</a:t>
            </a:r>
            <a:endParaRPr lang="zh-TW" altLang="en-US" sz="1846" b="1" dirty="0">
              <a:solidFill>
                <a:srgbClr val="FFFFFF"/>
              </a:solidFill>
              <a:latin typeface="Arial"/>
              <a:ea typeface="微軟正黑體" panose="020B0604030504040204" pitchFamily="34" charset="-120"/>
            </a:endParaRPr>
          </a:p>
        </p:txBody>
      </p:sp>
      <p:sp>
        <p:nvSpPr>
          <p:cNvPr id="49" name="Rounded Rectangle 33"/>
          <p:cNvSpPr/>
          <p:nvPr/>
        </p:nvSpPr>
        <p:spPr>
          <a:xfrm>
            <a:off x="552702" y="2617547"/>
            <a:ext cx="11096020" cy="2335711"/>
          </a:xfrm>
          <a:prstGeom prst="roundRect">
            <a:avLst>
              <a:gd name="adj" fmla="val 13077"/>
            </a:avLst>
          </a:prstGeom>
          <a:noFill/>
          <a:ln w="6350" cap="flat" cmpd="sng" algn="ctr">
            <a:solidFill>
              <a:schemeClr val="bg1">
                <a:lumMod val="50000"/>
              </a:schemeClr>
            </a:solidFill>
            <a:prstDash val="sysDash"/>
            <a:miter lim="800000"/>
          </a:ln>
          <a:effectLst/>
        </p:spPr>
        <p:txBody>
          <a:bodyPr rtlCol="0" anchor="ctr"/>
          <a:lstStyle/>
          <a:p>
            <a:pPr algn="ctr" defTabSz="844083">
              <a:defRPr/>
            </a:pPr>
            <a:endParaRPr lang="en-US" sz="1662" kern="0">
              <a:solidFill>
                <a:prstClr val="black"/>
              </a:solidFill>
              <a:latin typeface="Calibri" panose="020F0502020204030204"/>
            </a:endParaRPr>
          </a:p>
        </p:txBody>
      </p:sp>
      <p:sp>
        <p:nvSpPr>
          <p:cNvPr id="6" name="矩形 5"/>
          <p:cNvSpPr/>
          <p:nvPr/>
        </p:nvSpPr>
        <p:spPr>
          <a:xfrm>
            <a:off x="1627551" y="404664"/>
            <a:ext cx="6821164" cy="2448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Arial" panose="020B0604020202020204" pitchFamily="34" charset="0"/>
              <a:buChar char="•"/>
            </a:pPr>
            <a:r>
              <a:rPr lang="zh-TW" altLang="en-US" b="1" dirty="0">
                <a:solidFill>
                  <a:schemeClr val="tx1"/>
                </a:solidFill>
              </a:rPr>
              <a:t>缺乏內部韌性結構改善：</a:t>
            </a:r>
            <a:r>
              <a:rPr lang="zh-TW" altLang="en-US" dirty="0">
                <a:solidFill>
                  <a:schemeClr val="tx1"/>
                </a:solidFill>
              </a:rPr>
              <a:t>製程過多限制條件無法動態韌性調整如</a:t>
            </a:r>
            <a:r>
              <a:rPr lang="en-US" altLang="zh-TW" dirty="0">
                <a:solidFill>
                  <a:schemeClr val="tx1"/>
                </a:solidFill>
              </a:rPr>
              <a:t>.</a:t>
            </a:r>
            <a:r>
              <a:rPr lang="zh-TW" altLang="en-US" dirty="0">
                <a:solidFill>
                  <a:schemeClr val="tx1"/>
                </a:solidFill>
              </a:rPr>
              <a:t>零碎小批量製程工段</a:t>
            </a:r>
          </a:p>
          <a:p>
            <a:pPr marL="285750" indent="-285750" algn="just">
              <a:buFont typeface="Arial" panose="020B0604020202020204" pitchFamily="34" charset="0"/>
              <a:buChar char="•"/>
            </a:pPr>
            <a:r>
              <a:rPr lang="zh-TW" altLang="en-US" b="1" dirty="0" smtClean="0">
                <a:solidFill>
                  <a:schemeClr val="tx1"/>
                </a:solidFill>
              </a:rPr>
              <a:t>排程</a:t>
            </a:r>
            <a:r>
              <a:rPr lang="zh-TW" altLang="zh-TW" b="1" dirty="0" smtClean="0">
                <a:solidFill>
                  <a:schemeClr val="tx1"/>
                </a:solidFill>
              </a:rPr>
              <a:t>不靈活達交</a:t>
            </a:r>
            <a:r>
              <a:rPr lang="zh-TW" altLang="en-US" b="1" dirty="0">
                <a:solidFill>
                  <a:schemeClr val="tx1"/>
                </a:solidFill>
              </a:rPr>
              <a:t>不如預期</a:t>
            </a:r>
            <a:r>
              <a:rPr lang="zh-TW" altLang="en-US" b="1" dirty="0" smtClean="0">
                <a:solidFill>
                  <a:schemeClr val="tx1"/>
                </a:solidFill>
              </a:rPr>
              <a:t>：</a:t>
            </a:r>
            <a:r>
              <a:rPr lang="zh-TW" altLang="en-US" dirty="0" smtClean="0">
                <a:solidFill>
                  <a:schemeClr val="tx1"/>
                </a:solidFill>
              </a:rPr>
              <a:t>僅</a:t>
            </a:r>
            <a:r>
              <a:rPr lang="zh-TW" altLang="en-US" dirty="0">
                <a:solidFill>
                  <a:schemeClr val="tx1"/>
                </a:solidFill>
              </a:rPr>
              <a:t>考慮交期時間與廠商優先級，導致排程效率不佳的</a:t>
            </a:r>
            <a:r>
              <a:rPr lang="zh-TW" altLang="en-US" dirty="0" smtClean="0">
                <a:solidFill>
                  <a:schemeClr val="tx1"/>
                </a:solidFill>
              </a:rPr>
              <a:t>問題。</a:t>
            </a:r>
            <a:endParaRPr lang="en-US" altLang="zh-TW" dirty="0" smtClean="0">
              <a:solidFill>
                <a:schemeClr val="tx1"/>
              </a:solidFill>
            </a:endParaRPr>
          </a:p>
          <a:p>
            <a:pPr marL="285750" indent="-285750" algn="just">
              <a:buFont typeface="Arial" panose="020B0604020202020204" pitchFamily="34" charset="0"/>
              <a:buChar char="•"/>
            </a:pPr>
            <a:r>
              <a:rPr lang="zh-TW" altLang="zh-TW" b="1" dirty="0" smtClean="0">
                <a:solidFill>
                  <a:schemeClr val="tx1"/>
                </a:solidFill>
              </a:rPr>
              <a:t>生產</a:t>
            </a:r>
            <a:r>
              <a:rPr lang="zh-TW" altLang="zh-TW" b="1" dirty="0">
                <a:solidFill>
                  <a:schemeClr val="tx1"/>
                </a:solidFill>
              </a:rPr>
              <a:t>排程依賴人工與經驗</a:t>
            </a:r>
            <a:r>
              <a:rPr lang="zh-TW" altLang="en-US" b="1" dirty="0">
                <a:solidFill>
                  <a:schemeClr val="tx1"/>
                </a:solidFill>
              </a:rPr>
              <a:t>：</a:t>
            </a:r>
            <a:r>
              <a:rPr lang="zh-TW" altLang="zh-TW" dirty="0">
                <a:solidFill>
                  <a:schemeClr val="tx1"/>
                </a:solidFill>
              </a:rPr>
              <a:t>尚無接收工站現況而變動排程計畫，製程資訊即時及正確性都不足，無法滿足</a:t>
            </a:r>
            <a:r>
              <a:rPr lang="zh-TW" altLang="en-US" dirty="0">
                <a:solidFill>
                  <a:schemeClr val="tx1"/>
                </a:solidFill>
              </a:rPr>
              <a:t>生產</a:t>
            </a:r>
            <a:r>
              <a:rPr lang="zh-TW" altLang="zh-TW" dirty="0">
                <a:solidFill>
                  <a:schemeClr val="tx1"/>
                </a:solidFill>
              </a:rPr>
              <a:t>多重複雜考量</a:t>
            </a:r>
            <a:r>
              <a:rPr lang="zh-TW" altLang="en-US" dirty="0" smtClean="0">
                <a:solidFill>
                  <a:schemeClr val="tx1"/>
                </a:solidFill>
              </a:rPr>
              <a:t>。</a:t>
            </a:r>
            <a:endParaRPr lang="en-US" altLang="zh-TW" dirty="0" smtClean="0">
              <a:solidFill>
                <a:schemeClr val="tx1"/>
              </a:solidFill>
            </a:endParaRPr>
          </a:p>
        </p:txBody>
      </p:sp>
      <p:sp>
        <p:nvSpPr>
          <p:cNvPr id="53" name="矩形 52"/>
          <p:cNvSpPr/>
          <p:nvPr/>
        </p:nvSpPr>
        <p:spPr>
          <a:xfrm>
            <a:off x="1601882" y="5117848"/>
            <a:ext cx="4255263" cy="1300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spcBef>
                <a:spcPts val="277"/>
              </a:spcBef>
              <a:buFont typeface="+mj-lt"/>
              <a:buAutoNum type="arabicPeriod"/>
              <a:defRPr/>
            </a:pPr>
            <a:r>
              <a:rPr lang="zh-TW" altLang="en-US" b="1" dirty="0" smtClean="0">
                <a:solidFill>
                  <a:srgbClr val="002060"/>
                </a:solidFill>
                <a:ea typeface="微軟正黑體" panose="020B0604030504040204" pitchFamily="34" charset="-120"/>
              </a:rPr>
              <a:t>內部韌性優勢：</a:t>
            </a:r>
            <a:r>
              <a:rPr lang="zh-TW" altLang="zh-TW" b="1" dirty="0" smtClean="0">
                <a:solidFill>
                  <a:srgbClr val="FF0000"/>
                </a:solidFill>
                <a:ea typeface="微軟正黑體" panose="020B0604030504040204" pitchFamily="34" charset="-120"/>
              </a:rPr>
              <a:t>根據</a:t>
            </a:r>
            <a:r>
              <a:rPr lang="zh-TW" altLang="zh-TW" b="1" dirty="0">
                <a:solidFill>
                  <a:srgbClr val="FF0000"/>
                </a:solidFill>
                <a:ea typeface="微軟正黑體" panose="020B0604030504040204" pitchFamily="34" charset="-120"/>
              </a:rPr>
              <a:t>當前狀況全線</a:t>
            </a:r>
            <a:r>
              <a:rPr lang="en-US" altLang="zh-TW" b="1" dirty="0">
                <a:solidFill>
                  <a:srgbClr val="FF0000"/>
                </a:solidFill>
                <a:ea typeface="微軟正黑體" panose="020B0604030504040204" pitchFamily="34" charset="-120"/>
              </a:rPr>
              <a:t>20</a:t>
            </a:r>
            <a:r>
              <a:rPr lang="zh-TW" altLang="zh-TW" b="1" dirty="0">
                <a:solidFill>
                  <a:srgbClr val="FF0000"/>
                </a:solidFill>
                <a:ea typeface="微軟正黑體" panose="020B0604030504040204" pitchFamily="34" charset="-120"/>
              </a:rPr>
              <a:t>分鐘動態快速完成日排</a:t>
            </a:r>
            <a:r>
              <a:rPr lang="zh-TW" altLang="zh-TW" b="1" dirty="0" smtClean="0">
                <a:solidFill>
                  <a:srgbClr val="FF0000"/>
                </a:solidFill>
                <a:ea typeface="微軟正黑體" panose="020B0604030504040204" pitchFamily="34" charset="-120"/>
              </a:rPr>
              <a:t>程</a:t>
            </a:r>
            <a:endParaRPr lang="en-US" altLang="zh-TW" b="1" dirty="0" smtClean="0">
              <a:solidFill>
                <a:srgbClr val="002060"/>
              </a:solidFill>
              <a:ea typeface="微軟正黑體" panose="020B0604030504040204" pitchFamily="34" charset="-120"/>
            </a:endParaRPr>
          </a:p>
          <a:p>
            <a:pPr marL="342900" indent="-342900" algn="just">
              <a:spcBef>
                <a:spcPts val="277"/>
              </a:spcBef>
              <a:buFont typeface="+mj-lt"/>
              <a:buAutoNum type="arabicPeriod"/>
              <a:defRPr/>
            </a:pPr>
            <a:r>
              <a:rPr lang="zh-TW" altLang="en-US" b="1" dirty="0" smtClean="0">
                <a:solidFill>
                  <a:srgbClr val="002060"/>
                </a:solidFill>
                <a:ea typeface="微軟正黑體" panose="020B0604030504040204" pitchFamily="34" charset="-120"/>
              </a:rPr>
              <a:t>單廠</a:t>
            </a:r>
            <a:r>
              <a:rPr lang="zh-TW" altLang="zh-TW" b="1" dirty="0" smtClean="0">
                <a:solidFill>
                  <a:srgbClr val="002060"/>
                </a:solidFill>
                <a:ea typeface="微軟正黑體" panose="020B0604030504040204" pitchFamily="34" charset="-120"/>
              </a:rPr>
              <a:t>生產</a:t>
            </a:r>
            <a:r>
              <a:rPr lang="zh-TW" altLang="zh-TW" b="1" dirty="0">
                <a:solidFill>
                  <a:srgbClr val="002060"/>
                </a:solidFill>
                <a:ea typeface="微軟正黑體" panose="020B0604030504040204" pitchFamily="34" charset="-120"/>
              </a:rPr>
              <a:t>排</a:t>
            </a:r>
            <a:r>
              <a:rPr lang="zh-TW" altLang="zh-TW" b="1" dirty="0" smtClean="0">
                <a:solidFill>
                  <a:srgbClr val="002060"/>
                </a:solidFill>
                <a:ea typeface="微軟正黑體" panose="020B0604030504040204" pitchFamily="34" charset="-120"/>
              </a:rPr>
              <a:t>程</a:t>
            </a:r>
            <a:r>
              <a:rPr lang="zh-TW" altLang="en-US" b="1" dirty="0" smtClean="0">
                <a:solidFill>
                  <a:srgbClr val="002060"/>
                </a:solidFill>
                <a:ea typeface="微軟正黑體" panose="020B0604030504040204" pitchFamily="34" charset="-120"/>
              </a:rPr>
              <a:t>：排程生產</a:t>
            </a:r>
            <a:r>
              <a:rPr lang="zh-TW" altLang="zh-TW" b="1" dirty="0" smtClean="0">
                <a:solidFill>
                  <a:srgbClr val="FF0000"/>
                </a:solidFill>
                <a:ea typeface="微軟正黑體" panose="020B0604030504040204" pitchFamily="34" charset="-120"/>
              </a:rPr>
              <a:t>效率</a:t>
            </a:r>
            <a:r>
              <a:rPr lang="zh-TW" altLang="zh-TW" b="1" dirty="0">
                <a:solidFill>
                  <a:srgbClr val="FF0000"/>
                </a:solidFill>
                <a:ea typeface="微軟正黑體" panose="020B0604030504040204" pitchFamily="34" charset="-120"/>
              </a:rPr>
              <a:t>提升</a:t>
            </a:r>
            <a:r>
              <a:rPr lang="en-US" altLang="zh-TW" b="1" dirty="0">
                <a:solidFill>
                  <a:srgbClr val="FF0000"/>
                </a:solidFill>
                <a:ea typeface="微軟正黑體" panose="020B0604030504040204" pitchFamily="34" charset="-120"/>
              </a:rPr>
              <a:t>50%</a:t>
            </a:r>
            <a:r>
              <a:rPr lang="zh-TW" altLang="zh-TW" b="1" dirty="0">
                <a:solidFill>
                  <a:srgbClr val="002060"/>
                </a:solidFill>
                <a:ea typeface="微軟正黑體" panose="020B0604030504040204" pitchFamily="34" charset="-120"/>
              </a:rPr>
              <a:t>，達到</a:t>
            </a:r>
            <a:r>
              <a:rPr lang="zh-TW" altLang="en-US" b="1" dirty="0">
                <a:solidFill>
                  <a:srgbClr val="FF0000"/>
                </a:solidFill>
                <a:ea typeface="微軟正黑體" panose="020B0604030504040204" pitchFamily="34" charset="-120"/>
              </a:rPr>
              <a:t>內部</a:t>
            </a:r>
            <a:r>
              <a:rPr lang="zh-TW" altLang="zh-TW" b="1" dirty="0">
                <a:solidFill>
                  <a:srgbClr val="FF0000"/>
                </a:solidFill>
                <a:ea typeface="微軟正黑體" panose="020B0604030504040204" pitchFamily="34" charset="-120"/>
              </a:rPr>
              <a:t>韌性排</a:t>
            </a:r>
            <a:r>
              <a:rPr lang="zh-TW" altLang="zh-TW" b="1" dirty="0" smtClean="0">
                <a:solidFill>
                  <a:srgbClr val="FF0000"/>
                </a:solidFill>
                <a:ea typeface="微軟正黑體" panose="020B0604030504040204" pitchFamily="34" charset="-120"/>
              </a:rPr>
              <a:t>程</a:t>
            </a:r>
            <a:endParaRPr lang="en-US" altLang="zh-TW" b="1" dirty="0">
              <a:solidFill>
                <a:srgbClr val="FF0000"/>
              </a:solidFill>
              <a:ea typeface="微軟正黑體" panose="020B0604030504040204" pitchFamily="34" charset="-120"/>
            </a:endParaRPr>
          </a:p>
        </p:txBody>
      </p:sp>
      <p:sp>
        <p:nvSpPr>
          <p:cNvPr id="5" name="＞形箭號 4"/>
          <p:cNvSpPr/>
          <p:nvPr/>
        </p:nvSpPr>
        <p:spPr>
          <a:xfrm>
            <a:off x="5953362" y="5445224"/>
            <a:ext cx="299070" cy="500918"/>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7" name="＞形箭號 26"/>
          <p:cNvSpPr/>
          <p:nvPr/>
        </p:nvSpPr>
        <p:spPr>
          <a:xfrm>
            <a:off x="6132480" y="5445224"/>
            <a:ext cx="299070" cy="500918"/>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6" name="矩形 25"/>
          <p:cNvSpPr/>
          <p:nvPr/>
        </p:nvSpPr>
        <p:spPr bwMode="auto">
          <a:xfrm>
            <a:off x="11013201" y="0"/>
            <a:ext cx="1187624" cy="358513"/>
          </a:xfrm>
          <a:prstGeom prst="rect">
            <a:avLst/>
          </a:prstGeom>
          <a:solidFill>
            <a:srgbClr val="00206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chemeClr val="bg1"/>
              </a:buClr>
              <a:buSzPct val="100000"/>
            </a:pPr>
            <a:r>
              <a:rPr lang="zh-TW" altLang="en-US"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分項</a:t>
            </a:r>
            <a:r>
              <a:rPr lang="en-US" altLang="zh-TW"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2-1</a:t>
            </a:r>
            <a:endParaRPr lang="zh-TW" altLang="en-US"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pic>
        <p:nvPicPr>
          <p:cNvPr id="32" name="圖片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4581" y="892622"/>
            <a:ext cx="3550053" cy="1279971"/>
          </a:xfrm>
          <a:prstGeom prst="rect">
            <a:avLst/>
          </a:prstGeom>
        </p:spPr>
      </p:pic>
      <p:pic>
        <p:nvPicPr>
          <p:cNvPr id="33" name="圖片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65154" y="2916977"/>
            <a:ext cx="3088420" cy="2005569"/>
          </a:xfrm>
          <a:prstGeom prst="rect">
            <a:avLst/>
          </a:prstGeom>
        </p:spPr>
      </p:pic>
      <p:pic>
        <p:nvPicPr>
          <p:cNvPr id="34" name="圖片 33"/>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3703" y="3006190"/>
            <a:ext cx="2745993" cy="1828024"/>
          </a:xfrm>
          <a:prstGeom prst="rect">
            <a:avLst/>
          </a:prstGeom>
          <a:ln>
            <a:noFill/>
          </a:ln>
          <a:effectLst>
            <a:softEdge rad="112500"/>
          </a:effectLst>
        </p:spPr>
      </p:pic>
      <p:pic>
        <p:nvPicPr>
          <p:cNvPr id="35" name="Picture 16" descr="扩散图标(第1页) - 图说健康"/>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6938" y="3033883"/>
            <a:ext cx="1383068" cy="1771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矩形 36">
            <a:extLst/>
          </p:cNvPr>
          <p:cNvSpPr/>
          <p:nvPr/>
        </p:nvSpPr>
        <p:spPr>
          <a:xfrm>
            <a:off x="983432" y="2540336"/>
            <a:ext cx="1806403" cy="462836"/>
          </a:xfrm>
          <a:prstGeom prst="rect">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zh-TW" altLang="en-US" sz="1600" b="1" dirty="0" smtClean="0">
                <a:latin typeface="Microsoft JhengHei" panose="020B0604030504040204" pitchFamily="34" charset="-120"/>
                <a:ea typeface="Microsoft JhengHei" panose="020B0604030504040204" pitchFamily="34" charset="-120"/>
              </a:rPr>
              <a:t>共通性</a:t>
            </a:r>
            <a:r>
              <a:rPr lang="en-US" altLang="zh-TW" sz="1600" b="1" dirty="0" smtClean="0">
                <a:latin typeface="Microsoft JhengHei" panose="020B0604030504040204" pitchFamily="34" charset="-120"/>
                <a:ea typeface="Microsoft JhengHei" panose="020B0604030504040204" pitchFamily="34" charset="-120"/>
              </a:rPr>
              <a:t>ERP</a:t>
            </a:r>
            <a:r>
              <a:rPr lang="zh-TW" altLang="en-US" sz="1600" b="1" dirty="0">
                <a:latin typeface="Microsoft JhengHei" panose="020B0604030504040204" pitchFamily="34" charset="-120"/>
                <a:ea typeface="Microsoft JhengHei" panose="020B0604030504040204" pitchFamily="34" charset="-120"/>
              </a:rPr>
              <a:t>整合</a:t>
            </a:r>
          </a:p>
        </p:txBody>
      </p:sp>
      <p:sp>
        <p:nvSpPr>
          <p:cNvPr id="38" name="矩形 37">
            <a:extLst/>
          </p:cNvPr>
          <p:cNvSpPr/>
          <p:nvPr/>
        </p:nvSpPr>
        <p:spPr>
          <a:xfrm>
            <a:off x="4286203" y="2554109"/>
            <a:ext cx="1806403" cy="437480"/>
          </a:xfrm>
          <a:prstGeom prst="rect">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zh-TW" altLang="en-US" sz="1600" b="1" dirty="0" smtClean="0">
                <a:latin typeface="Microsoft JhengHei" panose="020B0604030504040204" pitchFamily="34" charset="-120"/>
                <a:ea typeface="Microsoft JhengHei" panose="020B0604030504040204" pitchFamily="34" charset="-120"/>
              </a:rPr>
              <a:t>共通性有限產能</a:t>
            </a:r>
            <a:r>
              <a:rPr lang="en-US" altLang="zh-TW" sz="1600" b="1" dirty="0" smtClean="0">
                <a:latin typeface="Microsoft JhengHei" panose="020B0604030504040204" pitchFamily="34" charset="-120"/>
                <a:ea typeface="Microsoft JhengHei" panose="020B0604030504040204" pitchFamily="34" charset="-120"/>
              </a:rPr>
              <a:t/>
            </a:r>
            <a:br>
              <a:rPr lang="en-US" altLang="zh-TW" sz="1600" b="1" dirty="0" smtClean="0">
                <a:latin typeface="Microsoft JhengHei" panose="020B0604030504040204" pitchFamily="34" charset="-120"/>
                <a:ea typeface="Microsoft JhengHei" panose="020B0604030504040204" pitchFamily="34" charset="-120"/>
              </a:rPr>
            </a:br>
            <a:r>
              <a:rPr lang="zh-TW" altLang="en-US" sz="1600" b="1" dirty="0" smtClean="0">
                <a:latin typeface="Microsoft JhengHei" panose="020B0604030504040204" pitchFamily="34" charset="-120"/>
                <a:ea typeface="Microsoft JhengHei" panose="020B0604030504040204" pitchFamily="34" charset="-120"/>
              </a:rPr>
              <a:t>韌性動態排程</a:t>
            </a:r>
            <a:endParaRPr lang="zh-TW" altLang="en-US" sz="1600" b="1" dirty="0">
              <a:latin typeface="Microsoft JhengHei" panose="020B0604030504040204" pitchFamily="34" charset="-120"/>
              <a:ea typeface="Microsoft JhengHei" panose="020B0604030504040204" pitchFamily="34" charset="-120"/>
            </a:endParaRPr>
          </a:p>
        </p:txBody>
      </p:sp>
      <p:pic>
        <p:nvPicPr>
          <p:cNvPr id="39" name="圖片 38"/>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9408368" y="3068960"/>
            <a:ext cx="2363054" cy="1841200"/>
          </a:xfrm>
          <a:prstGeom prst="rect">
            <a:avLst/>
          </a:prstGeom>
          <a:ln>
            <a:noFill/>
          </a:ln>
          <a:effectLst>
            <a:softEdge rad="112500"/>
          </a:effectLst>
        </p:spPr>
      </p:pic>
      <p:pic>
        <p:nvPicPr>
          <p:cNvPr id="40" name="圖片 39">
            <a:extLst>
              <a:ext uri="{FF2B5EF4-FFF2-40B4-BE49-F238E27FC236}">
                <a16:creationId xmlns:a16="http://schemas.microsoft.com/office/drawing/2014/main" id="{1A8C2CE0-A36E-4C75-8513-B067F2D62E91}"/>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6946145" y="3069902"/>
            <a:ext cx="2606239" cy="1841200"/>
          </a:xfrm>
          <a:prstGeom prst="rect">
            <a:avLst/>
          </a:prstGeom>
          <a:ln>
            <a:noFill/>
          </a:ln>
          <a:effectLst>
            <a:softEdge rad="112500"/>
          </a:effectLst>
        </p:spPr>
      </p:pic>
      <p:sp>
        <p:nvSpPr>
          <p:cNvPr id="43" name="矩形 42">
            <a:extLst/>
          </p:cNvPr>
          <p:cNvSpPr/>
          <p:nvPr/>
        </p:nvSpPr>
        <p:spPr>
          <a:xfrm>
            <a:off x="7313933" y="2554109"/>
            <a:ext cx="1806403" cy="437480"/>
          </a:xfrm>
          <a:prstGeom prst="rect">
            <a:avLst/>
          </a:prstGeom>
        </p:spPr>
        <p:style>
          <a:lnRef idx="1">
            <a:schemeClr val="accent4"/>
          </a:lnRef>
          <a:fillRef idx="2">
            <a:schemeClr val="accent4"/>
          </a:fillRef>
          <a:effectRef idx="1">
            <a:schemeClr val="accent4"/>
          </a:effectRef>
          <a:fontRef idx="minor">
            <a:schemeClr val="dk1"/>
          </a:fontRef>
        </p:style>
        <p:txBody>
          <a:bodyPr anchor="ctr"/>
          <a:lstStyle/>
          <a:p>
            <a:pPr algn="ctr"/>
            <a:r>
              <a:rPr lang="zh-TW" altLang="en-US" sz="1600" b="1" dirty="0">
                <a:latin typeface="Microsoft JhengHei" panose="020B0604030504040204" pitchFamily="34" charset="-120"/>
                <a:ea typeface="Microsoft JhengHei" panose="020B0604030504040204" pitchFamily="34" charset="-120"/>
              </a:rPr>
              <a:t>動態</a:t>
            </a:r>
            <a:r>
              <a:rPr lang="zh-TW" altLang="en-US" sz="1600" b="1" dirty="0" smtClean="0">
                <a:latin typeface="Microsoft JhengHei" panose="020B0604030504040204" pitchFamily="34" charset="-120"/>
                <a:ea typeface="Microsoft JhengHei" panose="020B0604030504040204" pitchFamily="34" charset="-120"/>
              </a:rPr>
              <a:t>排程派</a:t>
            </a:r>
            <a:r>
              <a:rPr lang="zh-TW" altLang="en-US" sz="1600" b="1" dirty="0">
                <a:latin typeface="Microsoft JhengHei" panose="020B0604030504040204" pitchFamily="34" charset="-120"/>
                <a:ea typeface="Microsoft JhengHei" panose="020B0604030504040204" pitchFamily="34" charset="-120"/>
              </a:rPr>
              <a:t>工單</a:t>
            </a:r>
            <a:r>
              <a:rPr lang="zh-TW" altLang="en-US" sz="1600" b="1" dirty="0" smtClean="0">
                <a:latin typeface="Microsoft JhengHei" panose="020B0604030504040204" pitchFamily="34" charset="-120"/>
                <a:ea typeface="Microsoft JhengHei" panose="020B0604030504040204" pitchFamily="34" charset="-120"/>
              </a:rPr>
              <a:t>即時發布</a:t>
            </a:r>
            <a:endParaRPr lang="zh-TW" altLang="en-US" sz="1600" b="1" dirty="0">
              <a:latin typeface="Microsoft JhengHei" panose="020B0604030504040204" pitchFamily="34" charset="-120"/>
              <a:ea typeface="Microsoft JhengHei" panose="020B0604030504040204" pitchFamily="34" charset="-120"/>
            </a:endParaRPr>
          </a:p>
        </p:txBody>
      </p:sp>
      <p:sp>
        <p:nvSpPr>
          <p:cNvPr id="44" name="矩形 43">
            <a:extLst/>
          </p:cNvPr>
          <p:cNvSpPr/>
          <p:nvPr/>
        </p:nvSpPr>
        <p:spPr>
          <a:xfrm>
            <a:off x="9691126" y="2554597"/>
            <a:ext cx="1806403" cy="437480"/>
          </a:xfrm>
          <a:prstGeom prst="rect">
            <a:avLst/>
          </a:prstGeom>
        </p:spPr>
        <p:style>
          <a:lnRef idx="1">
            <a:schemeClr val="accent4"/>
          </a:lnRef>
          <a:fillRef idx="2">
            <a:schemeClr val="accent4"/>
          </a:fillRef>
          <a:effectRef idx="1">
            <a:schemeClr val="accent4"/>
          </a:effectRef>
          <a:fontRef idx="minor">
            <a:schemeClr val="dk1"/>
          </a:fontRef>
        </p:style>
        <p:txBody>
          <a:bodyPr anchor="ctr"/>
          <a:lstStyle/>
          <a:p>
            <a:pPr algn="ctr"/>
            <a:r>
              <a:rPr lang="zh-TW" altLang="en-US" sz="1600" b="1" dirty="0">
                <a:latin typeface="Microsoft JhengHei" panose="020B0604030504040204" pitchFamily="34" charset="-120"/>
                <a:ea typeface="Microsoft JhengHei" panose="020B0604030504040204" pitchFamily="34" charset="-120"/>
              </a:rPr>
              <a:t>現場效率</a:t>
            </a:r>
            <a:r>
              <a:rPr lang="zh-TW" altLang="en-US" sz="1600" b="1" dirty="0" smtClean="0">
                <a:latin typeface="Microsoft JhengHei" panose="020B0604030504040204" pitchFamily="34" charset="-120"/>
                <a:ea typeface="Microsoft JhengHei" panose="020B0604030504040204" pitchFamily="34" charset="-120"/>
              </a:rPr>
              <a:t>看板</a:t>
            </a:r>
            <a:endParaRPr lang="en-US" altLang="zh-TW" sz="1600" b="1" dirty="0" smtClean="0">
              <a:latin typeface="Microsoft JhengHei" panose="020B0604030504040204" pitchFamily="34" charset="-120"/>
              <a:ea typeface="Microsoft JhengHei" panose="020B0604030504040204" pitchFamily="34" charset="-120"/>
            </a:endParaRPr>
          </a:p>
          <a:p>
            <a:pPr algn="ctr"/>
            <a:r>
              <a:rPr lang="zh-TW" altLang="en-US" sz="1600" b="1" dirty="0" smtClean="0">
                <a:latin typeface="Microsoft JhengHei" panose="020B0604030504040204" pitchFamily="34" charset="-120"/>
                <a:ea typeface="Microsoft JhengHei" panose="020B0604030504040204" pitchFamily="34" charset="-120"/>
              </a:rPr>
              <a:t>即時</a:t>
            </a:r>
            <a:r>
              <a:rPr lang="zh-TW" altLang="en-US" sz="1600" b="1" dirty="0">
                <a:latin typeface="Microsoft JhengHei" panose="020B0604030504040204" pitchFamily="34" charset="-120"/>
                <a:ea typeface="Microsoft JhengHei" panose="020B0604030504040204" pitchFamily="34" charset="-120"/>
              </a:rPr>
              <a:t>呈現</a:t>
            </a:r>
          </a:p>
        </p:txBody>
      </p:sp>
      <p:pic>
        <p:nvPicPr>
          <p:cNvPr id="36" name="Picture 16" descr="扩散图标(第1页) - 图说健康"/>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82728" y="3048522"/>
            <a:ext cx="1383068" cy="1771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線接點 8"/>
          <p:cNvCxnSpPr>
            <a:stCxn id="43" idx="3"/>
            <a:endCxn id="44" idx="1"/>
          </p:cNvCxnSpPr>
          <p:nvPr/>
        </p:nvCxnSpPr>
        <p:spPr>
          <a:xfrm>
            <a:off x="9120336" y="2772849"/>
            <a:ext cx="570790" cy="488"/>
          </a:xfrm>
          <a:prstGeom prst="line">
            <a:avLst/>
          </a:prstGeom>
          <a:ln w="38100">
            <a:solidFill>
              <a:srgbClr val="C00000"/>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48" name="圖片 47"/>
          <p:cNvPicPr>
            <a:picLocks noChangeAspect="1"/>
          </p:cNvPicPr>
          <p:nvPr/>
        </p:nvPicPr>
        <p:blipFill>
          <a:blip r:embed="rId9"/>
          <a:stretch>
            <a:fillRect/>
          </a:stretch>
        </p:blipFill>
        <p:spPr>
          <a:xfrm>
            <a:off x="6387932" y="5073568"/>
            <a:ext cx="1104505" cy="1369407"/>
          </a:xfrm>
          <a:prstGeom prst="rect">
            <a:avLst/>
          </a:prstGeom>
        </p:spPr>
      </p:pic>
      <p:pic>
        <p:nvPicPr>
          <p:cNvPr id="50" name="圖片 49">
            <a:extLst>
              <a:ext uri="{FF2B5EF4-FFF2-40B4-BE49-F238E27FC236}">
                <a16:creationId xmlns:a16="http://schemas.microsoft.com/office/drawing/2014/main" id="{8B8B6FB7-DC3B-4DB1-96B4-A7C53938BD56}"/>
              </a:ext>
            </a:extLst>
          </p:cNvPr>
          <p:cNvPicPr>
            <a:picLocks noChangeAspect="1"/>
          </p:cNvPicPr>
          <p:nvPr/>
        </p:nvPicPr>
        <p:blipFill rotWithShape="1">
          <a:blip r:embed="rId10"/>
          <a:srcRect t="8208"/>
          <a:stretch/>
        </p:blipFill>
        <p:spPr>
          <a:xfrm>
            <a:off x="7408967" y="5404671"/>
            <a:ext cx="2664117" cy="1421591"/>
          </a:xfrm>
          <a:prstGeom prst="rect">
            <a:avLst/>
          </a:prstGeom>
          <a:ln>
            <a:noFill/>
          </a:ln>
          <a:effectLst>
            <a:softEdge rad="112500"/>
          </a:effectLst>
        </p:spPr>
      </p:pic>
      <p:pic>
        <p:nvPicPr>
          <p:cNvPr id="51" name="圖片 50">
            <a:extLst>
              <a:ext uri="{FF2B5EF4-FFF2-40B4-BE49-F238E27FC236}">
                <a16:creationId xmlns:a16="http://schemas.microsoft.com/office/drawing/2014/main" id="{D6153697-7D38-497D-823C-C65B8D04747A}"/>
              </a:ext>
            </a:extLst>
          </p:cNvPr>
          <p:cNvPicPr>
            <a:picLocks noChangeAspect="1"/>
          </p:cNvPicPr>
          <p:nvPr/>
        </p:nvPicPr>
        <p:blipFill rotWithShape="1">
          <a:blip r:embed="rId11"/>
          <a:srcRect t="9332"/>
          <a:stretch/>
        </p:blipFill>
        <p:spPr>
          <a:xfrm>
            <a:off x="9555448" y="5404670"/>
            <a:ext cx="2419905" cy="1336698"/>
          </a:xfrm>
          <a:prstGeom prst="rect">
            <a:avLst/>
          </a:prstGeom>
          <a:ln>
            <a:noFill/>
          </a:ln>
          <a:effectLst>
            <a:softEdge rad="112500"/>
          </a:effectLst>
        </p:spPr>
      </p:pic>
      <p:sp>
        <p:nvSpPr>
          <p:cNvPr id="52" name="矩形 51">
            <a:extLst/>
          </p:cNvPr>
          <p:cNvSpPr/>
          <p:nvPr/>
        </p:nvSpPr>
        <p:spPr>
          <a:xfrm>
            <a:off x="7716095" y="5041181"/>
            <a:ext cx="2010319" cy="437480"/>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anchor="ctr"/>
          <a:lstStyle/>
          <a:p>
            <a:pPr algn="ctr"/>
            <a:r>
              <a:rPr lang="zh-TW" altLang="en-US" sz="1600" b="1" dirty="0" smtClean="0">
                <a:latin typeface="Microsoft JhengHei" panose="020B0604030504040204" pitchFamily="34" charset="-120"/>
                <a:ea typeface="Microsoft JhengHei" panose="020B0604030504040204" pitchFamily="34" charset="-120"/>
              </a:rPr>
              <a:t>生管</a:t>
            </a:r>
            <a:r>
              <a:rPr lang="zh-TW" altLang="en-US" sz="1600" b="1" dirty="0" smtClean="0">
                <a:solidFill>
                  <a:srgbClr val="FF0000"/>
                </a:solidFill>
                <a:latin typeface="Microsoft JhengHei" panose="020B0604030504040204" pitchFamily="34" charset="-120"/>
                <a:ea typeface="Microsoft JhengHei" panose="020B0604030504040204" pitchFamily="34" charset="-120"/>
                <a:sym typeface="Wingdings" panose="05000000000000000000" pitchFamily="2" charset="2"/>
              </a:rPr>
              <a:t></a:t>
            </a:r>
            <a:r>
              <a:rPr lang="zh-TW" altLang="en-US" sz="1600" b="1" dirty="0" smtClean="0">
                <a:latin typeface="Microsoft JhengHei" panose="020B0604030504040204" pitchFamily="34" charset="-120"/>
                <a:ea typeface="Microsoft JhengHei" panose="020B0604030504040204" pitchFamily="34" charset="-120"/>
                <a:sym typeface="Wingdings" panose="05000000000000000000" pitchFamily="2" charset="2"/>
              </a:rPr>
              <a:t>現場產線</a:t>
            </a:r>
            <a:endParaRPr lang="en-US" altLang="zh-TW" sz="1600" b="1" dirty="0" smtClean="0">
              <a:latin typeface="Microsoft JhengHei" panose="020B0604030504040204" pitchFamily="34" charset="-120"/>
              <a:ea typeface="Microsoft JhengHei" panose="020B0604030504040204" pitchFamily="34" charset="-120"/>
              <a:sym typeface="Wingdings" panose="05000000000000000000" pitchFamily="2" charset="2"/>
            </a:endParaRPr>
          </a:p>
          <a:p>
            <a:pPr algn="ctr"/>
            <a:r>
              <a:rPr lang="zh-TW" altLang="en-US" sz="1600" b="1" dirty="0" smtClean="0">
                <a:solidFill>
                  <a:srgbClr val="FF0000"/>
                </a:solidFill>
                <a:latin typeface="Microsoft JhengHei" panose="020B0604030504040204" pitchFamily="34" charset="-120"/>
                <a:ea typeface="Microsoft JhengHei" panose="020B0604030504040204" pitchFamily="34" charset="-120"/>
                <a:sym typeface="Wingdings" panose="05000000000000000000" pitchFamily="2" charset="2"/>
              </a:rPr>
              <a:t>動態即時派工發布</a:t>
            </a:r>
            <a:endParaRPr lang="zh-TW" altLang="en-US" sz="1600" b="1" dirty="0">
              <a:solidFill>
                <a:srgbClr val="FF0000"/>
              </a:solidFill>
              <a:latin typeface="Microsoft JhengHei" panose="020B0604030504040204" pitchFamily="34" charset="-120"/>
              <a:ea typeface="Microsoft JhengHei" panose="020B0604030504040204" pitchFamily="34" charset="-120"/>
            </a:endParaRPr>
          </a:p>
        </p:txBody>
      </p:sp>
      <p:sp>
        <p:nvSpPr>
          <p:cNvPr id="54" name="矩形 53">
            <a:extLst/>
          </p:cNvPr>
          <p:cNvSpPr/>
          <p:nvPr/>
        </p:nvSpPr>
        <p:spPr>
          <a:xfrm>
            <a:off x="9918566" y="5004102"/>
            <a:ext cx="2010319" cy="437480"/>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anchor="ctr"/>
          <a:lstStyle/>
          <a:p>
            <a:pPr algn="ctr"/>
            <a:r>
              <a:rPr lang="zh-TW" altLang="en-US" sz="1600" b="1" dirty="0" smtClean="0">
                <a:latin typeface="Microsoft JhengHei" panose="020B0604030504040204" pitchFamily="34" charset="-120"/>
                <a:ea typeface="Microsoft JhengHei" panose="020B0604030504040204" pitchFamily="34" charset="-120"/>
                <a:sym typeface="Wingdings" panose="05000000000000000000" pitchFamily="2" charset="2"/>
              </a:rPr>
              <a:t>現場產線</a:t>
            </a:r>
            <a:r>
              <a:rPr lang="zh-TW" altLang="en-US" sz="1600" b="1" dirty="0" smtClean="0">
                <a:solidFill>
                  <a:srgbClr val="FF0000"/>
                </a:solidFill>
                <a:latin typeface="Microsoft JhengHei" panose="020B0604030504040204" pitchFamily="34" charset="-120"/>
                <a:ea typeface="Microsoft JhengHei" panose="020B0604030504040204" pitchFamily="34" charset="-120"/>
                <a:sym typeface="Wingdings" panose="05000000000000000000" pitchFamily="2" charset="2"/>
              </a:rPr>
              <a:t></a:t>
            </a:r>
            <a:r>
              <a:rPr lang="zh-TW" altLang="en-US" sz="1600" b="1" dirty="0" smtClean="0">
                <a:latin typeface="Microsoft JhengHei" panose="020B0604030504040204" pitchFamily="34" charset="-120"/>
                <a:ea typeface="Microsoft JhengHei" panose="020B0604030504040204" pitchFamily="34" charset="-120"/>
                <a:sym typeface="Wingdings" panose="05000000000000000000" pitchFamily="2" charset="2"/>
              </a:rPr>
              <a:t>大看板</a:t>
            </a:r>
            <a:endParaRPr lang="en-US" altLang="zh-TW" sz="1600" b="1" dirty="0" smtClean="0">
              <a:latin typeface="Microsoft JhengHei" panose="020B0604030504040204" pitchFamily="34" charset="-120"/>
              <a:ea typeface="Microsoft JhengHei" panose="020B0604030504040204" pitchFamily="34" charset="-120"/>
              <a:sym typeface="Wingdings" panose="05000000000000000000" pitchFamily="2" charset="2"/>
            </a:endParaRPr>
          </a:p>
          <a:p>
            <a:pPr algn="ctr"/>
            <a:r>
              <a:rPr lang="zh-TW" altLang="en-US" sz="1600" b="1" dirty="0" smtClean="0">
                <a:solidFill>
                  <a:srgbClr val="FF0000"/>
                </a:solidFill>
                <a:latin typeface="Microsoft JhengHei" panose="020B0604030504040204" pitchFamily="34" charset="-120"/>
                <a:ea typeface="Microsoft JhengHei" panose="020B0604030504040204" pitchFamily="34" charset="-120"/>
                <a:sym typeface="Wingdings" panose="05000000000000000000" pitchFamily="2" charset="2"/>
              </a:rPr>
              <a:t>即時生產計畫發布</a:t>
            </a:r>
            <a:endParaRPr lang="zh-TW" altLang="en-US" sz="1600" b="1" dirty="0">
              <a:solidFill>
                <a:srgbClr val="FF0000"/>
              </a:solidFill>
              <a:latin typeface="Microsoft JhengHei" panose="020B0604030504040204" pitchFamily="34" charset="-120"/>
              <a:ea typeface="Microsoft JhengHei" panose="020B0604030504040204" pitchFamily="34" charset="-120"/>
            </a:endParaRPr>
          </a:p>
        </p:txBody>
      </p:sp>
      <p:sp>
        <p:nvSpPr>
          <p:cNvPr id="46" name="標題 1"/>
          <p:cNvSpPr txBox="1">
            <a:spLocks/>
          </p:cNvSpPr>
          <p:nvPr/>
        </p:nvSpPr>
        <p:spPr>
          <a:xfrm>
            <a:off x="2923858" y="44624"/>
            <a:ext cx="7612252" cy="778098"/>
          </a:xfrm>
          <a:prstGeom prst="rect">
            <a:avLst/>
          </a:prstGeom>
        </p:spPr>
        <p:txBody>
          <a:bodyPr/>
          <a:lstStyle>
            <a:lvl1pPr algn="ctr" defTabSz="844083" rtl="0" eaLnBrk="1" latinLnBrk="0" hangingPunct="1">
              <a:spcBef>
                <a:spcPct val="0"/>
              </a:spcBef>
              <a:buNone/>
              <a:defRPr sz="3323" b="1" kern="1200">
                <a:solidFill>
                  <a:schemeClr val="tx1"/>
                </a:solidFill>
                <a:latin typeface="+mn-ea"/>
                <a:ea typeface="+mn-ea"/>
                <a:cs typeface="+mj-cs"/>
              </a:defRPr>
            </a:lvl1pPr>
          </a:lstStyle>
          <a:p>
            <a:pPr algn="l"/>
            <a:r>
              <a:rPr lang="en-US" altLang="zh-TW" sz="2800" dirty="0"/>
              <a:t>FY111</a:t>
            </a:r>
            <a:r>
              <a:rPr lang="zh-TW" altLang="en-US" sz="2800" dirty="0"/>
              <a:t>成果</a:t>
            </a:r>
            <a:r>
              <a:rPr lang="en-US" altLang="zh-TW" sz="2800" dirty="0"/>
              <a:t>-</a:t>
            </a:r>
            <a:r>
              <a:rPr lang="zh-TW" altLang="en-US" sz="2800" dirty="0"/>
              <a:t>工站經驗智慧排程技術</a:t>
            </a:r>
          </a:p>
        </p:txBody>
      </p:sp>
    </p:spTree>
    <p:extLst>
      <p:ext uri="{BB962C8B-B14F-4D97-AF65-F5344CB8AC3E}">
        <p14:creationId xmlns:p14="http://schemas.microsoft.com/office/powerpoint/2010/main" val="1046523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a:xfrm>
            <a:off x="5210737" y="6610506"/>
            <a:ext cx="523387" cy="313010"/>
          </a:xfrm>
        </p:spPr>
        <p:txBody>
          <a:bodyPr/>
          <a:lstStyle/>
          <a:p>
            <a:fld id="{E28562E0-AE09-4D11-92BC-5850C0B2AD0D}" type="slidenum">
              <a:rPr lang="zh-TW" altLang="en-US" smtClean="0"/>
              <a:pPr/>
              <a:t>27</a:t>
            </a:fld>
            <a:endParaRPr lang="zh-TW" altLang="en-US" dirty="0"/>
          </a:p>
        </p:txBody>
      </p:sp>
      <p:sp>
        <p:nvSpPr>
          <p:cNvPr id="17" name="Rounded Rectangle 33"/>
          <p:cNvSpPr/>
          <p:nvPr/>
        </p:nvSpPr>
        <p:spPr>
          <a:xfrm>
            <a:off x="991538" y="676465"/>
            <a:ext cx="10960490" cy="1433668"/>
          </a:xfrm>
          <a:prstGeom prst="roundRect">
            <a:avLst>
              <a:gd name="adj" fmla="val 13077"/>
            </a:avLst>
          </a:prstGeom>
          <a:solidFill>
            <a:srgbClr val="266983">
              <a:lumMod val="20000"/>
              <a:lumOff val="80000"/>
            </a:srgbClr>
          </a:solidFill>
          <a:ln w="6350" cap="flat" cmpd="sng" algn="ctr">
            <a:noFill/>
            <a:prstDash val="solid"/>
            <a:miter lim="800000"/>
          </a:ln>
          <a:effectLst/>
        </p:spPr>
        <p:txBody>
          <a:bodyPr rtlCol="0" anchor="ctr"/>
          <a:lstStyle/>
          <a:p>
            <a:pPr algn="ctr" defTabSz="844083">
              <a:defRPr/>
            </a:pPr>
            <a:endParaRPr lang="en-US" sz="1662" kern="0" dirty="0">
              <a:solidFill>
                <a:prstClr val="black"/>
              </a:solidFill>
              <a:latin typeface="Calibri" panose="020F0502020204030204"/>
            </a:endParaRPr>
          </a:p>
        </p:txBody>
      </p:sp>
      <p:grpSp>
        <p:nvGrpSpPr>
          <p:cNvPr id="18" name="Group 41"/>
          <p:cNvGrpSpPr>
            <a:grpSpLocks noChangeAspect="1"/>
          </p:cNvGrpSpPr>
          <p:nvPr/>
        </p:nvGrpSpPr>
        <p:grpSpPr>
          <a:xfrm>
            <a:off x="931909" y="695514"/>
            <a:ext cx="1466725" cy="1203570"/>
            <a:chOff x="1713406" y="1280068"/>
            <a:chExt cx="2687144" cy="2706830"/>
          </a:xfrm>
        </p:grpSpPr>
        <p:sp>
          <p:nvSpPr>
            <p:cNvPr id="19" name="Freeform 6"/>
            <p:cNvSpPr>
              <a:spLocks/>
            </p:cNvSpPr>
            <p:nvPr/>
          </p:nvSpPr>
          <p:spPr bwMode="auto">
            <a:xfrm>
              <a:off x="3983324" y="1286682"/>
              <a:ext cx="417226" cy="109792"/>
            </a:xfrm>
            <a:custGeom>
              <a:avLst/>
              <a:gdLst/>
              <a:ahLst/>
              <a:cxnLst>
                <a:cxn ang="0">
                  <a:pos x="2270" y="597"/>
                </a:cxn>
                <a:cxn ang="0">
                  <a:pos x="0" y="597"/>
                </a:cxn>
                <a:cxn ang="0">
                  <a:pos x="1248" y="24"/>
                </a:cxn>
                <a:cxn ang="0">
                  <a:pos x="2270" y="597"/>
                </a:cxn>
              </a:cxnLst>
              <a:rect l="0" t="0" r="r" b="b"/>
              <a:pathLst>
                <a:path w="2270" h="597">
                  <a:moveTo>
                    <a:pt x="2270" y="597"/>
                  </a:moveTo>
                  <a:cubicBezTo>
                    <a:pt x="0" y="597"/>
                    <a:pt x="0" y="597"/>
                    <a:pt x="0" y="597"/>
                  </a:cubicBezTo>
                  <a:cubicBezTo>
                    <a:pt x="0" y="597"/>
                    <a:pt x="416" y="0"/>
                    <a:pt x="1248" y="24"/>
                  </a:cubicBezTo>
                  <a:cubicBezTo>
                    <a:pt x="1248" y="24"/>
                    <a:pt x="1997" y="36"/>
                    <a:pt x="2270" y="597"/>
                  </a:cubicBezTo>
                  <a:close/>
                </a:path>
              </a:pathLst>
            </a:custGeom>
            <a:solidFill>
              <a:srgbClr val="266983">
                <a:lumMod val="75000"/>
              </a:srgbClr>
            </a:solidFill>
            <a:ln w="9525">
              <a:noFill/>
              <a:round/>
              <a:headEnd/>
              <a:tailEnd/>
            </a:ln>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black"/>
                </a:solidFill>
                <a:latin typeface="Calibri" panose="020F0502020204030204"/>
              </a:endParaRPr>
            </a:p>
          </p:txBody>
        </p:sp>
        <p:sp>
          <p:nvSpPr>
            <p:cNvPr id="20" name="Freeform 7"/>
            <p:cNvSpPr>
              <a:spLocks/>
            </p:cNvSpPr>
            <p:nvPr/>
          </p:nvSpPr>
          <p:spPr bwMode="auto">
            <a:xfrm>
              <a:off x="1713406" y="3560958"/>
              <a:ext cx="109247" cy="425940"/>
            </a:xfrm>
            <a:custGeom>
              <a:avLst/>
              <a:gdLst/>
              <a:ahLst/>
              <a:cxnLst>
                <a:cxn ang="0">
                  <a:pos x="594" y="0"/>
                </a:cxn>
                <a:cxn ang="0">
                  <a:pos x="594" y="2317"/>
                </a:cxn>
                <a:cxn ang="0">
                  <a:pos x="23" y="1003"/>
                </a:cxn>
                <a:cxn ang="0">
                  <a:pos x="594" y="0"/>
                </a:cxn>
              </a:cxnLst>
              <a:rect l="0" t="0" r="r" b="b"/>
              <a:pathLst>
                <a:path w="594" h="2317">
                  <a:moveTo>
                    <a:pt x="594" y="0"/>
                  </a:moveTo>
                  <a:cubicBezTo>
                    <a:pt x="594" y="2317"/>
                    <a:pt x="594" y="2317"/>
                    <a:pt x="594" y="2317"/>
                  </a:cubicBezTo>
                  <a:cubicBezTo>
                    <a:pt x="594" y="2317"/>
                    <a:pt x="0" y="2018"/>
                    <a:pt x="23" y="1003"/>
                  </a:cubicBezTo>
                  <a:cubicBezTo>
                    <a:pt x="23" y="1003"/>
                    <a:pt x="83" y="430"/>
                    <a:pt x="594" y="0"/>
                  </a:cubicBezTo>
                  <a:close/>
                </a:path>
              </a:pathLst>
            </a:custGeom>
            <a:solidFill>
              <a:srgbClr val="266983">
                <a:lumMod val="75000"/>
              </a:srgbClr>
            </a:solidFill>
            <a:ln w="9525">
              <a:noFill/>
              <a:round/>
              <a:headEnd/>
              <a:tailEnd/>
            </a:ln>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black"/>
                </a:solidFill>
                <a:latin typeface="Calibri" panose="020F0502020204030204"/>
              </a:endParaRPr>
            </a:p>
          </p:txBody>
        </p:sp>
        <p:sp>
          <p:nvSpPr>
            <p:cNvPr id="21" name="Freeform 8"/>
            <p:cNvSpPr>
              <a:spLocks/>
            </p:cNvSpPr>
            <p:nvPr/>
          </p:nvSpPr>
          <p:spPr bwMode="auto">
            <a:xfrm>
              <a:off x="1719864" y="1280068"/>
              <a:ext cx="2492849" cy="2491525"/>
            </a:xfrm>
            <a:custGeom>
              <a:avLst/>
              <a:gdLst/>
              <a:ahLst/>
              <a:cxnLst>
                <a:cxn ang="0">
                  <a:pos x="8213" y="514"/>
                </a:cxn>
                <a:cxn ang="0">
                  <a:pos x="404" y="8360"/>
                </a:cxn>
                <a:cxn ang="0">
                  <a:pos x="0" y="9065"/>
                </a:cxn>
                <a:cxn ang="0">
                  <a:pos x="0" y="13555"/>
                </a:cxn>
                <a:cxn ang="0">
                  <a:pos x="618" y="12337"/>
                </a:cxn>
                <a:cxn ang="0">
                  <a:pos x="7120" y="5816"/>
                </a:cxn>
                <a:cxn ang="0">
                  <a:pos x="12362" y="561"/>
                </a:cxn>
                <a:cxn ang="0">
                  <a:pos x="13301" y="72"/>
                </a:cxn>
                <a:cxn ang="0">
                  <a:pos x="13562" y="60"/>
                </a:cxn>
                <a:cxn ang="0">
                  <a:pos x="9022" y="60"/>
                </a:cxn>
                <a:cxn ang="0">
                  <a:pos x="8439" y="287"/>
                </a:cxn>
                <a:cxn ang="0">
                  <a:pos x="8213" y="514"/>
                </a:cxn>
              </a:cxnLst>
              <a:rect l="0" t="0" r="r" b="b"/>
              <a:pathLst>
                <a:path w="13562" h="13555">
                  <a:moveTo>
                    <a:pt x="8213" y="514"/>
                  </a:moveTo>
                  <a:cubicBezTo>
                    <a:pt x="404" y="8360"/>
                    <a:pt x="404" y="8360"/>
                    <a:pt x="404" y="8360"/>
                  </a:cubicBezTo>
                  <a:cubicBezTo>
                    <a:pt x="404" y="8360"/>
                    <a:pt x="0" y="8742"/>
                    <a:pt x="0" y="9065"/>
                  </a:cubicBezTo>
                  <a:cubicBezTo>
                    <a:pt x="0" y="13555"/>
                    <a:pt x="0" y="13555"/>
                    <a:pt x="0" y="13555"/>
                  </a:cubicBezTo>
                  <a:cubicBezTo>
                    <a:pt x="0" y="13555"/>
                    <a:pt x="12" y="12934"/>
                    <a:pt x="618" y="12337"/>
                  </a:cubicBezTo>
                  <a:cubicBezTo>
                    <a:pt x="7120" y="5816"/>
                    <a:pt x="7120" y="5816"/>
                    <a:pt x="7120" y="5816"/>
                  </a:cubicBezTo>
                  <a:cubicBezTo>
                    <a:pt x="12362" y="561"/>
                    <a:pt x="12362" y="561"/>
                    <a:pt x="12362" y="561"/>
                  </a:cubicBezTo>
                  <a:cubicBezTo>
                    <a:pt x="12362" y="561"/>
                    <a:pt x="12778" y="107"/>
                    <a:pt x="13301" y="72"/>
                  </a:cubicBezTo>
                  <a:cubicBezTo>
                    <a:pt x="13301" y="72"/>
                    <a:pt x="13372" y="36"/>
                    <a:pt x="13562" y="60"/>
                  </a:cubicBezTo>
                  <a:cubicBezTo>
                    <a:pt x="9022" y="60"/>
                    <a:pt x="9022" y="60"/>
                    <a:pt x="9022" y="60"/>
                  </a:cubicBezTo>
                  <a:cubicBezTo>
                    <a:pt x="9022" y="60"/>
                    <a:pt x="8701" y="0"/>
                    <a:pt x="8439" y="287"/>
                  </a:cubicBezTo>
                  <a:lnTo>
                    <a:pt x="8213" y="514"/>
                  </a:lnTo>
                  <a:close/>
                </a:path>
              </a:pathLst>
            </a:custGeom>
            <a:gradFill rotWithShape="1">
              <a:gsLst>
                <a:gs pos="0">
                  <a:srgbClr val="266983">
                    <a:satMod val="103000"/>
                    <a:lumMod val="102000"/>
                    <a:tint val="94000"/>
                  </a:srgbClr>
                </a:gs>
                <a:gs pos="50000">
                  <a:srgbClr val="266983">
                    <a:satMod val="110000"/>
                    <a:lumMod val="100000"/>
                    <a:shade val="100000"/>
                  </a:srgbClr>
                </a:gs>
                <a:gs pos="100000">
                  <a:srgbClr val="266983">
                    <a:lumMod val="99000"/>
                    <a:satMod val="120000"/>
                    <a:shade val="78000"/>
                  </a:srgbClr>
                </a:gs>
              </a:gsLst>
              <a:lin ang="5400000" scaled="0"/>
            </a:gradFill>
            <a:ln w="6350" cap="flat" cmpd="sng" algn="ctr">
              <a:solidFill>
                <a:srgbClr val="266983"/>
              </a:solidFill>
              <a:prstDash val="solid"/>
              <a:miter lim="800000"/>
              <a:headEnd/>
              <a:tailEnd/>
            </a:ln>
            <a:effectLst/>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white"/>
                </a:solidFill>
                <a:latin typeface="Calibri" panose="020F0502020204030204"/>
              </a:endParaRPr>
            </a:p>
          </p:txBody>
        </p:sp>
      </p:grpSp>
      <p:grpSp>
        <p:nvGrpSpPr>
          <p:cNvPr id="29" name="群組 28"/>
          <p:cNvGrpSpPr/>
          <p:nvPr/>
        </p:nvGrpSpPr>
        <p:grpSpPr>
          <a:xfrm>
            <a:off x="1023027" y="800438"/>
            <a:ext cx="1017691" cy="719132"/>
            <a:chOff x="88034" y="880735"/>
            <a:chExt cx="1102499" cy="779060"/>
          </a:xfrm>
        </p:grpSpPr>
        <p:sp>
          <p:nvSpPr>
            <p:cNvPr id="30" name="Shape 46842"/>
            <p:cNvSpPr/>
            <p:nvPr/>
          </p:nvSpPr>
          <p:spPr>
            <a:xfrm>
              <a:off x="88034" y="880735"/>
              <a:ext cx="1102499" cy="779060"/>
            </a:xfrm>
            <a:custGeom>
              <a:avLst/>
              <a:gdLst/>
              <a:ahLst/>
              <a:cxnLst>
                <a:cxn ang="0">
                  <a:pos x="wd2" y="hd2"/>
                </a:cxn>
                <a:cxn ang="5400000">
                  <a:pos x="wd2" y="hd2"/>
                </a:cxn>
                <a:cxn ang="10800000">
                  <a:pos x="wd2" y="hd2"/>
                </a:cxn>
                <a:cxn ang="16200000">
                  <a:pos x="wd2" y="hd2"/>
                </a:cxn>
              </a:cxnLst>
              <a:rect l="0" t="0" r="r" b="b"/>
              <a:pathLst>
                <a:path w="21600" h="21600" extrusionOk="0">
                  <a:moveTo>
                    <a:pt x="0" y="7641"/>
                  </a:moveTo>
                  <a:lnTo>
                    <a:pt x="3590" y="21600"/>
                  </a:lnTo>
                  <a:lnTo>
                    <a:pt x="18425" y="13959"/>
                  </a:lnTo>
                  <a:lnTo>
                    <a:pt x="21600" y="4419"/>
                  </a:lnTo>
                  <a:lnTo>
                    <a:pt x="14834" y="0"/>
                  </a:lnTo>
                  <a:lnTo>
                    <a:pt x="0" y="7641"/>
                  </a:lnTo>
                  <a:close/>
                </a:path>
              </a:pathLst>
            </a:custGeom>
            <a:solidFill>
              <a:srgbClr val="0070C0"/>
            </a:solidFill>
            <a:ln w="28575" cap="flat">
              <a:solidFill>
                <a:srgbClr val="FFFFFF"/>
              </a:solidFill>
              <a:miter lim="400000"/>
            </a:ln>
            <a:effectLst/>
          </p:spPr>
          <p:txBody>
            <a:bodyPr wrap="square" lIns="0" tIns="0" rIns="0" bIns="0" numCol="1" anchor="t">
              <a:noAutofit/>
            </a:bodyPr>
            <a:lstStyle/>
            <a:p>
              <a:pPr defTabSz="844083">
                <a:defRPr/>
              </a:pPr>
              <a:endParaRPr sz="1662" dirty="0">
                <a:solidFill>
                  <a:prstClr val="black"/>
                </a:solidFill>
                <a:latin typeface="微软雅黑" panose="020B0503020204020204" pitchFamily="34" charset="-122"/>
                <a:ea typeface="微软雅黑" panose="020B0503020204020204" pitchFamily="34" charset="-122"/>
              </a:endParaRPr>
            </a:p>
          </p:txBody>
        </p:sp>
        <p:sp>
          <p:nvSpPr>
            <p:cNvPr id="31" name="文字方塊 30"/>
            <p:cNvSpPr txBox="1"/>
            <p:nvPr/>
          </p:nvSpPr>
          <p:spPr>
            <a:xfrm>
              <a:off x="88034" y="1039431"/>
              <a:ext cx="976534" cy="407751"/>
            </a:xfrm>
            <a:prstGeom prst="rect">
              <a:avLst/>
            </a:prstGeom>
            <a:noFill/>
          </p:spPr>
          <p:txBody>
            <a:bodyPr wrap="square" rtlCol="0">
              <a:spAutoFit/>
            </a:bodyPr>
            <a:lstStyle/>
            <a:p>
              <a:pPr algn="ctr" defTabSz="844083">
                <a:defRPr/>
              </a:pPr>
              <a:r>
                <a:rPr lang="en-US" altLang="zh-TW" sz="1846" b="1" dirty="0">
                  <a:solidFill>
                    <a:srgbClr val="FFFFFF"/>
                  </a:solidFill>
                  <a:latin typeface="Arial"/>
                  <a:ea typeface="微軟正黑體" panose="020B0604030504040204" pitchFamily="34" charset="-120"/>
                </a:rPr>
                <a:t>AS-IS</a:t>
              </a:r>
              <a:endParaRPr lang="zh-TW" altLang="en-US" sz="1846" b="1" dirty="0">
                <a:solidFill>
                  <a:srgbClr val="FFFFFF"/>
                </a:solidFill>
                <a:latin typeface="Arial"/>
                <a:ea typeface="微軟正黑體" panose="020B0604030504040204" pitchFamily="34" charset="-120"/>
              </a:endParaRPr>
            </a:p>
          </p:txBody>
        </p:sp>
      </p:grpSp>
      <p:sp>
        <p:nvSpPr>
          <p:cNvPr id="72" name="Rounded Rectangle 33"/>
          <p:cNvSpPr/>
          <p:nvPr/>
        </p:nvSpPr>
        <p:spPr>
          <a:xfrm>
            <a:off x="1045036" y="4996594"/>
            <a:ext cx="10811604" cy="1493602"/>
          </a:xfrm>
          <a:prstGeom prst="roundRect">
            <a:avLst>
              <a:gd name="adj" fmla="val 13077"/>
            </a:avLst>
          </a:prstGeom>
          <a:solidFill>
            <a:srgbClr val="266983">
              <a:lumMod val="20000"/>
              <a:lumOff val="80000"/>
            </a:srgbClr>
          </a:solidFill>
          <a:ln w="6350" cap="flat" cmpd="sng" algn="ctr">
            <a:noFill/>
            <a:prstDash val="solid"/>
            <a:miter lim="800000"/>
          </a:ln>
          <a:effectLst/>
        </p:spPr>
        <p:txBody>
          <a:bodyPr rtlCol="0" anchor="ctr"/>
          <a:lstStyle/>
          <a:p>
            <a:pPr algn="ctr" defTabSz="844083">
              <a:defRPr/>
            </a:pPr>
            <a:endParaRPr lang="en-US" sz="1662" kern="0" dirty="0">
              <a:solidFill>
                <a:prstClr val="black"/>
              </a:solidFill>
              <a:latin typeface="Calibri" panose="020F0502020204030204"/>
            </a:endParaRPr>
          </a:p>
        </p:txBody>
      </p:sp>
      <p:grpSp>
        <p:nvGrpSpPr>
          <p:cNvPr id="73" name="Group 41"/>
          <p:cNvGrpSpPr>
            <a:grpSpLocks noChangeAspect="1"/>
          </p:cNvGrpSpPr>
          <p:nvPr/>
        </p:nvGrpSpPr>
        <p:grpSpPr>
          <a:xfrm>
            <a:off x="993515" y="4963195"/>
            <a:ext cx="1451821" cy="1276597"/>
            <a:chOff x="1713406" y="1280068"/>
            <a:chExt cx="2687144" cy="2706830"/>
          </a:xfrm>
        </p:grpSpPr>
        <p:sp>
          <p:nvSpPr>
            <p:cNvPr id="74" name="Freeform 6"/>
            <p:cNvSpPr>
              <a:spLocks/>
            </p:cNvSpPr>
            <p:nvPr/>
          </p:nvSpPr>
          <p:spPr bwMode="auto">
            <a:xfrm>
              <a:off x="3983324" y="1286682"/>
              <a:ext cx="417226" cy="109792"/>
            </a:xfrm>
            <a:custGeom>
              <a:avLst/>
              <a:gdLst/>
              <a:ahLst/>
              <a:cxnLst>
                <a:cxn ang="0">
                  <a:pos x="2270" y="597"/>
                </a:cxn>
                <a:cxn ang="0">
                  <a:pos x="0" y="597"/>
                </a:cxn>
                <a:cxn ang="0">
                  <a:pos x="1248" y="24"/>
                </a:cxn>
                <a:cxn ang="0">
                  <a:pos x="2270" y="597"/>
                </a:cxn>
              </a:cxnLst>
              <a:rect l="0" t="0" r="r" b="b"/>
              <a:pathLst>
                <a:path w="2270" h="597">
                  <a:moveTo>
                    <a:pt x="2270" y="597"/>
                  </a:moveTo>
                  <a:cubicBezTo>
                    <a:pt x="0" y="597"/>
                    <a:pt x="0" y="597"/>
                    <a:pt x="0" y="597"/>
                  </a:cubicBezTo>
                  <a:cubicBezTo>
                    <a:pt x="0" y="597"/>
                    <a:pt x="416" y="0"/>
                    <a:pt x="1248" y="24"/>
                  </a:cubicBezTo>
                  <a:cubicBezTo>
                    <a:pt x="1248" y="24"/>
                    <a:pt x="1997" y="36"/>
                    <a:pt x="2270" y="597"/>
                  </a:cubicBezTo>
                  <a:close/>
                </a:path>
              </a:pathLst>
            </a:custGeom>
            <a:solidFill>
              <a:srgbClr val="266983">
                <a:lumMod val="75000"/>
              </a:srgbClr>
            </a:solidFill>
            <a:ln w="9525">
              <a:noFill/>
              <a:round/>
              <a:headEnd/>
              <a:tailEnd/>
            </a:ln>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black"/>
                </a:solidFill>
                <a:latin typeface="Calibri" panose="020F0502020204030204"/>
              </a:endParaRPr>
            </a:p>
          </p:txBody>
        </p:sp>
        <p:sp>
          <p:nvSpPr>
            <p:cNvPr id="75" name="Freeform 7"/>
            <p:cNvSpPr>
              <a:spLocks/>
            </p:cNvSpPr>
            <p:nvPr/>
          </p:nvSpPr>
          <p:spPr bwMode="auto">
            <a:xfrm>
              <a:off x="1713406" y="3560958"/>
              <a:ext cx="109247" cy="425940"/>
            </a:xfrm>
            <a:custGeom>
              <a:avLst/>
              <a:gdLst/>
              <a:ahLst/>
              <a:cxnLst>
                <a:cxn ang="0">
                  <a:pos x="594" y="0"/>
                </a:cxn>
                <a:cxn ang="0">
                  <a:pos x="594" y="2317"/>
                </a:cxn>
                <a:cxn ang="0">
                  <a:pos x="23" y="1003"/>
                </a:cxn>
                <a:cxn ang="0">
                  <a:pos x="594" y="0"/>
                </a:cxn>
              </a:cxnLst>
              <a:rect l="0" t="0" r="r" b="b"/>
              <a:pathLst>
                <a:path w="594" h="2317">
                  <a:moveTo>
                    <a:pt x="594" y="0"/>
                  </a:moveTo>
                  <a:cubicBezTo>
                    <a:pt x="594" y="2317"/>
                    <a:pt x="594" y="2317"/>
                    <a:pt x="594" y="2317"/>
                  </a:cubicBezTo>
                  <a:cubicBezTo>
                    <a:pt x="594" y="2317"/>
                    <a:pt x="0" y="2018"/>
                    <a:pt x="23" y="1003"/>
                  </a:cubicBezTo>
                  <a:cubicBezTo>
                    <a:pt x="23" y="1003"/>
                    <a:pt x="83" y="430"/>
                    <a:pt x="594" y="0"/>
                  </a:cubicBezTo>
                  <a:close/>
                </a:path>
              </a:pathLst>
            </a:custGeom>
            <a:solidFill>
              <a:srgbClr val="266983">
                <a:lumMod val="75000"/>
              </a:srgbClr>
            </a:solidFill>
            <a:ln w="9525">
              <a:noFill/>
              <a:round/>
              <a:headEnd/>
              <a:tailEnd/>
            </a:ln>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black"/>
                </a:solidFill>
                <a:latin typeface="Calibri" panose="020F0502020204030204"/>
              </a:endParaRPr>
            </a:p>
          </p:txBody>
        </p:sp>
        <p:sp>
          <p:nvSpPr>
            <p:cNvPr id="76" name="Freeform 8"/>
            <p:cNvSpPr>
              <a:spLocks/>
            </p:cNvSpPr>
            <p:nvPr/>
          </p:nvSpPr>
          <p:spPr bwMode="auto">
            <a:xfrm>
              <a:off x="1719864" y="1280068"/>
              <a:ext cx="2492849" cy="2491525"/>
            </a:xfrm>
            <a:custGeom>
              <a:avLst/>
              <a:gdLst/>
              <a:ahLst/>
              <a:cxnLst>
                <a:cxn ang="0">
                  <a:pos x="8213" y="514"/>
                </a:cxn>
                <a:cxn ang="0">
                  <a:pos x="404" y="8360"/>
                </a:cxn>
                <a:cxn ang="0">
                  <a:pos x="0" y="9065"/>
                </a:cxn>
                <a:cxn ang="0">
                  <a:pos x="0" y="13555"/>
                </a:cxn>
                <a:cxn ang="0">
                  <a:pos x="618" y="12337"/>
                </a:cxn>
                <a:cxn ang="0">
                  <a:pos x="7120" y="5816"/>
                </a:cxn>
                <a:cxn ang="0">
                  <a:pos x="12362" y="561"/>
                </a:cxn>
                <a:cxn ang="0">
                  <a:pos x="13301" y="72"/>
                </a:cxn>
                <a:cxn ang="0">
                  <a:pos x="13562" y="60"/>
                </a:cxn>
                <a:cxn ang="0">
                  <a:pos x="9022" y="60"/>
                </a:cxn>
                <a:cxn ang="0">
                  <a:pos x="8439" y="287"/>
                </a:cxn>
                <a:cxn ang="0">
                  <a:pos x="8213" y="514"/>
                </a:cxn>
              </a:cxnLst>
              <a:rect l="0" t="0" r="r" b="b"/>
              <a:pathLst>
                <a:path w="13562" h="13555">
                  <a:moveTo>
                    <a:pt x="8213" y="514"/>
                  </a:moveTo>
                  <a:cubicBezTo>
                    <a:pt x="404" y="8360"/>
                    <a:pt x="404" y="8360"/>
                    <a:pt x="404" y="8360"/>
                  </a:cubicBezTo>
                  <a:cubicBezTo>
                    <a:pt x="404" y="8360"/>
                    <a:pt x="0" y="8742"/>
                    <a:pt x="0" y="9065"/>
                  </a:cubicBezTo>
                  <a:cubicBezTo>
                    <a:pt x="0" y="13555"/>
                    <a:pt x="0" y="13555"/>
                    <a:pt x="0" y="13555"/>
                  </a:cubicBezTo>
                  <a:cubicBezTo>
                    <a:pt x="0" y="13555"/>
                    <a:pt x="12" y="12934"/>
                    <a:pt x="618" y="12337"/>
                  </a:cubicBezTo>
                  <a:cubicBezTo>
                    <a:pt x="7120" y="5816"/>
                    <a:pt x="7120" y="5816"/>
                    <a:pt x="7120" y="5816"/>
                  </a:cubicBezTo>
                  <a:cubicBezTo>
                    <a:pt x="12362" y="561"/>
                    <a:pt x="12362" y="561"/>
                    <a:pt x="12362" y="561"/>
                  </a:cubicBezTo>
                  <a:cubicBezTo>
                    <a:pt x="12362" y="561"/>
                    <a:pt x="12778" y="107"/>
                    <a:pt x="13301" y="72"/>
                  </a:cubicBezTo>
                  <a:cubicBezTo>
                    <a:pt x="13301" y="72"/>
                    <a:pt x="13372" y="36"/>
                    <a:pt x="13562" y="60"/>
                  </a:cubicBezTo>
                  <a:cubicBezTo>
                    <a:pt x="9022" y="60"/>
                    <a:pt x="9022" y="60"/>
                    <a:pt x="9022" y="60"/>
                  </a:cubicBezTo>
                  <a:cubicBezTo>
                    <a:pt x="9022" y="60"/>
                    <a:pt x="8701" y="0"/>
                    <a:pt x="8439" y="287"/>
                  </a:cubicBezTo>
                  <a:lnTo>
                    <a:pt x="8213" y="514"/>
                  </a:lnTo>
                  <a:close/>
                </a:path>
              </a:pathLst>
            </a:custGeom>
            <a:gradFill rotWithShape="1">
              <a:gsLst>
                <a:gs pos="0">
                  <a:srgbClr val="266983">
                    <a:satMod val="103000"/>
                    <a:lumMod val="102000"/>
                    <a:tint val="94000"/>
                  </a:srgbClr>
                </a:gs>
                <a:gs pos="50000">
                  <a:srgbClr val="266983">
                    <a:satMod val="110000"/>
                    <a:lumMod val="100000"/>
                    <a:shade val="100000"/>
                  </a:srgbClr>
                </a:gs>
                <a:gs pos="100000">
                  <a:srgbClr val="266983">
                    <a:lumMod val="99000"/>
                    <a:satMod val="120000"/>
                    <a:shade val="78000"/>
                  </a:srgbClr>
                </a:gs>
              </a:gsLst>
              <a:lin ang="5400000" scaled="0"/>
            </a:gradFill>
            <a:ln w="6350" cap="flat" cmpd="sng" algn="ctr">
              <a:solidFill>
                <a:srgbClr val="266983"/>
              </a:solidFill>
              <a:prstDash val="solid"/>
              <a:miter lim="800000"/>
              <a:headEnd/>
              <a:tailEnd/>
            </a:ln>
            <a:effectLst/>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white"/>
                </a:solidFill>
                <a:latin typeface="Calibri" panose="020F0502020204030204"/>
              </a:endParaRPr>
            </a:p>
          </p:txBody>
        </p:sp>
      </p:grpSp>
      <p:sp>
        <p:nvSpPr>
          <p:cNvPr id="81" name="Shape 46863"/>
          <p:cNvSpPr/>
          <p:nvPr/>
        </p:nvSpPr>
        <p:spPr>
          <a:xfrm>
            <a:off x="918851" y="5015116"/>
            <a:ext cx="1007350" cy="719132"/>
          </a:xfrm>
          <a:custGeom>
            <a:avLst/>
            <a:gdLst/>
            <a:ahLst/>
            <a:cxnLst>
              <a:cxn ang="0">
                <a:pos x="wd2" y="hd2"/>
              </a:cxn>
              <a:cxn ang="5400000">
                <a:pos x="wd2" y="hd2"/>
              </a:cxn>
              <a:cxn ang="10800000">
                <a:pos x="wd2" y="hd2"/>
              </a:cxn>
              <a:cxn ang="16200000">
                <a:pos x="wd2" y="hd2"/>
              </a:cxn>
            </a:cxnLst>
            <a:rect l="0" t="0" r="r" b="b"/>
            <a:pathLst>
              <a:path w="21600" h="21600" extrusionOk="0">
                <a:moveTo>
                  <a:pt x="0" y="7641"/>
                </a:moveTo>
                <a:lnTo>
                  <a:pt x="3590" y="21600"/>
                </a:lnTo>
                <a:lnTo>
                  <a:pt x="18425" y="13959"/>
                </a:lnTo>
                <a:lnTo>
                  <a:pt x="21600" y="4419"/>
                </a:lnTo>
                <a:lnTo>
                  <a:pt x="14834" y="0"/>
                </a:lnTo>
                <a:lnTo>
                  <a:pt x="0" y="7641"/>
                </a:lnTo>
                <a:close/>
              </a:path>
            </a:pathLst>
          </a:custGeom>
          <a:solidFill>
            <a:srgbClr val="FFC000"/>
          </a:solidFill>
          <a:ln w="28575" cap="flat">
            <a:solidFill>
              <a:srgbClr val="FFFFFF"/>
            </a:solidFill>
            <a:miter lim="400000"/>
          </a:ln>
          <a:effectLst/>
        </p:spPr>
        <p:txBody>
          <a:bodyPr wrap="square" lIns="0" tIns="0" rIns="0" bIns="0" numCol="1" anchor="t">
            <a:noAutofit/>
          </a:bodyPr>
          <a:lstStyle/>
          <a:p>
            <a:pPr defTabSz="844083">
              <a:defRPr/>
            </a:pPr>
            <a:endParaRPr sz="1662">
              <a:solidFill>
                <a:prstClr val="black"/>
              </a:solidFill>
              <a:latin typeface="微软雅黑" panose="020B0503020204020204" pitchFamily="34" charset="-122"/>
              <a:ea typeface="微软雅黑" panose="020B0503020204020204" pitchFamily="34" charset="-122"/>
            </a:endParaRPr>
          </a:p>
        </p:txBody>
      </p:sp>
      <p:sp>
        <p:nvSpPr>
          <p:cNvPr id="82" name="文字方塊 81"/>
          <p:cNvSpPr txBox="1"/>
          <p:nvPr/>
        </p:nvSpPr>
        <p:spPr>
          <a:xfrm>
            <a:off x="918212" y="5161607"/>
            <a:ext cx="1007991" cy="376385"/>
          </a:xfrm>
          <a:prstGeom prst="rect">
            <a:avLst/>
          </a:prstGeom>
          <a:noFill/>
        </p:spPr>
        <p:txBody>
          <a:bodyPr wrap="square" rtlCol="0">
            <a:spAutoFit/>
          </a:bodyPr>
          <a:lstStyle/>
          <a:p>
            <a:pPr algn="ctr" defTabSz="844083">
              <a:defRPr/>
            </a:pPr>
            <a:r>
              <a:rPr lang="en-US" altLang="zh-TW" sz="1846" b="1" dirty="0">
                <a:solidFill>
                  <a:srgbClr val="FFFFFF"/>
                </a:solidFill>
                <a:latin typeface="Arial"/>
                <a:ea typeface="微軟正黑體" panose="020B0604030504040204" pitchFamily="34" charset="-120"/>
              </a:rPr>
              <a:t>TO-BE</a:t>
            </a:r>
            <a:endParaRPr lang="zh-TW" altLang="en-US" sz="1846" b="1" dirty="0">
              <a:solidFill>
                <a:srgbClr val="FFFFFF"/>
              </a:solidFill>
              <a:latin typeface="Arial"/>
              <a:ea typeface="微軟正黑體" panose="020B0604030504040204" pitchFamily="34" charset="-120"/>
            </a:endParaRPr>
          </a:p>
        </p:txBody>
      </p:sp>
      <p:sp>
        <p:nvSpPr>
          <p:cNvPr id="49" name="Rounded Rectangle 33"/>
          <p:cNvSpPr/>
          <p:nvPr/>
        </p:nvSpPr>
        <p:spPr>
          <a:xfrm>
            <a:off x="991538" y="2273403"/>
            <a:ext cx="9746452" cy="2645979"/>
          </a:xfrm>
          <a:prstGeom prst="roundRect">
            <a:avLst>
              <a:gd name="adj" fmla="val 13077"/>
            </a:avLst>
          </a:prstGeom>
          <a:noFill/>
          <a:ln w="6350" cap="flat" cmpd="sng" algn="ctr">
            <a:solidFill>
              <a:schemeClr val="bg1">
                <a:lumMod val="50000"/>
              </a:schemeClr>
            </a:solidFill>
            <a:prstDash val="sysDash"/>
            <a:miter lim="800000"/>
          </a:ln>
          <a:effectLst/>
        </p:spPr>
        <p:txBody>
          <a:bodyPr rtlCol="0" anchor="ctr"/>
          <a:lstStyle/>
          <a:p>
            <a:pPr algn="ctr" defTabSz="844083">
              <a:defRPr/>
            </a:pPr>
            <a:endParaRPr lang="en-US" sz="1662" kern="0">
              <a:solidFill>
                <a:prstClr val="black"/>
              </a:solidFill>
              <a:latin typeface="Calibri" panose="020F0502020204030204"/>
            </a:endParaRPr>
          </a:p>
        </p:txBody>
      </p:sp>
      <p:sp>
        <p:nvSpPr>
          <p:cNvPr id="6" name="矩形 5"/>
          <p:cNvSpPr/>
          <p:nvPr/>
        </p:nvSpPr>
        <p:spPr>
          <a:xfrm>
            <a:off x="2040718" y="841098"/>
            <a:ext cx="5299738" cy="1300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2000" indent="-144000">
              <a:buFont typeface="Arial" panose="020B0604020202020204" pitchFamily="34" charset="0"/>
              <a:buChar char="•"/>
            </a:pPr>
            <a:endParaRPr lang="zh-TW" altLang="en-US" dirty="0">
              <a:solidFill>
                <a:schemeClr val="tx1"/>
              </a:solidFill>
            </a:endParaRPr>
          </a:p>
        </p:txBody>
      </p:sp>
      <p:sp>
        <p:nvSpPr>
          <p:cNvPr id="53" name="矩形 52"/>
          <p:cNvSpPr/>
          <p:nvPr/>
        </p:nvSpPr>
        <p:spPr>
          <a:xfrm>
            <a:off x="2004354" y="5149848"/>
            <a:ext cx="4291627" cy="1300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2000" indent="-144000">
              <a:buFont typeface="Arial" panose="020B0604020202020204" pitchFamily="34" charset="0"/>
              <a:buChar char="•"/>
            </a:pPr>
            <a:endParaRPr lang="zh-TW" altLang="en-US" dirty="0">
              <a:solidFill>
                <a:schemeClr val="tx1"/>
              </a:solidFill>
            </a:endParaRPr>
          </a:p>
        </p:txBody>
      </p:sp>
      <p:sp>
        <p:nvSpPr>
          <p:cNvPr id="55" name="矩形 54"/>
          <p:cNvSpPr/>
          <p:nvPr/>
        </p:nvSpPr>
        <p:spPr>
          <a:xfrm>
            <a:off x="7028878" y="5214250"/>
            <a:ext cx="2592288" cy="11833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TW" dirty="0">
              <a:solidFill>
                <a:schemeClr val="tx1"/>
              </a:solidFill>
            </a:endParaRPr>
          </a:p>
        </p:txBody>
      </p:sp>
      <p:sp>
        <p:nvSpPr>
          <p:cNvPr id="26" name="矩形 25"/>
          <p:cNvSpPr/>
          <p:nvPr/>
        </p:nvSpPr>
        <p:spPr bwMode="auto">
          <a:xfrm>
            <a:off x="11004376" y="0"/>
            <a:ext cx="1187624" cy="358513"/>
          </a:xfrm>
          <a:prstGeom prst="rect">
            <a:avLst/>
          </a:prstGeom>
          <a:solidFill>
            <a:srgbClr val="00206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chemeClr val="bg1"/>
              </a:buClr>
              <a:buSzPct val="100000"/>
            </a:pPr>
            <a:r>
              <a:rPr lang="zh-TW" altLang="en-US"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分項</a:t>
            </a:r>
            <a:r>
              <a:rPr lang="en-US" altLang="zh-TW"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2-2</a:t>
            </a:r>
            <a:endParaRPr lang="zh-TW" altLang="en-US"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pic>
        <p:nvPicPr>
          <p:cNvPr id="4" name="圖片 3"/>
          <p:cNvPicPr>
            <a:picLocks noChangeAspect="1"/>
          </p:cNvPicPr>
          <p:nvPr/>
        </p:nvPicPr>
        <p:blipFill>
          <a:blip r:embed="rId2"/>
          <a:stretch>
            <a:fillRect/>
          </a:stretch>
        </p:blipFill>
        <p:spPr>
          <a:xfrm>
            <a:off x="1147768" y="2318839"/>
            <a:ext cx="5126032" cy="2587650"/>
          </a:xfrm>
          <a:prstGeom prst="rect">
            <a:avLst/>
          </a:prstGeom>
        </p:spPr>
      </p:pic>
      <p:sp>
        <p:nvSpPr>
          <p:cNvPr id="33" name="矩形 32"/>
          <p:cNvSpPr/>
          <p:nvPr/>
        </p:nvSpPr>
        <p:spPr>
          <a:xfrm>
            <a:off x="2131708" y="5109535"/>
            <a:ext cx="8356780" cy="1300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200" b="1" dirty="0" smtClean="0">
                <a:solidFill>
                  <a:schemeClr val="tx1"/>
                </a:solidFill>
              </a:rPr>
              <a:t>透過建立</a:t>
            </a:r>
            <a:r>
              <a:rPr lang="en-US" altLang="zh-TW" sz="2200" dirty="0" smtClean="0">
                <a:solidFill>
                  <a:schemeClr val="tx1"/>
                </a:solidFill>
              </a:rPr>
              <a:t>AI</a:t>
            </a:r>
            <a:r>
              <a:rPr lang="zh-TW" altLang="en-US" sz="2200" b="1" dirty="0">
                <a:solidFill>
                  <a:schemeClr val="tx1"/>
                </a:solidFill>
              </a:rPr>
              <a:t>圓鋸切片壽命</a:t>
            </a:r>
            <a:r>
              <a:rPr lang="zh-TW" altLang="en-US" sz="2200" b="1" dirty="0" smtClean="0">
                <a:solidFill>
                  <a:schemeClr val="tx1"/>
                </a:solidFill>
              </a:rPr>
              <a:t>診斷，模型</a:t>
            </a:r>
            <a:r>
              <a:rPr lang="zh-TW" altLang="en-US" sz="2200" b="1" dirty="0" smtClean="0">
                <a:solidFill>
                  <a:srgbClr val="C00000"/>
                </a:solidFill>
              </a:rPr>
              <a:t>預測</a:t>
            </a:r>
            <a:r>
              <a:rPr lang="zh-TW" altLang="en-US" sz="2200" b="1" dirty="0">
                <a:solidFill>
                  <a:srgbClr val="C00000"/>
                </a:solidFill>
              </a:rPr>
              <a:t>召回率達</a:t>
            </a:r>
            <a:r>
              <a:rPr lang="en-US" altLang="zh-TW" sz="2200" b="1" dirty="0">
                <a:solidFill>
                  <a:srgbClr val="C00000"/>
                </a:solidFill>
              </a:rPr>
              <a:t>83%</a:t>
            </a:r>
            <a:r>
              <a:rPr lang="zh-TW" altLang="en-US" sz="2200" b="1" dirty="0" smtClean="0">
                <a:solidFill>
                  <a:srgbClr val="C00000"/>
                </a:solidFill>
              </a:rPr>
              <a:t>以上，並於壽命剩餘</a:t>
            </a:r>
            <a:r>
              <a:rPr lang="en-US" altLang="zh-TW" sz="2200" b="1" dirty="0" smtClean="0">
                <a:solidFill>
                  <a:srgbClr val="C00000"/>
                </a:solidFill>
              </a:rPr>
              <a:t>30%</a:t>
            </a:r>
            <a:r>
              <a:rPr lang="zh-TW" altLang="en-US" sz="2200" b="1" dirty="0" smtClean="0">
                <a:solidFill>
                  <a:srgbClr val="C00000"/>
                </a:solidFill>
              </a:rPr>
              <a:t>前提前警示</a:t>
            </a:r>
            <a:r>
              <a:rPr lang="en-US" altLang="zh-TW" sz="2200" b="1" dirty="0" smtClean="0">
                <a:solidFill>
                  <a:srgbClr val="C00000"/>
                </a:solidFill>
              </a:rPr>
              <a:t>(</a:t>
            </a:r>
            <a:r>
              <a:rPr lang="zh-TW" altLang="en-US" sz="2200" b="1" dirty="0" smtClean="0">
                <a:solidFill>
                  <a:srgbClr val="C00000"/>
                </a:solidFill>
              </a:rPr>
              <a:t>以本款刀具約</a:t>
            </a:r>
            <a:r>
              <a:rPr lang="en-US" altLang="zh-TW" sz="2200" b="1" dirty="0" smtClean="0">
                <a:solidFill>
                  <a:srgbClr val="C00000"/>
                </a:solidFill>
              </a:rPr>
              <a:t>2</a:t>
            </a:r>
            <a:r>
              <a:rPr lang="zh-TW" altLang="en-US" sz="2200" b="1" dirty="0" smtClean="0">
                <a:solidFill>
                  <a:srgbClr val="C00000"/>
                </a:solidFill>
              </a:rPr>
              <a:t>小時</a:t>
            </a:r>
            <a:r>
              <a:rPr lang="en-US" altLang="zh-TW" sz="2200" b="1" dirty="0" smtClean="0">
                <a:solidFill>
                  <a:srgbClr val="C00000"/>
                </a:solidFill>
              </a:rPr>
              <a:t>)</a:t>
            </a:r>
            <a:r>
              <a:rPr lang="zh-TW" altLang="en-US" sz="2200" b="1" dirty="0" smtClean="0">
                <a:solidFill>
                  <a:schemeClr val="tx1"/>
                </a:solidFill>
              </a:rPr>
              <a:t>，可預防圓鋸刀壽命終了造成的大量廢品，並搭配</a:t>
            </a:r>
            <a:r>
              <a:rPr lang="zh-TW" altLang="en-US" sz="2200" b="1" dirty="0" smtClean="0">
                <a:solidFill>
                  <a:srgbClr val="C00000"/>
                </a:solidFill>
              </a:rPr>
              <a:t>智慧工單排程，於生產空窗期提前更換</a:t>
            </a:r>
            <a:r>
              <a:rPr lang="zh-TW" altLang="en-US" sz="2200" b="1" dirty="0" smtClean="0">
                <a:solidFill>
                  <a:schemeClr val="tx1"/>
                </a:solidFill>
              </a:rPr>
              <a:t>，打造廠內設備韌性維修服務。</a:t>
            </a:r>
            <a:endParaRPr lang="en-US" altLang="zh-TW" sz="2200" b="1" dirty="0">
              <a:solidFill>
                <a:schemeClr val="tx1"/>
              </a:solidFill>
            </a:endParaRPr>
          </a:p>
        </p:txBody>
      </p:sp>
      <p:sp>
        <p:nvSpPr>
          <p:cNvPr id="34" name="矩形 33"/>
          <p:cNvSpPr/>
          <p:nvPr/>
        </p:nvSpPr>
        <p:spPr>
          <a:xfrm>
            <a:off x="1952229" y="800846"/>
            <a:ext cx="7748010" cy="1300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2000" indent="-144000">
              <a:buFont typeface="Arial" panose="020B0604020202020204" pitchFamily="34" charset="0"/>
              <a:buChar char="•"/>
            </a:pPr>
            <a:r>
              <a:rPr lang="zh-TW" altLang="en-US" sz="2200" b="1" dirty="0" smtClean="0">
                <a:solidFill>
                  <a:schemeClr val="tx1"/>
                </a:solidFill>
              </a:rPr>
              <a:t>圓鋸刀磨耗過度會導致</a:t>
            </a:r>
            <a:r>
              <a:rPr lang="zh-TW" altLang="en-US" sz="2200" b="1" dirty="0" smtClean="0">
                <a:solidFill>
                  <a:srgbClr val="C00000"/>
                </a:solidFill>
              </a:rPr>
              <a:t>鐵管毛邊發生，因此產生大量廢料（約佔驗證場域 </a:t>
            </a:r>
            <a:r>
              <a:rPr lang="en-US" altLang="zh-TW" sz="2200" b="1" dirty="0" smtClean="0">
                <a:solidFill>
                  <a:srgbClr val="C00000"/>
                </a:solidFill>
              </a:rPr>
              <a:t>8%</a:t>
            </a:r>
            <a:r>
              <a:rPr lang="zh-TW" altLang="en-US" sz="2200" b="1" dirty="0" smtClean="0">
                <a:solidFill>
                  <a:srgbClr val="C00000"/>
                </a:solidFill>
              </a:rPr>
              <a:t> 產量）</a:t>
            </a:r>
            <a:endParaRPr lang="en-US" altLang="zh-TW" sz="2200" b="1" dirty="0" smtClean="0">
              <a:solidFill>
                <a:srgbClr val="C00000"/>
              </a:solidFill>
            </a:endParaRPr>
          </a:p>
          <a:p>
            <a:pPr marL="72000" indent="-144000">
              <a:buFont typeface="Arial" panose="020B0604020202020204" pitchFamily="34" charset="0"/>
              <a:buChar char="•"/>
            </a:pPr>
            <a:r>
              <a:rPr lang="zh-TW" altLang="en-US" sz="2200" b="1" dirty="0" smtClean="0">
                <a:solidFill>
                  <a:schemeClr val="tx1"/>
                </a:solidFill>
              </a:rPr>
              <a:t>市面上解決方案因圓鋸刀</a:t>
            </a:r>
            <a:r>
              <a:rPr lang="zh-TW" altLang="en-US" sz="2200" b="1" dirty="0" smtClean="0">
                <a:solidFill>
                  <a:srgbClr val="C00000"/>
                </a:solidFill>
              </a:rPr>
              <a:t>鋸齒磨耗不一</a:t>
            </a:r>
            <a:r>
              <a:rPr lang="zh-TW" altLang="en-US" sz="2200" b="1" dirty="0" smtClean="0">
                <a:solidFill>
                  <a:schemeClr val="tx1"/>
                </a:solidFill>
              </a:rPr>
              <a:t>，導致無法準確預測刀鋸壽命，</a:t>
            </a:r>
            <a:r>
              <a:rPr lang="zh-TW" altLang="en-US" sz="2200" b="1" dirty="0" smtClean="0">
                <a:solidFill>
                  <a:srgbClr val="C00000"/>
                </a:solidFill>
              </a:rPr>
              <a:t>造成提前汰換刀具或大量廢品</a:t>
            </a:r>
            <a:r>
              <a:rPr lang="zh-TW" altLang="en-US" sz="2200" b="1" dirty="0" smtClean="0">
                <a:solidFill>
                  <a:schemeClr val="tx1"/>
                </a:solidFill>
              </a:rPr>
              <a:t>的狀況。</a:t>
            </a:r>
            <a:endParaRPr lang="zh-TW" altLang="en-US" sz="2200" b="1" dirty="0">
              <a:solidFill>
                <a:schemeClr val="tx1"/>
              </a:solidFill>
            </a:endParaRPr>
          </a:p>
        </p:txBody>
      </p:sp>
      <p:pic>
        <p:nvPicPr>
          <p:cNvPr id="5" name="圖片 4"/>
          <p:cNvPicPr>
            <a:picLocks noChangeAspect="1"/>
          </p:cNvPicPr>
          <p:nvPr/>
        </p:nvPicPr>
        <p:blipFill>
          <a:blip r:embed="rId3"/>
          <a:stretch>
            <a:fillRect/>
          </a:stretch>
        </p:blipFill>
        <p:spPr>
          <a:xfrm>
            <a:off x="6309277" y="3708271"/>
            <a:ext cx="4343547" cy="1091374"/>
          </a:xfrm>
          <a:prstGeom prst="rect">
            <a:avLst/>
          </a:prstGeom>
        </p:spPr>
      </p:pic>
      <p:sp>
        <p:nvSpPr>
          <p:cNvPr id="7" name="文字方塊 6"/>
          <p:cNvSpPr txBox="1"/>
          <p:nvPr/>
        </p:nvSpPr>
        <p:spPr>
          <a:xfrm>
            <a:off x="6342269" y="2310585"/>
            <a:ext cx="2760692" cy="615553"/>
          </a:xfrm>
          <a:prstGeom prst="rect">
            <a:avLst/>
          </a:prstGeom>
          <a:noFill/>
        </p:spPr>
        <p:txBody>
          <a:bodyPr wrap="none" rtlCol="0">
            <a:spAutoFit/>
          </a:bodyPr>
          <a:lstStyle/>
          <a:p>
            <a:r>
              <a:rPr lang="zh-TW" altLang="en-US" dirty="0" smtClean="0">
                <a:solidFill>
                  <a:schemeClr val="tx1">
                    <a:lumMod val="75000"/>
                  </a:schemeClr>
                </a:solidFill>
              </a:rPr>
              <a:t>刀具壽命預測</a:t>
            </a:r>
            <a:endParaRPr lang="en-US" altLang="zh-TW" dirty="0" smtClean="0">
              <a:solidFill>
                <a:schemeClr val="tx1">
                  <a:lumMod val="75000"/>
                </a:schemeClr>
              </a:solidFill>
            </a:endParaRPr>
          </a:p>
          <a:p>
            <a:r>
              <a:rPr lang="zh-TW" altLang="en-US" sz="1600" dirty="0" smtClean="0">
                <a:solidFill>
                  <a:schemeClr val="tx1">
                    <a:lumMod val="75000"/>
                  </a:schemeClr>
                </a:solidFill>
              </a:rPr>
              <a:t>提前</a:t>
            </a:r>
            <a:r>
              <a:rPr lang="en-US" altLang="zh-TW" sz="1600" dirty="0" smtClean="0">
                <a:solidFill>
                  <a:schemeClr val="tx1">
                    <a:lumMod val="75000"/>
                  </a:schemeClr>
                </a:solidFill>
              </a:rPr>
              <a:t>2</a:t>
            </a:r>
            <a:r>
              <a:rPr lang="zh-TW" altLang="en-US" sz="1600" dirty="0" smtClean="0">
                <a:solidFill>
                  <a:schemeClr val="tx1">
                    <a:lumMod val="75000"/>
                  </a:schemeClr>
                </a:solidFill>
              </a:rPr>
              <a:t>小時預警刀具壽命耗盡</a:t>
            </a:r>
          </a:p>
        </p:txBody>
      </p:sp>
      <p:pic>
        <p:nvPicPr>
          <p:cNvPr id="8" name="圖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28448" y="761811"/>
            <a:ext cx="1386146" cy="1046957"/>
          </a:xfrm>
          <a:prstGeom prst="rect">
            <a:avLst/>
          </a:prstGeom>
        </p:spPr>
      </p:pic>
      <p:pic>
        <p:nvPicPr>
          <p:cNvPr id="9" name="圖片 8"/>
          <p:cNvPicPr>
            <a:picLocks noChangeAspect="1"/>
          </p:cNvPicPr>
          <p:nvPr/>
        </p:nvPicPr>
        <p:blipFill>
          <a:blip r:embed="rId5"/>
          <a:stretch>
            <a:fillRect/>
          </a:stretch>
        </p:blipFill>
        <p:spPr>
          <a:xfrm>
            <a:off x="6461741" y="2926138"/>
            <a:ext cx="1412553" cy="765982"/>
          </a:xfrm>
          <a:prstGeom prst="rect">
            <a:avLst/>
          </a:prstGeom>
        </p:spPr>
      </p:pic>
      <p:sp>
        <p:nvSpPr>
          <p:cNvPr id="40" name="文字方塊 39"/>
          <p:cNvSpPr txBox="1"/>
          <p:nvPr/>
        </p:nvSpPr>
        <p:spPr>
          <a:xfrm>
            <a:off x="10190579" y="1783761"/>
            <a:ext cx="1261884" cy="369332"/>
          </a:xfrm>
          <a:prstGeom prst="rect">
            <a:avLst/>
          </a:prstGeom>
          <a:noFill/>
        </p:spPr>
        <p:txBody>
          <a:bodyPr wrap="none" rtlCol="0">
            <a:spAutoFit/>
          </a:bodyPr>
          <a:lstStyle/>
          <a:p>
            <a:r>
              <a:rPr lang="zh-TW" altLang="en-US" dirty="0" smtClean="0">
                <a:solidFill>
                  <a:schemeClr val="tx1">
                    <a:lumMod val="75000"/>
                  </a:schemeClr>
                </a:solidFill>
              </a:rPr>
              <a:t>廢料</a:t>
            </a:r>
            <a:r>
              <a:rPr lang="en-US" altLang="zh-TW" dirty="0" smtClean="0">
                <a:solidFill>
                  <a:schemeClr val="tx1">
                    <a:lumMod val="75000"/>
                  </a:schemeClr>
                </a:solidFill>
              </a:rPr>
              <a:t>(</a:t>
            </a:r>
            <a:r>
              <a:rPr lang="zh-TW" altLang="en-US" dirty="0" smtClean="0">
                <a:solidFill>
                  <a:schemeClr val="tx1">
                    <a:lumMod val="75000"/>
                  </a:schemeClr>
                </a:solidFill>
              </a:rPr>
              <a:t>鐵管</a:t>
            </a:r>
            <a:r>
              <a:rPr lang="en-US" altLang="zh-TW" dirty="0" smtClean="0">
                <a:solidFill>
                  <a:schemeClr val="tx1">
                    <a:lumMod val="75000"/>
                  </a:schemeClr>
                </a:solidFill>
              </a:rPr>
              <a:t>)</a:t>
            </a:r>
            <a:endParaRPr lang="zh-TW" altLang="en-US" sz="1600" dirty="0" smtClean="0">
              <a:solidFill>
                <a:schemeClr val="tx1">
                  <a:lumMod val="75000"/>
                </a:schemeClr>
              </a:solidFill>
            </a:endParaRPr>
          </a:p>
        </p:txBody>
      </p:sp>
      <p:sp>
        <p:nvSpPr>
          <p:cNvPr id="32" name="標題 1"/>
          <p:cNvSpPr txBox="1">
            <a:spLocks/>
          </p:cNvSpPr>
          <p:nvPr/>
        </p:nvSpPr>
        <p:spPr>
          <a:xfrm>
            <a:off x="2923858" y="44624"/>
            <a:ext cx="7612252" cy="778098"/>
          </a:xfrm>
          <a:prstGeom prst="rect">
            <a:avLst/>
          </a:prstGeom>
        </p:spPr>
        <p:txBody>
          <a:bodyPr/>
          <a:lstStyle>
            <a:lvl1pPr algn="ctr" defTabSz="844083" rtl="0" eaLnBrk="1" latinLnBrk="0" hangingPunct="1">
              <a:spcBef>
                <a:spcPct val="0"/>
              </a:spcBef>
              <a:buNone/>
              <a:defRPr sz="3323" b="1" kern="1200">
                <a:solidFill>
                  <a:schemeClr val="tx1"/>
                </a:solidFill>
                <a:latin typeface="+mn-ea"/>
                <a:ea typeface="+mn-ea"/>
                <a:cs typeface="+mj-cs"/>
              </a:defRPr>
            </a:lvl1pPr>
          </a:lstStyle>
          <a:p>
            <a:pPr algn="l"/>
            <a:r>
              <a:rPr lang="en-US" altLang="zh-TW" sz="2800" dirty="0"/>
              <a:t>FY111</a:t>
            </a:r>
            <a:r>
              <a:rPr lang="zh-TW" altLang="en-US" sz="2800" dirty="0"/>
              <a:t>成果</a:t>
            </a:r>
            <a:r>
              <a:rPr lang="en-US" altLang="zh-TW" sz="2800" dirty="0" smtClean="0"/>
              <a:t>-</a:t>
            </a:r>
            <a:r>
              <a:rPr lang="zh-TW" altLang="en-US" sz="2800" dirty="0"/>
              <a:t>零組件壽命自檢技術</a:t>
            </a:r>
          </a:p>
        </p:txBody>
      </p:sp>
    </p:spTree>
    <p:extLst>
      <p:ext uri="{BB962C8B-B14F-4D97-AF65-F5344CB8AC3E}">
        <p14:creationId xmlns:p14="http://schemas.microsoft.com/office/powerpoint/2010/main" val="19823046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28562E0-AE09-4D11-92BC-5850C0B2AD0D}" type="slidenum">
              <a:rPr lang="zh-TW" altLang="en-US" smtClean="0"/>
              <a:pPr/>
              <a:t>28</a:t>
            </a:fld>
            <a:endParaRPr lang="zh-TW" altLang="en-US" dirty="0"/>
          </a:p>
        </p:txBody>
      </p:sp>
      <p:sp>
        <p:nvSpPr>
          <p:cNvPr id="17" name="Rounded Rectangle 33"/>
          <p:cNvSpPr/>
          <p:nvPr/>
        </p:nvSpPr>
        <p:spPr>
          <a:xfrm>
            <a:off x="839416" y="771196"/>
            <a:ext cx="11017224" cy="1433668"/>
          </a:xfrm>
          <a:prstGeom prst="roundRect">
            <a:avLst>
              <a:gd name="adj" fmla="val 13077"/>
            </a:avLst>
          </a:prstGeom>
          <a:solidFill>
            <a:srgbClr val="266983">
              <a:lumMod val="20000"/>
              <a:lumOff val="80000"/>
            </a:srgbClr>
          </a:solidFill>
          <a:ln w="6350" cap="flat" cmpd="sng" algn="ctr">
            <a:noFill/>
            <a:prstDash val="solid"/>
            <a:miter lim="800000"/>
          </a:ln>
          <a:effectLst/>
        </p:spPr>
        <p:txBody>
          <a:bodyPr rtlCol="0" anchor="ctr"/>
          <a:lstStyle/>
          <a:p>
            <a:pPr algn="ctr" defTabSz="844083">
              <a:defRPr/>
            </a:pPr>
            <a:endParaRPr lang="en-US" sz="1662" kern="0">
              <a:solidFill>
                <a:prstClr val="black"/>
              </a:solidFill>
              <a:latin typeface="Calibri" panose="020F0502020204030204"/>
            </a:endParaRPr>
          </a:p>
        </p:txBody>
      </p:sp>
      <p:grpSp>
        <p:nvGrpSpPr>
          <p:cNvPr id="18" name="Group 41"/>
          <p:cNvGrpSpPr>
            <a:grpSpLocks noChangeAspect="1"/>
          </p:cNvGrpSpPr>
          <p:nvPr/>
        </p:nvGrpSpPr>
        <p:grpSpPr>
          <a:xfrm>
            <a:off x="839416" y="761862"/>
            <a:ext cx="1466725" cy="1203570"/>
            <a:chOff x="1713406" y="1280068"/>
            <a:chExt cx="2687144" cy="2706830"/>
          </a:xfrm>
        </p:grpSpPr>
        <p:sp>
          <p:nvSpPr>
            <p:cNvPr id="19" name="Freeform 6"/>
            <p:cNvSpPr>
              <a:spLocks/>
            </p:cNvSpPr>
            <p:nvPr/>
          </p:nvSpPr>
          <p:spPr bwMode="auto">
            <a:xfrm>
              <a:off x="3983324" y="1286682"/>
              <a:ext cx="417226" cy="109792"/>
            </a:xfrm>
            <a:custGeom>
              <a:avLst/>
              <a:gdLst/>
              <a:ahLst/>
              <a:cxnLst>
                <a:cxn ang="0">
                  <a:pos x="2270" y="597"/>
                </a:cxn>
                <a:cxn ang="0">
                  <a:pos x="0" y="597"/>
                </a:cxn>
                <a:cxn ang="0">
                  <a:pos x="1248" y="24"/>
                </a:cxn>
                <a:cxn ang="0">
                  <a:pos x="2270" y="597"/>
                </a:cxn>
              </a:cxnLst>
              <a:rect l="0" t="0" r="r" b="b"/>
              <a:pathLst>
                <a:path w="2270" h="597">
                  <a:moveTo>
                    <a:pt x="2270" y="597"/>
                  </a:moveTo>
                  <a:cubicBezTo>
                    <a:pt x="0" y="597"/>
                    <a:pt x="0" y="597"/>
                    <a:pt x="0" y="597"/>
                  </a:cubicBezTo>
                  <a:cubicBezTo>
                    <a:pt x="0" y="597"/>
                    <a:pt x="416" y="0"/>
                    <a:pt x="1248" y="24"/>
                  </a:cubicBezTo>
                  <a:cubicBezTo>
                    <a:pt x="1248" y="24"/>
                    <a:pt x="1997" y="36"/>
                    <a:pt x="2270" y="597"/>
                  </a:cubicBezTo>
                  <a:close/>
                </a:path>
              </a:pathLst>
            </a:custGeom>
            <a:solidFill>
              <a:srgbClr val="266983">
                <a:lumMod val="75000"/>
              </a:srgbClr>
            </a:solidFill>
            <a:ln w="9525">
              <a:noFill/>
              <a:round/>
              <a:headEnd/>
              <a:tailEnd/>
            </a:ln>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black"/>
                </a:solidFill>
                <a:latin typeface="Calibri" panose="020F0502020204030204"/>
              </a:endParaRPr>
            </a:p>
          </p:txBody>
        </p:sp>
        <p:sp>
          <p:nvSpPr>
            <p:cNvPr id="20" name="Freeform 7"/>
            <p:cNvSpPr>
              <a:spLocks/>
            </p:cNvSpPr>
            <p:nvPr/>
          </p:nvSpPr>
          <p:spPr bwMode="auto">
            <a:xfrm>
              <a:off x="1713406" y="3560958"/>
              <a:ext cx="109247" cy="425940"/>
            </a:xfrm>
            <a:custGeom>
              <a:avLst/>
              <a:gdLst/>
              <a:ahLst/>
              <a:cxnLst>
                <a:cxn ang="0">
                  <a:pos x="594" y="0"/>
                </a:cxn>
                <a:cxn ang="0">
                  <a:pos x="594" y="2317"/>
                </a:cxn>
                <a:cxn ang="0">
                  <a:pos x="23" y="1003"/>
                </a:cxn>
                <a:cxn ang="0">
                  <a:pos x="594" y="0"/>
                </a:cxn>
              </a:cxnLst>
              <a:rect l="0" t="0" r="r" b="b"/>
              <a:pathLst>
                <a:path w="594" h="2317">
                  <a:moveTo>
                    <a:pt x="594" y="0"/>
                  </a:moveTo>
                  <a:cubicBezTo>
                    <a:pt x="594" y="2317"/>
                    <a:pt x="594" y="2317"/>
                    <a:pt x="594" y="2317"/>
                  </a:cubicBezTo>
                  <a:cubicBezTo>
                    <a:pt x="594" y="2317"/>
                    <a:pt x="0" y="2018"/>
                    <a:pt x="23" y="1003"/>
                  </a:cubicBezTo>
                  <a:cubicBezTo>
                    <a:pt x="23" y="1003"/>
                    <a:pt x="83" y="430"/>
                    <a:pt x="594" y="0"/>
                  </a:cubicBezTo>
                  <a:close/>
                </a:path>
              </a:pathLst>
            </a:custGeom>
            <a:solidFill>
              <a:srgbClr val="266983">
                <a:lumMod val="75000"/>
              </a:srgbClr>
            </a:solidFill>
            <a:ln w="9525">
              <a:noFill/>
              <a:round/>
              <a:headEnd/>
              <a:tailEnd/>
            </a:ln>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black"/>
                </a:solidFill>
                <a:latin typeface="Calibri" panose="020F0502020204030204"/>
              </a:endParaRPr>
            </a:p>
          </p:txBody>
        </p:sp>
        <p:sp>
          <p:nvSpPr>
            <p:cNvPr id="21" name="Freeform 8"/>
            <p:cNvSpPr>
              <a:spLocks/>
            </p:cNvSpPr>
            <p:nvPr/>
          </p:nvSpPr>
          <p:spPr bwMode="auto">
            <a:xfrm>
              <a:off x="1719864" y="1280068"/>
              <a:ext cx="2492849" cy="2491525"/>
            </a:xfrm>
            <a:custGeom>
              <a:avLst/>
              <a:gdLst/>
              <a:ahLst/>
              <a:cxnLst>
                <a:cxn ang="0">
                  <a:pos x="8213" y="514"/>
                </a:cxn>
                <a:cxn ang="0">
                  <a:pos x="404" y="8360"/>
                </a:cxn>
                <a:cxn ang="0">
                  <a:pos x="0" y="9065"/>
                </a:cxn>
                <a:cxn ang="0">
                  <a:pos x="0" y="13555"/>
                </a:cxn>
                <a:cxn ang="0">
                  <a:pos x="618" y="12337"/>
                </a:cxn>
                <a:cxn ang="0">
                  <a:pos x="7120" y="5816"/>
                </a:cxn>
                <a:cxn ang="0">
                  <a:pos x="12362" y="561"/>
                </a:cxn>
                <a:cxn ang="0">
                  <a:pos x="13301" y="72"/>
                </a:cxn>
                <a:cxn ang="0">
                  <a:pos x="13562" y="60"/>
                </a:cxn>
                <a:cxn ang="0">
                  <a:pos x="9022" y="60"/>
                </a:cxn>
                <a:cxn ang="0">
                  <a:pos x="8439" y="287"/>
                </a:cxn>
                <a:cxn ang="0">
                  <a:pos x="8213" y="514"/>
                </a:cxn>
              </a:cxnLst>
              <a:rect l="0" t="0" r="r" b="b"/>
              <a:pathLst>
                <a:path w="13562" h="13555">
                  <a:moveTo>
                    <a:pt x="8213" y="514"/>
                  </a:moveTo>
                  <a:cubicBezTo>
                    <a:pt x="404" y="8360"/>
                    <a:pt x="404" y="8360"/>
                    <a:pt x="404" y="8360"/>
                  </a:cubicBezTo>
                  <a:cubicBezTo>
                    <a:pt x="404" y="8360"/>
                    <a:pt x="0" y="8742"/>
                    <a:pt x="0" y="9065"/>
                  </a:cubicBezTo>
                  <a:cubicBezTo>
                    <a:pt x="0" y="13555"/>
                    <a:pt x="0" y="13555"/>
                    <a:pt x="0" y="13555"/>
                  </a:cubicBezTo>
                  <a:cubicBezTo>
                    <a:pt x="0" y="13555"/>
                    <a:pt x="12" y="12934"/>
                    <a:pt x="618" y="12337"/>
                  </a:cubicBezTo>
                  <a:cubicBezTo>
                    <a:pt x="7120" y="5816"/>
                    <a:pt x="7120" y="5816"/>
                    <a:pt x="7120" y="5816"/>
                  </a:cubicBezTo>
                  <a:cubicBezTo>
                    <a:pt x="12362" y="561"/>
                    <a:pt x="12362" y="561"/>
                    <a:pt x="12362" y="561"/>
                  </a:cubicBezTo>
                  <a:cubicBezTo>
                    <a:pt x="12362" y="561"/>
                    <a:pt x="12778" y="107"/>
                    <a:pt x="13301" y="72"/>
                  </a:cubicBezTo>
                  <a:cubicBezTo>
                    <a:pt x="13301" y="72"/>
                    <a:pt x="13372" y="36"/>
                    <a:pt x="13562" y="60"/>
                  </a:cubicBezTo>
                  <a:cubicBezTo>
                    <a:pt x="9022" y="60"/>
                    <a:pt x="9022" y="60"/>
                    <a:pt x="9022" y="60"/>
                  </a:cubicBezTo>
                  <a:cubicBezTo>
                    <a:pt x="9022" y="60"/>
                    <a:pt x="8701" y="0"/>
                    <a:pt x="8439" y="287"/>
                  </a:cubicBezTo>
                  <a:lnTo>
                    <a:pt x="8213" y="514"/>
                  </a:lnTo>
                  <a:close/>
                </a:path>
              </a:pathLst>
            </a:custGeom>
            <a:gradFill rotWithShape="1">
              <a:gsLst>
                <a:gs pos="0">
                  <a:srgbClr val="266983">
                    <a:satMod val="103000"/>
                    <a:lumMod val="102000"/>
                    <a:tint val="94000"/>
                  </a:srgbClr>
                </a:gs>
                <a:gs pos="50000">
                  <a:srgbClr val="266983">
                    <a:satMod val="110000"/>
                    <a:lumMod val="100000"/>
                    <a:shade val="100000"/>
                  </a:srgbClr>
                </a:gs>
                <a:gs pos="100000">
                  <a:srgbClr val="266983">
                    <a:lumMod val="99000"/>
                    <a:satMod val="120000"/>
                    <a:shade val="78000"/>
                  </a:srgbClr>
                </a:gs>
              </a:gsLst>
              <a:lin ang="5400000" scaled="0"/>
            </a:gradFill>
            <a:ln w="6350" cap="flat" cmpd="sng" algn="ctr">
              <a:solidFill>
                <a:srgbClr val="266983"/>
              </a:solidFill>
              <a:prstDash val="solid"/>
              <a:miter lim="800000"/>
              <a:headEnd/>
              <a:tailEnd/>
            </a:ln>
            <a:effectLst/>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white"/>
                </a:solidFill>
                <a:latin typeface="Calibri" panose="020F0502020204030204"/>
              </a:endParaRPr>
            </a:p>
          </p:txBody>
        </p:sp>
      </p:grpSp>
      <p:grpSp>
        <p:nvGrpSpPr>
          <p:cNvPr id="29" name="群組 28"/>
          <p:cNvGrpSpPr/>
          <p:nvPr/>
        </p:nvGrpSpPr>
        <p:grpSpPr>
          <a:xfrm>
            <a:off x="930534" y="866786"/>
            <a:ext cx="1017691" cy="719132"/>
            <a:chOff x="88034" y="880735"/>
            <a:chExt cx="1102499" cy="779060"/>
          </a:xfrm>
        </p:grpSpPr>
        <p:sp>
          <p:nvSpPr>
            <p:cNvPr id="30" name="Shape 46842"/>
            <p:cNvSpPr/>
            <p:nvPr/>
          </p:nvSpPr>
          <p:spPr>
            <a:xfrm>
              <a:off x="88034" y="880735"/>
              <a:ext cx="1102499" cy="779060"/>
            </a:xfrm>
            <a:custGeom>
              <a:avLst/>
              <a:gdLst/>
              <a:ahLst/>
              <a:cxnLst>
                <a:cxn ang="0">
                  <a:pos x="wd2" y="hd2"/>
                </a:cxn>
                <a:cxn ang="5400000">
                  <a:pos x="wd2" y="hd2"/>
                </a:cxn>
                <a:cxn ang="10800000">
                  <a:pos x="wd2" y="hd2"/>
                </a:cxn>
                <a:cxn ang="16200000">
                  <a:pos x="wd2" y="hd2"/>
                </a:cxn>
              </a:cxnLst>
              <a:rect l="0" t="0" r="r" b="b"/>
              <a:pathLst>
                <a:path w="21600" h="21600" extrusionOk="0">
                  <a:moveTo>
                    <a:pt x="0" y="7641"/>
                  </a:moveTo>
                  <a:lnTo>
                    <a:pt x="3590" y="21600"/>
                  </a:lnTo>
                  <a:lnTo>
                    <a:pt x="18425" y="13959"/>
                  </a:lnTo>
                  <a:lnTo>
                    <a:pt x="21600" y="4419"/>
                  </a:lnTo>
                  <a:lnTo>
                    <a:pt x="14834" y="0"/>
                  </a:lnTo>
                  <a:lnTo>
                    <a:pt x="0" y="7641"/>
                  </a:lnTo>
                  <a:close/>
                </a:path>
              </a:pathLst>
            </a:custGeom>
            <a:solidFill>
              <a:srgbClr val="0070C0"/>
            </a:solidFill>
            <a:ln w="28575" cap="flat">
              <a:solidFill>
                <a:srgbClr val="FFFFFF"/>
              </a:solidFill>
              <a:miter lim="400000"/>
            </a:ln>
            <a:effectLst/>
          </p:spPr>
          <p:txBody>
            <a:bodyPr wrap="square" lIns="0" tIns="0" rIns="0" bIns="0" numCol="1" anchor="t">
              <a:noAutofit/>
            </a:bodyPr>
            <a:lstStyle/>
            <a:p>
              <a:pPr defTabSz="844083">
                <a:defRPr/>
              </a:pPr>
              <a:endParaRPr sz="1662" dirty="0">
                <a:solidFill>
                  <a:prstClr val="black"/>
                </a:solidFill>
                <a:latin typeface="微软雅黑" panose="020B0503020204020204" pitchFamily="34" charset="-122"/>
                <a:ea typeface="微软雅黑" panose="020B0503020204020204" pitchFamily="34" charset="-122"/>
              </a:endParaRPr>
            </a:p>
          </p:txBody>
        </p:sp>
        <p:sp>
          <p:nvSpPr>
            <p:cNvPr id="31" name="文字方塊 30"/>
            <p:cNvSpPr txBox="1"/>
            <p:nvPr/>
          </p:nvSpPr>
          <p:spPr>
            <a:xfrm>
              <a:off x="88034" y="1039431"/>
              <a:ext cx="976534" cy="407751"/>
            </a:xfrm>
            <a:prstGeom prst="rect">
              <a:avLst/>
            </a:prstGeom>
            <a:noFill/>
          </p:spPr>
          <p:txBody>
            <a:bodyPr wrap="square" rtlCol="0">
              <a:spAutoFit/>
            </a:bodyPr>
            <a:lstStyle/>
            <a:p>
              <a:pPr algn="ctr" defTabSz="844083">
                <a:defRPr/>
              </a:pPr>
              <a:r>
                <a:rPr lang="en-US" altLang="zh-TW" sz="1846" b="1" dirty="0">
                  <a:solidFill>
                    <a:srgbClr val="FFFFFF"/>
                  </a:solidFill>
                  <a:latin typeface="Arial"/>
                  <a:ea typeface="微軟正黑體" panose="020B0604030504040204" pitchFamily="34" charset="-120"/>
                </a:rPr>
                <a:t>AS-IS</a:t>
              </a:r>
              <a:endParaRPr lang="zh-TW" altLang="en-US" sz="1846" b="1" dirty="0">
                <a:solidFill>
                  <a:srgbClr val="FFFFFF"/>
                </a:solidFill>
                <a:latin typeface="Arial"/>
                <a:ea typeface="微軟正黑體" panose="020B0604030504040204" pitchFamily="34" charset="-120"/>
              </a:endParaRPr>
            </a:p>
          </p:txBody>
        </p:sp>
      </p:grpSp>
      <p:sp>
        <p:nvSpPr>
          <p:cNvPr id="72" name="Rounded Rectangle 33"/>
          <p:cNvSpPr/>
          <p:nvPr/>
        </p:nvSpPr>
        <p:spPr>
          <a:xfrm>
            <a:off x="839416" y="5030470"/>
            <a:ext cx="11017224" cy="1493602"/>
          </a:xfrm>
          <a:prstGeom prst="roundRect">
            <a:avLst>
              <a:gd name="adj" fmla="val 13077"/>
            </a:avLst>
          </a:prstGeom>
          <a:solidFill>
            <a:srgbClr val="266983">
              <a:lumMod val="20000"/>
              <a:lumOff val="80000"/>
            </a:srgbClr>
          </a:solidFill>
          <a:ln w="6350" cap="flat" cmpd="sng" algn="ctr">
            <a:noFill/>
            <a:prstDash val="solid"/>
            <a:miter lim="800000"/>
          </a:ln>
          <a:effectLst/>
        </p:spPr>
        <p:txBody>
          <a:bodyPr rtlCol="0" anchor="ctr"/>
          <a:lstStyle/>
          <a:p>
            <a:pPr algn="ctr" defTabSz="844083">
              <a:defRPr/>
            </a:pPr>
            <a:endParaRPr lang="en-US" sz="1662" kern="0" dirty="0">
              <a:solidFill>
                <a:prstClr val="black"/>
              </a:solidFill>
              <a:latin typeface="Calibri" panose="020F0502020204030204"/>
            </a:endParaRPr>
          </a:p>
        </p:txBody>
      </p:sp>
      <p:grpSp>
        <p:nvGrpSpPr>
          <p:cNvPr id="73" name="Group 41"/>
          <p:cNvGrpSpPr>
            <a:grpSpLocks noChangeAspect="1"/>
          </p:cNvGrpSpPr>
          <p:nvPr/>
        </p:nvGrpSpPr>
        <p:grpSpPr>
          <a:xfrm>
            <a:off x="842711" y="4997071"/>
            <a:ext cx="1451821" cy="1276597"/>
            <a:chOff x="1713406" y="1280068"/>
            <a:chExt cx="2687144" cy="2706830"/>
          </a:xfrm>
        </p:grpSpPr>
        <p:sp>
          <p:nvSpPr>
            <p:cNvPr id="74" name="Freeform 6"/>
            <p:cNvSpPr>
              <a:spLocks/>
            </p:cNvSpPr>
            <p:nvPr/>
          </p:nvSpPr>
          <p:spPr bwMode="auto">
            <a:xfrm>
              <a:off x="3983324" y="1286682"/>
              <a:ext cx="417226" cy="109792"/>
            </a:xfrm>
            <a:custGeom>
              <a:avLst/>
              <a:gdLst/>
              <a:ahLst/>
              <a:cxnLst>
                <a:cxn ang="0">
                  <a:pos x="2270" y="597"/>
                </a:cxn>
                <a:cxn ang="0">
                  <a:pos x="0" y="597"/>
                </a:cxn>
                <a:cxn ang="0">
                  <a:pos x="1248" y="24"/>
                </a:cxn>
                <a:cxn ang="0">
                  <a:pos x="2270" y="597"/>
                </a:cxn>
              </a:cxnLst>
              <a:rect l="0" t="0" r="r" b="b"/>
              <a:pathLst>
                <a:path w="2270" h="597">
                  <a:moveTo>
                    <a:pt x="2270" y="597"/>
                  </a:moveTo>
                  <a:cubicBezTo>
                    <a:pt x="0" y="597"/>
                    <a:pt x="0" y="597"/>
                    <a:pt x="0" y="597"/>
                  </a:cubicBezTo>
                  <a:cubicBezTo>
                    <a:pt x="0" y="597"/>
                    <a:pt x="416" y="0"/>
                    <a:pt x="1248" y="24"/>
                  </a:cubicBezTo>
                  <a:cubicBezTo>
                    <a:pt x="1248" y="24"/>
                    <a:pt x="1997" y="36"/>
                    <a:pt x="2270" y="597"/>
                  </a:cubicBezTo>
                  <a:close/>
                </a:path>
              </a:pathLst>
            </a:custGeom>
            <a:solidFill>
              <a:srgbClr val="266983">
                <a:lumMod val="75000"/>
              </a:srgbClr>
            </a:solidFill>
            <a:ln w="9525">
              <a:noFill/>
              <a:round/>
              <a:headEnd/>
              <a:tailEnd/>
            </a:ln>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black"/>
                </a:solidFill>
                <a:latin typeface="Calibri" panose="020F0502020204030204"/>
              </a:endParaRPr>
            </a:p>
          </p:txBody>
        </p:sp>
        <p:sp>
          <p:nvSpPr>
            <p:cNvPr id="75" name="Freeform 7"/>
            <p:cNvSpPr>
              <a:spLocks/>
            </p:cNvSpPr>
            <p:nvPr/>
          </p:nvSpPr>
          <p:spPr bwMode="auto">
            <a:xfrm>
              <a:off x="1713406" y="3560958"/>
              <a:ext cx="109247" cy="425940"/>
            </a:xfrm>
            <a:custGeom>
              <a:avLst/>
              <a:gdLst/>
              <a:ahLst/>
              <a:cxnLst>
                <a:cxn ang="0">
                  <a:pos x="594" y="0"/>
                </a:cxn>
                <a:cxn ang="0">
                  <a:pos x="594" y="2317"/>
                </a:cxn>
                <a:cxn ang="0">
                  <a:pos x="23" y="1003"/>
                </a:cxn>
                <a:cxn ang="0">
                  <a:pos x="594" y="0"/>
                </a:cxn>
              </a:cxnLst>
              <a:rect l="0" t="0" r="r" b="b"/>
              <a:pathLst>
                <a:path w="594" h="2317">
                  <a:moveTo>
                    <a:pt x="594" y="0"/>
                  </a:moveTo>
                  <a:cubicBezTo>
                    <a:pt x="594" y="2317"/>
                    <a:pt x="594" y="2317"/>
                    <a:pt x="594" y="2317"/>
                  </a:cubicBezTo>
                  <a:cubicBezTo>
                    <a:pt x="594" y="2317"/>
                    <a:pt x="0" y="2018"/>
                    <a:pt x="23" y="1003"/>
                  </a:cubicBezTo>
                  <a:cubicBezTo>
                    <a:pt x="23" y="1003"/>
                    <a:pt x="83" y="430"/>
                    <a:pt x="594" y="0"/>
                  </a:cubicBezTo>
                  <a:close/>
                </a:path>
              </a:pathLst>
            </a:custGeom>
            <a:solidFill>
              <a:srgbClr val="266983">
                <a:lumMod val="75000"/>
              </a:srgbClr>
            </a:solidFill>
            <a:ln w="9525">
              <a:noFill/>
              <a:round/>
              <a:headEnd/>
              <a:tailEnd/>
            </a:ln>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black"/>
                </a:solidFill>
                <a:latin typeface="Calibri" panose="020F0502020204030204"/>
              </a:endParaRPr>
            </a:p>
          </p:txBody>
        </p:sp>
        <p:sp>
          <p:nvSpPr>
            <p:cNvPr id="76" name="Freeform 8"/>
            <p:cNvSpPr>
              <a:spLocks/>
            </p:cNvSpPr>
            <p:nvPr/>
          </p:nvSpPr>
          <p:spPr bwMode="auto">
            <a:xfrm>
              <a:off x="1719864" y="1280068"/>
              <a:ext cx="2492849" cy="2491525"/>
            </a:xfrm>
            <a:custGeom>
              <a:avLst/>
              <a:gdLst/>
              <a:ahLst/>
              <a:cxnLst>
                <a:cxn ang="0">
                  <a:pos x="8213" y="514"/>
                </a:cxn>
                <a:cxn ang="0">
                  <a:pos x="404" y="8360"/>
                </a:cxn>
                <a:cxn ang="0">
                  <a:pos x="0" y="9065"/>
                </a:cxn>
                <a:cxn ang="0">
                  <a:pos x="0" y="13555"/>
                </a:cxn>
                <a:cxn ang="0">
                  <a:pos x="618" y="12337"/>
                </a:cxn>
                <a:cxn ang="0">
                  <a:pos x="7120" y="5816"/>
                </a:cxn>
                <a:cxn ang="0">
                  <a:pos x="12362" y="561"/>
                </a:cxn>
                <a:cxn ang="0">
                  <a:pos x="13301" y="72"/>
                </a:cxn>
                <a:cxn ang="0">
                  <a:pos x="13562" y="60"/>
                </a:cxn>
                <a:cxn ang="0">
                  <a:pos x="9022" y="60"/>
                </a:cxn>
                <a:cxn ang="0">
                  <a:pos x="8439" y="287"/>
                </a:cxn>
                <a:cxn ang="0">
                  <a:pos x="8213" y="514"/>
                </a:cxn>
              </a:cxnLst>
              <a:rect l="0" t="0" r="r" b="b"/>
              <a:pathLst>
                <a:path w="13562" h="13555">
                  <a:moveTo>
                    <a:pt x="8213" y="514"/>
                  </a:moveTo>
                  <a:cubicBezTo>
                    <a:pt x="404" y="8360"/>
                    <a:pt x="404" y="8360"/>
                    <a:pt x="404" y="8360"/>
                  </a:cubicBezTo>
                  <a:cubicBezTo>
                    <a:pt x="404" y="8360"/>
                    <a:pt x="0" y="8742"/>
                    <a:pt x="0" y="9065"/>
                  </a:cubicBezTo>
                  <a:cubicBezTo>
                    <a:pt x="0" y="13555"/>
                    <a:pt x="0" y="13555"/>
                    <a:pt x="0" y="13555"/>
                  </a:cubicBezTo>
                  <a:cubicBezTo>
                    <a:pt x="0" y="13555"/>
                    <a:pt x="12" y="12934"/>
                    <a:pt x="618" y="12337"/>
                  </a:cubicBezTo>
                  <a:cubicBezTo>
                    <a:pt x="7120" y="5816"/>
                    <a:pt x="7120" y="5816"/>
                    <a:pt x="7120" y="5816"/>
                  </a:cubicBezTo>
                  <a:cubicBezTo>
                    <a:pt x="12362" y="561"/>
                    <a:pt x="12362" y="561"/>
                    <a:pt x="12362" y="561"/>
                  </a:cubicBezTo>
                  <a:cubicBezTo>
                    <a:pt x="12362" y="561"/>
                    <a:pt x="12778" y="107"/>
                    <a:pt x="13301" y="72"/>
                  </a:cubicBezTo>
                  <a:cubicBezTo>
                    <a:pt x="13301" y="72"/>
                    <a:pt x="13372" y="36"/>
                    <a:pt x="13562" y="60"/>
                  </a:cubicBezTo>
                  <a:cubicBezTo>
                    <a:pt x="9022" y="60"/>
                    <a:pt x="9022" y="60"/>
                    <a:pt x="9022" y="60"/>
                  </a:cubicBezTo>
                  <a:cubicBezTo>
                    <a:pt x="9022" y="60"/>
                    <a:pt x="8701" y="0"/>
                    <a:pt x="8439" y="287"/>
                  </a:cubicBezTo>
                  <a:lnTo>
                    <a:pt x="8213" y="514"/>
                  </a:lnTo>
                  <a:close/>
                </a:path>
              </a:pathLst>
            </a:custGeom>
            <a:gradFill rotWithShape="1">
              <a:gsLst>
                <a:gs pos="0">
                  <a:srgbClr val="266983">
                    <a:satMod val="103000"/>
                    <a:lumMod val="102000"/>
                    <a:tint val="94000"/>
                  </a:srgbClr>
                </a:gs>
                <a:gs pos="50000">
                  <a:srgbClr val="266983">
                    <a:satMod val="110000"/>
                    <a:lumMod val="100000"/>
                    <a:shade val="100000"/>
                  </a:srgbClr>
                </a:gs>
                <a:gs pos="100000">
                  <a:srgbClr val="266983">
                    <a:lumMod val="99000"/>
                    <a:satMod val="120000"/>
                    <a:shade val="78000"/>
                  </a:srgbClr>
                </a:gs>
              </a:gsLst>
              <a:lin ang="5400000" scaled="0"/>
            </a:gradFill>
            <a:ln w="6350" cap="flat" cmpd="sng" algn="ctr">
              <a:solidFill>
                <a:srgbClr val="266983"/>
              </a:solidFill>
              <a:prstDash val="solid"/>
              <a:miter lim="800000"/>
              <a:headEnd/>
              <a:tailEnd/>
            </a:ln>
            <a:effectLst/>
          </p:spPr>
          <p:txBody>
            <a:bodyPr vert="horz" wrap="square" lIns="84406" tIns="42203" rIns="84406" bIns="42203" numCol="1" anchor="t" anchorCtr="0" compatLnSpc="1">
              <a:prstTxWarp prst="textNoShape">
                <a:avLst/>
              </a:prstTxWarp>
            </a:bodyPr>
            <a:lstStyle/>
            <a:p>
              <a:pPr defTabSz="844083">
                <a:defRPr/>
              </a:pPr>
              <a:endParaRPr lang="en-US" sz="1662" kern="0">
                <a:solidFill>
                  <a:prstClr val="white"/>
                </a:solidFill>
                <a:latin typeface="Calibri" panose="020F0502020204030204"/>
              </a:endParaRPr>
            </a:p>
          </p:txBody>
        </p:sp>
      </p:grpSp>
      <p:sp>
        <p:nvSpPr>
          <p:cNvPr id="81" name="Shape 46863"/>
          <p:cNvSpPr/>
          <p:nvPr/>
        </p:nvSpPr>
        <p:spPr>
          <a:xfrm>
            <a:off x="768047" y="5048992"/>
            <a:ext cx="1007350" cy="719132"/>
          </a:xfrm>
          <a:custGeom>
            <a:avLst/>
            <a:gdLst/>
            <a:ahLst/>
            <a:cxnLst>
              <a:cxn ang="0">
                <a:pos x="wd2" y="hd2"/>
              </a:cxn>
              <a:cxn ang="5400000">
                <a:pos x="wd2" y="hd2"/>
              </a:cxn>
              <a:cxn ang="10800000">
                <a:pos x="wd2" y="hd2"/>
              </a:cxn>
              <a:cxn ang="16200000">
                <a:pos x="wd2" y="hd2"/>
              </a:cxn>
            </a:cxnLst>
            <a:rect l="0" t="0" r="r" b="b"/>
            <a:pathLst>
              <a:path w="21600" h="21600" extrusionOk="0">
                <a:moveTo>
                  <a:pt x="0" y="7641"/>
                </a:moveTo>
                <a:lnTo>
                  <a:pt x="3590" y="21600"/>
                </a:lnTo>
                <a:lnTo>
                  <a:pt x="18425" y="13959"/>
                </a:lnTo>
                <a:lnTo>
                  <a:pt x="21600" y="4419"/>
                </a:lnTo>
                <a:lnTo>
                  <a:pt x="14834" y="0"/>
                </a:lnTo>
                <a:lnTo>
                  <a:pt x="0" y="7641"/>
                </a:lnTo>
                <a:close/>
              </a:path>
            </a:pathLst>
          </a:custGeom>
          <a:solidFill>
            <a:srgbClr val="FFC000"/>
          </a:solidFill>
          <a:ln w="28575" cap="flat">
            <a:solidFill>
              <a:srgbClr val="FFFFFF"/>
            </a:solidFill>
            <a:miter lim="400000"/>
          </a:ln>
          <a:effectLst/>
        </p:spPr>
        <p:txBody>
          <a:bodyPr wrap="square" lIns="0" tIns="0" rIns="0" bIns="0" numCol="1" anchor="t">
            <a:noAutofit/>
          </a:bodyPr>
          <a:lstStyle/>
          <a:p>
            <a:pPr defTabSz="844083">
              <a:defRPr/>
            </a:pPr>
            <a:endParaRPr sz="1662">
              <a:solidFill>
                <a:prstClr val="black"/>
              </a:solidFill>
              <a:latin typeface="微软雅黑" panose="020B0503020204020204" pitchFamily="34" charset="-122"/>
              <a:ea typeface="微软雅黑" panose="020B0503020204020204" pitchFamily="34" charset="-122"/>
            </a:endParaRPr>
          </a:p>
        </p:txBody>
      </p:sp>
      <p:sp>
        <p:nvSpPr>
          <p:cNvPr id="82" name="文字方塊 81"/>
          <p:cNvSpPr txBox="1"/>
          <p:nvPr/>
        </p:nvSpPr>
        <p:spPr>
          <a:xfrm>
            <a:off x="767408" y="5195483"/>
            <a:ext cx="1007991" cy="376385"/>
          </a:xfrm>
          <a:prstGeom prst="rect">
            <a:avLst/>
          </a:prstGeom>
          <a:noFill/>
        </p:spPr>
        <p:txBody>
          <a:bodyPr wrap="square" rtlCol="0">
            <a:spAutoFit/>
          </a:bodyPr>
          <a:lstStyle/>
          <a:p>
            <a:pPr algn="ctr" defTabSz="844083">
              <a:defRPr/>
            </a:pPr>
            <a:r>
              <a:rPr lang="en-US" altLang="zh-TW" sz="1846" b="1" dirty="0">
                <a:solidFill>
                  <a:srgbClr val="FFFFFF"/>
                </a:solidFill>
                <a:latin typeface="Arial"/>
                <a:ea typeface="微軟正黑體" panose="020B0604030504040204" pitchFamily="34" charset="-120"/>
              </a:rPr>
              <a:t>TO-BE</a:t>
            </a:r>
            <a:endParaRPr lang="zh-TW" altLang="en-US" sz="1846" b="1" dirty="0">
              <a:solidFill>
                <a:srgbClr val="FFFFFF"/>
              </a:solidFill>
              <a:latin typeface="Arial"/>
              <a:ea typeface="微軟正黑體" panose="020B0604030504040204" pitchFamily="34" charset="-120"/>
            </a:endParaRPr>
          </a:p>
        </p:txBody>
      </p:sp>
      <p:sp>
        <p:nvSpPr>
          <p:cNvPr id="49" name="Rounded Rectangle 33"/>
          <p:cNvSpPr/>
          <p:nvPr/>
        </p:nvSpPr>
        <p:spPr>
          <a:xfrm>
            <a:off x="767408" y="2307279"/>
            <a:ext cx="11089232" cy="2645979"/>
          </a:xfrm>
          <a:prstGeom prst="roundRect">
            <a:avLst>
              <a:gd name="adj" fmla="val 13077"/>
            </a:avLst>
          </a:prstGeom>
          <a:noFill/>
          <a:ln w="6350" cap="flat" cmpd="sng" algn="ctr">
            <a:solidFill>
              <a:schemeClr val="bg1">
                <a:lumMod val="50000"/>
              </a:schemeClr>
            </a:solidFill>
            <a:prstDash val="sysDash"/>
            <a:miter lim="800000"/>
          </a:ln>
          <a:effectLst/>
        </p:spPr>
        <p:txBody>
          <a:bodyPr rtlCol="0" anchor="ctr"/>
          <a:lstStyle/>
          <a:p>
            <a:pPr algn="ctr" defTabSz="844083">
              <a:defRPr/>
            </a:pPr>
            <a:endParaRPr lang="en-US" sz="1662" kern="0">
              <a:solidFill>
                <a:prstClr val="black"/>
              </a:solidFill>
              <a:latin typeface="Calibri" panose="020F0502020204030204"/>
            </a:endParaRPr>
          </a:p>
        </p:txBody>
      </p:sp>
      <p:sp>
        <p:nvSpPr>
          <p:cNvPr id="6" name="矩形 5"/>
          <p:cNvSpPr/>
          <p:nvPr/>
        </p:nvSpPr>
        <p:spPr>
          <a:xfrm>
            <a:off x="2668470" y="874974"/>
            <a:ext cx="7859534" cy="1300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2000" indent="-144000">
              <a:buFont typeface="Arial" panose="020B0604020202020204" pitchFamily="34" charset="0"/>
              <a:buChar char="•"/>
            </a:pPr>
            <a:r>
              <a:rPr lang="zh-TW" altLang="en-US" sz="2200" b="1" dirty="0">
                <a:solidFill>
                  <a:schemeClr val="tx1"/>
                </a:solidFill>
              </a:rPr>
              <a:t>人工紙</a:t>
            </a:r>
            <a:r>
              <a:rPr lang="zh-TW" altLang="en-US" sz="2200" b="1" dirty="0" smtClean="0">
                <a:solidFill>
                  <a:schemeClr val="tx1"/>
                </a:solidFill>
              </a:rPr>
              <a:t>本紀錄，品質無法掌握，存在累進公差，焊接品質規範無法與產品規格定義，</a:t>
            </a:r>
            <a:r>
              <a:rPr lang="zh-TW" altLang="en-US" sz="2200" b="1" dirty="0" smtClean="0">
                <a:solidFill>
                  <a:srgbClr val="C00000"/>
                </a:solidFill>
              </a:rPr>
              <a:t>需透過人工重工修復及補償，導致人員重工比例達</a:t>
            </a:r>
            <a:r>
              <a:rPr lang="en-US" altLang="zh-TW" sz="2200" b="1" dirty="0" smtClean="0">
                <a:solidFill>
                  <a:srgbClr val="C00000"/>
                </a:solidFill>
              </a:rPr>
              <a:t>50%</a:t>
            </a:r>
            <a:r>
              <a:rPr lang="zh-TW" altLang="en-US" sz="2200" b="1" dirty="0" smtClean="0">
                <a:solidFill>
                  <a:srgbClr val="C00000"/>
                </a:solidFill>
              </a:rPr>
              <a:t>（人工焊接線佔</a:t>
            </a:r>
            <a:r>
              <a:rPr lang="en-US" altLang="zh-TW" sz="2200" b="1" dirty="0" smtClean="0">
                <a:solidFill>
                  <a:srgbClr val="C00000"/>
                </a:solidFill>
              </a:rPr>
              <a:t>88%</a:t>
            </a:r>
            <a:r>
              <a:rPr lang="zh-TW" altLang="en-US" sz="2200" b="1" dirty="0" smtClean="0">
                <a:solidFill>
                  <a:srgbClr val="C00000"/>
                </a:solidFill>
              </a:rPr>
              <a:t>以上）。</a:t>
            </a:r>
            <a:endParaRPr lang="zh-TW" altLang="en-US" sz="2200" b="1" dirty="0">
              <a:solidFill>
                <a:srgbClr val="C00000"/>
              </a:solidFill>
            </a:endParaRPr>
          </a:p>
        </p:txBody>
      </p:sp>
      <p:sp>
        <p:nvSpPr>
          <p:cNvPr id="53" name="矩形 52"/>
          <p:cNvSpPr/>
          <p:nvPr/>
        </p:nvSpPr>
        <p:spPr>
          <a:xfrm>
            <a:off x="2632106" y="5183724"/>
            <a:ext cx="7895898" cy="1300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2000" indent="-144000">
              <a:buFont typeface="Arial" panose="020B0604020202020204" pitchFamily="34" charset="0"/>
              <a:buChar char="•"/>
            </a:pPr>
            <a:r>
              <a:rPr lang="zh-TW" altLang="en-US" sz="2200" b="1" dirty="0" smtClean="0">
                <a:solidFill>
                  <a:schemeClr val="tx1"/>
                </a:solidFill>
              </a:rPr>
              <a:t>建立自動焊接 </a:t>
            </a:r>
            <a:r>
              <a:rPr lang="en-US" altLang="zh-TW" sz="2200" b="1" dirty="0" smtClean="0">
                <a:solidFill>
                  <a:schemeClr val="tx1"/>
                </a:solidFill>
              </a:rPr>
              <a:t>AI-</a:t>
            </a:r>
            <a:r>
              <a:rPr lang="zh-TW" altLang="en-US" sz="2200" b="1" dirty="0" smtClean="0">
                <a:solidFill>
                  <a:schemeClr val="tx1"/>
                </a:solidFill>
              </a:rPr>
              <a:t>弧焊缺陷分析</a:t>
            </a:r>
            <a:r>
              <a:rPr lang="zh-TW" altLang="en-US" sz="2200" b="1" dirty="0">
                <a:solidFill>
                  <a:schemeClr val="tx1"/>
                </a:solidFill>
              </a:rPr>
              <a:t>，</a:t>
            </a:r>
            <a:r>
              <a:rPr lang="zh-TW" altLang="en-US" sz="2200" b="1" dirty="0" smtClean="0">
                <a:solidFill>
                  <a:srgbClr val="C00000"/>
                </a:solidFill>
              </a:rPr>
              <a:t>針對</a:t>
            </a:r>
            <a:r>
              <a:rPr lang="zh-TW" altLang="en-US" sz="2200" b="1" dirty="0">
                <a:solidFill>
                  <a:srgbClr val="C00000"/>
                </a:solidFill>
              </a:rPr>
              <a:t>未焊</a:t>
            </a:r>
            <a:r>
              <a:rPr lang="zh-TW" altLang="en-US" sz="2200" b="1" dirty="0" smtClean="0">
                <a:solidFill>
                  <a:srgbClr val="C00000"/>
                </a:solidFill>
              </a:rPr>
              <a:t>滿缺陷，驗證</a:t>
            </a:r>
            <a:r>
              <a:rPr lang="zh-TW" altLang="en-US" sz="2200" b="1" dirty="0">
                <a:solidFill>
                  <a:srgbClr val="C00000"/>
                </a:solidFill>
              </a:rPr>
              <a:t>準確率</a:t>
            </a:r>
            <a:r>
              <a:rPr lang="zh-TW" altLang="en-US" sz="2200" b="1" dirty="0" smtClean="0">
                <a:solidFill>
                  <a:srgbClr val="C00000"/>
                </a:solidFill>
              </a:rPr>
              <a:t>達</a:t>
            </a:r>
            <a:r>
              <a:rPr lang="en-US" altLang="zh-TW" sz="2200" b="1" dirty="0" smtClean="0">
                <a:solidFill>
                  <a:srgbClr val="C00000"/>
                </a:solidFill>
              </a:rPr>
              <a:t>93%</a:t>
            </a:r>
            <a:r>
              <a:rPr lang="zh-TW" altLang="en-US" sz="2200" b="1" dirty="0" smtClean="0">
                <a:solidFill>
                  <a:srgbClr val="C00000"/>
                </a:solidFill>
              </a:rPr>
              <a:t>以上，降低</a:t>
            </a:r>
            <a:r>
              <a:rPr lang="en-US" altLang="zh-TW" sz="2200" b="1" dirty="0">
                <a:solidFill>
                  <a:srgbClr val="C00000"/>
                </a:solidFill>
              </a:rPr>
              <a:t>2</a:t>
            </a:r>
            <a:r>
              <a:rPr lang="en-US" altLang="zh-TW" sz="2200" b="1" dirty="0" smtClean="0">
                <a:solidFill>
                  <a:srgbClr val="C00000"/>
                </a:solidFill>
              </a:rPr>
              <a:t>0%</a:t>
            </a:r>
            <a:r>
              <a:rPr lang="zh-TW" altLang="en-US" sz="2200" b="1" dirty="0" smtClean="0">
                <a:solidFill>
                  <a:srgbClr val="C00000"/>
                </a:solidFill>
              </a:rPr>
              <a:t>以上人員重工焊接，在後疫情時期低利潤情況下</a:t>
            </a:r>
            <a:r>
              <a:rPr lang="zh-TW" altLang="en-US" sz="2200" b="1" dirty="0" smtClean="0">
                <a:solidFill>
                  <a:schemeClr val="tx1"/>
                </a:solidFill>
              </a:rPr>
              <a:t>，提高焊接產線內部韌性能力。</a:t>
            </a:r>
            <a:endParaRPr lang="zh-TW" altLang="en-US" sz="2200" b="1" dirty="0">
              <a:solidFill>
                <a:schemeClr val="tx1"/>
              </a:solidFill>
            </a:endParaRPr>
          </a:p>
        </p:txBody>
      </p:sp>
      <p:sp>
        <p:nvSpPr>
          <p:cNvPr id="7" name="矩形 6"/>
          <p:cNvSpPr/>
          <p:nvPr/>
        </p:nvSpPr>
        <p:spPr>
          <a:xfrm>
            <a:off x="7608168" y="913838"/>
            <a:ext cx="2592288" cy="11833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26" name="矩形 25"/>
          <p:cNvSpPr/>
          <p:nvPr/>
        </p:nvSpPr>
        <p:spPr bwMode="auto">
          <a:xfrm>
            <a:off x="11004376" y="0"/>
            <a:ext cx="1187624" cy="358513"/>
          </a:xfrm>
          <a:prstGeom prst="rect">
            <a:avLst/>
          </a:prstGeom>
          <a:solidFill>
            <a:srgbClr val="00206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chemeClr val="bg1"/>
              </a:buClr>
              <a:buSzPct val="100000"/>
            </a:pPr>
            <a:r>
              <a:rPr lang="zh-TW" altLang="en-US"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分項</a:t>
            </a:r>
            <a:r>
              <a:rPr lang="en-US" altLang="zh-TW"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2-3</a:t>
            </a:r>
            <a:endParaRPr lang="zh-TW" altLang="en-US"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4" name="Rectangle 4"/>
          <p:cNvSpPr>
            <a:spLocks noChangeArrowheads="1"/>
          </p:cNvSpPr>
          <p:nvPr/>
        </p:nvSpPr>
        <p:spPr bwMode="auto">
          <a:xfrm>
            <a:off x="6825887" y="2336616"/>
            <a:ext cx="30554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TW" altLang="en-US"/>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89878" y="2322014"/>
            <a:ext cx="3225162" cy="2272578"/>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p:cNvSpPr txBox="1"/>
          <p:nvPr/>
        </p:nvSpPr>
        <p:spPr>
          <a:xfrm>
            <a:off x="1644418" y="4590556"/>
            <a:ext cx="3416320" cy="369332"/>
          </a:xfrm>
          <a:prstGeom prst="rect">
            <a:avLst/>
          </a:prstGeom>
          <a:noFill/>
        </p:spPr>
        <p:txBody>
          <a:bodyPr wrap="none" rtlCol="0">
            <a:spAutoFit/>
          </a:bodyPr>
          <a:lstStyle/>
          <a:p>
            <a:r>
              <a:rPr lang="zh-TW" altLang="zh-TW" dirty="0"/>
              <a:t>自動品質肇因匯報技術建置流程</a:t>
            </a:r>
            <a:endParaRPr lang="zh-TW" altLang="en-US" dirty="0" smtClean="0">
              <a:solidFill>
                <a:schemeClr val="tx1">
                  <a:lumMod val="75000"/>
                </a:schemeClr>
              </a:solidFill>
            </a:endParaRPr>
          </a:p>
        </p:txBody>
      </p:sp>
      <p:sp>
        <p:nvSpPr>
          <p:cNvPr id="32" name="文字方塊 31"/>
          <p:cNvSpPr txBox="1"/>
          <p:nvPr/>
        </p:nvSpPr>
        <p:spPr>
          <a:xfrm>
            <a:off x="9708139" y="3137821"/>
            <a:ext cx="2069283" cy="646331"/>
          </a:xfrm>
          <a:prstGeom prst="rect">
            <a:avLst/>
          </a:prstGeom>
          <a:noFill/>
        </p:spPr>
        <p:txBody>
          <a:bodyPr wrap="square" rtlCol="0">
            <a:spAutoFit/>
          </a:bodyPr>
          <a:lstStyle/>
          <a:p>
            <a:r>
              <a:rPr lang="zh-TW" altLang="zh-TW" dirty="0"/>
              <a:t>主動式品質檢驗與預測技術</a:t>
            </a:r>
            <a:endParaRPr lang="zh-TW" altLang="en-US" dirty="0" smtClean="0">
              <a:solidFill>
                <a:schemeClr val="tx1">
                  <a:lumMod val="75000"/>
                </a:schemeClr>
              </a:solidFill>
            </a:endParaRPr>
          </a:p>
        </p:txBody>
      </p:sp>
      <p:sp>
        <p:nvSpPr>
          <p:cNvPr id="9" name="Rectangle 6"/>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102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81486" y="2393181"/>
            <a:ext cx="4614914" cy="2607598"/>
          </a:xfrm>
          <a:prstGeom prst="rect">
            <a:avLst/>
          </a:prstGeom>
          <a:noFill/>
          <a:extLst>
            <a:ext uri="{909E8E84-426E-40DD-AFC4-6F175D3DCCD1}">
              <a14:hiddenFill xmlns:a14="http://schemas.microsoft.com/office/drawing/2010/main">
                <a:solidFill>
                  <a:srgbClr val="FFFFFF"/>
                </a:solidFill>
              </a14:hiddenFill>
            </a:ext>
          </a:extLst>
        </p:spPr>
      </p:pic>
      <p:sp>
        <p:nvSpPr>
          <p:cNvPr id="33" name="標題 1"/>
          <p:cNvSpPr txBox="1">
            <a:spLocks/>
          </p:cNvSpPr>
          <p:nvPr/>
        </p:nvSpPr>
        <p:spPr>
          <a:xfrm>
            <a:off x="2923858" y="44624"/>
            <a:ext cx="7612252" cy="778098"/>
          </a:xfrm>
          <a:prstGeom prst="rect">
            <a:avLst/>
          </a:prstGeom>
        </p:spPr>
        <p:txBody>
          <a:bodyPr/>
          <a:lstStyle>
            <a:lvl1pPr algn="ctr" defTabSz="844083" rtl="0" eaLnBrk="1" latinLnBrk="0" hangingPunct="1">
              <a:spcBef>
                <a:spcPct val="0"/>
              </a:spcBef>
              <a:buNone/>
              <a:defRPr sz="3323" b="1" kern="1200">
                <a:solidFill>
                  <a:schemeClr val="tx1"/>
                </a:solidFill>
                <a:latin typeface="+mn-ea"/>
                <a:ea typeface="+mn-ea"/>
                <a:cs typeface="+mj-cs"/>
              </a:defRPr>
            </a:lvl1pPr>
          </a:lstStyle>
          <a:p>
            <a:pPr algn="l"/>
            <a:r>
              <a:rPr lang="en-US" altLang="zh-TW" sz="2800" dirty="0"/>
              <a:t>FY111</a:t>
            </a:r>
            <a:r>
              <a:rPr lang="zh-TW" altLang="en-US" sz="2800" dirty="0"/>
              <a:t>成果</a:t>
            </a:r>
            <a:r>
              <a:rPr lang="en-US" altLang="zh-TW" sz="2800" dirty="0" smtClean="0"/>
              <a:t>-</a:t>
            </a:r>
            <a:r>
              <a:rPr lang="zh-TW" altLang="en-US" sz="2800" dirty="0"/>
              <a:t>主動式品質檢驗與預測技術</a:t>
            </a:r>
          </a:p>
        </p:txBody>
      </p:sp>
    </p:spTree>
    <p:extLst>
      <p:ext uri="{BB962C8B-B14F-4D97-AF65-F5344CB8AC3E}">
        <p14:creationId xmlns:p14="http://schemas.microsoft.com/office/powerpoint/2010/main" val="2695391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878049" y="1196752"/>
            <a:ext cx="7920880" cy="4032448"/>
          </a:xfrm>
        </p:spPr>
        <p:txBody>
          <a:bodyPr>
            <a:normAutofit fontScale="92500" lnSpcReduction="10000"/>
          </a:bodyPr>
          <a:lstStyle/>
          <a:p>
            <a:pPr marL="0" indent="0">
              <a:buClrTx/>
              <a:buNone/>
            </a:pPr>
            <a:r>
              <a:rPr lang="en-US" altLang="zh-TW" sz="2400" dirty="0" smtClean="0">
                <a:solidFill>
                  <a:srgbClr val="393939"/>
                </a:solidFill>
              </a:rPr>
              <a:t>(</a:t>
            </a:r>
            <a:r>
              <a:rPr lang="zh-TW" altLang="en-US" sz="2400" dirty="0" smtClean="0">
                <a:solidFill>
                  <a:srgbClr val="393939"/>
                </a:solidFill>
              </a:rPr>
              <a:t>一</a:t>
            </a:r>
            <a:r>
              <a:rPr lang="en-US" altLang="zh-TW" sz="2400" dirty="0" smtClean="0">
                <a:solidFill>
                  <a:srgbClr val="393939"/>
                </a:solidFill>
              </a:rPr>
              <a:t>)</a:t>
            </a:r>
            <a:r>
              <a:rPr lang="zh-TW" altLang="en-US" sz="2400" dirty="0" smtClean="0">
                <a:solidFill>
                  <a:srgbClr val="393939"/>
                </a:solidFill>
              </a:rPr>
              <a:t>工業</a:t>
            </a:r>
            <a:r>
              <a:rPr lang="zh-TW" altLang="en-US" sz="2400" dirty="0">
                <a:solidFill>
                  <a:srgbClr val="393939"/>
                </a:solidFill>
              </a:rPr>
              <a:t>五金及自行車產業的微服務交換</a:t>
            </a:r>
            <a:r>
              <a:rPr lang="zh-TW" altLang="en-US" sz="2400" dirty="0" smtClean="0">
                <a:solidFill>
                  <a:srgbClr val="393939"/>
                </a:solidFill>
              </a:rPr>
              <a:t>服務</a:t>
            </a:r>
            <a:endParaRPr lang="en-US" altLang="zh-TW" sz="2400" dirty="0" smtClean="0">
              <a:solidFill>
                <a:srgbClr val="393939"/>
              </a:solidFill>
            </a:endParaRPr>
          </a:p>
          <a:p>
            <a:pPr marL="0" indent="0">
              <a:buClrTx/>
              <a:buNone/>
            </a:pPr>
            <a:r>
              <a:rPr lang="en-US" altLang="zh-TW" sz="2400" dirty="0" smtClean="0">
                <a:solidFill>
                  <a:srgbClr val="393939"/>
                </a:solidFill>
              </a:rPr>
              <a:t>(</a:t>
            </a:r>
            <a:r>
              <a:rPr lang="zh-TW" altLang="en-US" sz="2400" dirty="0">
                <a:solidFill>
                  <a:srgbClr val="393939"/>
                </a:solidFill>
              </a:rPr>
              <a:t>二</a:t>
            </a:r>
            <a:r>
              <a:rPr lang="en-US" altLang="zh-TW" sz="2400" dirty="0">
                <a:solidFill>
                  <a:srgbClr val="393939"/>
                </a:solidFill>
              </a:rPr>
              <a:t>)</a:t>
            </a:r>
            <a:r>
              <a:rPr lang="zh-TW" altLang="en-US" sz="2400" dirty="0">
                <a:solidFill>
                  <a:srgbClr val="393939"/>
                </a:solidFill>
              </a:rPr>
              <a:t>服務類型，定義通用</a:t>
            </a:r>
            <a:r>
              <a:rPr lang="zh-TW" altLang="en-US" sz="2400" dirty="0" smtClean="0">
                <a:solidFill>
                  <a:srgbClr val="393939"/>
                </a:solidFill>
              </a:rPr>
              <a:t>名稱</a:t>
            </a:r>
            <a:endParaRPr lang="en-US" altLang="zh-TW" sz="2400" dirty="0" smtClean="0">
              <a:solidFill>
                <a:srgbClr val="393939"/>
              </a:solidFill>
            </a:endParaRPr>
          </a:p>
          <a:p>
            <a:pPr marL="0" indent="0">
              <a:buClrTx/>
              <a:buNone/>
            </a:pPr>
            <a:r>
              <a:rPr lang="en-US" altLang="zh-TW" sz="2400" dirty="0">
                <a:solidFill>
                  <a:srgbClr val="393939"/>
                </a:solidFill>
              </a:rPr>
              <a:t>(</a:t>
            </a:r>
            <a:r>
              <a:rPr lang="zh-TW" altLang="en-US" sz="2400" dirty="0">
                <a:solidFill>
                  <a:srgbClr val="393939"/>
                </a:solidFill>
              </a:rPr>
              <a:t>三</a:t>
            </a:r>
            <a:r>
              <a:rPr lang="en-US" altLang="zh-TW" sz="2400" dirty="0">
                <a:solidFill>
                  <a:srgbClr val="393939"/>
                </a:solidFill>
              </a:rPr>
              <a:t>)API</a:t>
            </a:r>
            <a:r>
              <a:rPr lang="zh-TW" altLang="en-US" sz="2400" dirty="0">
                <a:solidFill>
                  <a:srgbClr val="393939"/>
                </a:solidFill>
              </a:rPr>
              <a:t>應用領域</a:t>
            </a:r>
            <a:r>
              <a:rPr lang="zh-TW" altLang="en-US" sz="2400" dirty="0" smtClean="0">
                <a:solidFill>
                  <a:srgbClr val="393939"/>
                </a:solidFill>
              </a:rPr>
              <a:t>專案</a:t>
            </a:r>
            <a:r>
              <a:rPr lang="zh-TW" altLang="en-US" sz="2400" dirty="0">
                <a:solidFill>
                  <a:srgbClr val="393939"/>
                </a:solidFill>
              </a:rPr>
              <a:t>風險監控</a:t>
            </a:r>
            <a:r>
              <a:rPr lang="zh-TW" altLang="en-US" sz="2400" dirty="0" smtClean="0">
                <a:solidFill>
                  <a:srgbClr val="393939"/>
                </a:solidFill>
              </a:rPr>
              <a:t>表</a:t>
            </a:r>
            <a:endParaRPr lang="en-US" altLang="zh-TW" sz="2400" dirty="0" smtClean="0">
              <a:solidFill>
                <a:srgbClr val="393939"/>
              </a:solidFill>
            </a:endParaRPr>
          </a:p>
          <a:p>
            <a:pPr marL="0" indent="0">
              <a:buClrTx/>
              <a:buNone/>
            </a:pPr>
            <a:r>
              <a:rPr lang="en-US" altLang="zh-TW" sz="2400" dirty="0">
                <a:solidFill>
                  <a:srgbClr val="393939"/>
                </a:solidFill>
              </a:rPr>
              <a:t>(</a:t>
            </a:r>
            <a:r>
              <a:rPr lang="zh-TW" altLang="en-US" sz="2400" dirty="0">
                <a:solidFill>
                  <a:srgbClr val="393939"/>
                </a:solidFill>
              </a:rPr>
              <a:t>四</a:t>
            </a:r>
            <a:r>
              <a:rPr lang="en-US" altLang="zh-TW" sz="2400" dirty="0" smtClean="0">
                <a:solidFill>
                  <a:srgbClr val="393939"/>
                </a:solidFill>
              </a:rPr>
              <a:t>)</a:t>
            </a:r>
            <a:r>
              <a:rPr lang="zh-TW" altLang="en-US" sz="2400" dirty="0" smtClean="0">
                <a:solidFill>
                  <a:srgbClr val="393939"/>
                </a:solidFill>
              </a:rPr>
              <a:t>預期效益</a:t>
            </a:r>
            <a:endParaRPr lang="en-US" altLang="zh-TW" sz="2400" dirty="0" smtClean="0">
              <a:solidFill>
                <a:srgbClr val="393939"/>
              </a:solidFill>
            </a:endParaRPr>
          </a:p>
          <a:p>
            <a:pPr marL="0" indent="0">
              <a:buClrTx/>
              <a:buNone/>
            </a:pPr>
            <a:r>
              <a:rPr lang="en-US" altLang="zh-TW" sz="2400" dirty="0" smtClean="0">
                <a:solidFill>
                  <a:srgbClr val="393939"/>
                </a:solidFill>
              </a:rPr>
              <a:t>(</a:t>
            </a:r>
            <a:r>
              <a:rPr lang="zh-TW" altLang="en-US" sz="2400" dirty="0" smtClean="0">
                <a:solidFill>
                  <a:srgbClr val="393939"/>
                </a:solidFill>
              </a:rPr>
              <a:t>五</a:t>
            </a:r>
            <a:r>
              <a:rPr lang="en-US" altLang="zh-TW" sz="2400" dirty="0" smtClean="0">
                <a:solidFill>
                  <a:srgbClr val="393939"/>
                </a:solidFill>
              </a:rPr>
              <a:t>)</a:t>
            </a:r>
            <a:r>
              <a:rPr lang="zh-TW" altLang="en-US" sz="2400" dirty="0">
                <a:solidFill>
                  <a:srgbClr val="393939"/>
                </a:solidFill>
              </a:rPr>
              <a:t>可發展</a:t>
            </a:r>
            <a:r>
              <a:rPr lang="zh-TW" altLang="en-US" sz="2400" dirty="0" smtClean="0">
                <a:solidFill>
                  <a:srgbClr val="393939"/>
                </a:solidFill>
              </a:rPr>
              <a:t>方向</a:t>
            </a:r>
            <a:endParaRPr lang="en-US" altLang="zh-TW" sz="2400" dirty="0" smtClean="0">
              <a:solidFill>
                <a:srgbClr val="393939"/>
              </a:solidFill>
            </a:endParaRPr>
          </a:p>
          <a:p>
            <a:pPr marL="0" indent="0">
              <a:buClrTx/>
              <a:buNone/>
            </a:pPr>
            <a:r>
              <a:rPr lang="en-US" altLang="zh-TW" sz="2400" dirty="0" smtClean="0">
                <a:solidFill>
                  <a:srgbClr val="393939"/>
                </a:solidFill>
              </a:rPr>
              <a:t>(</a:t>
            </a:r>
            <a:r>
              <a:rPr lang="zh-TW" altLang="en-US" sz="2400" dirty="0" smtClean="0">
                <a:solidFill>
                  <a:srgbClr val="393939"/>
                </a:solidFill>
              </a:rPr>
              <a:t>六</a:t>
            </a:r>
            <a:r>
              <a:rPr lang="en-US" altLang="zh-TW" sz="2400" dirty="0" smtClean="0">
                <a:solidFill>
                  <a:srgbClr val="393939"/>
                </a:solidFill>
              </a:rPr>
              <a:t>)</a:t>
            </a:r>
            <a:r>
              <a:rPr lang="zh-TW" altLang="en-US" sz="2400" dirty="0">
                <a:solidFill>
                  <a:srgbClr val="393939"/>
                </a:solidFill>
              </a:rPr>
              <a:t>以五金貨架為例 </a:t>
            </a:r>
            <a:r>
              <a:rPr lang="en-US" altLang="zh-TW" sz="2400" dirty="0" smtClean="0">
                <a:solidFill>
                  <a:srgbClr val="393939"/>
                </a:solidFill>
              </a:rPr>
              <a:t>API</a:t>
            </a:r>
          </a:p>
          <a:p>
            <a:pPr marL="0" indent="0">
              <a:buClrTx/>
              <a:buNone/>
            </a:pPr>
            <a:r>
              <a:rPr lang="en-US" altLang="zh-TW" sz="2400" dirty="0" smtClean="0">
                <a:solidFill>
                  <a:srgbClr val="393939"/>
                </a:solidFill>
              </a:rPr>
              <a:t>(</a:t>
            </a:r>
            <a:r>
              <a:rPr lang="zh-TW" altLang="en-US" sz="2400" dirty="0" smtClean="0">
                <a:solidFill>
                  <a:srgbClr val="393939"/>
                </a:solidFill>
              </a:rPr>
              <a:t>七</a:t>
            </a:r>
            <a:r>
              <a:rPr lang="en-US" altLang="zh-TW" sz="2400" dirty="0" smtClean="0">
                <a:solidFill>
                  <a:srgbClr val="393939"/>
                </a:solidFill>
              </a:rPr>
              <a:t>)API </a:t>
            </a:r>
            <a:r>
              <a:rPr lang="zh-TW" altLang="en-US" sz="2400" dirty="0">
                <a:solidFill>
                  <a:srgbClr val="393939"/>
                </a:solidFill>
              </a:rPr>
              <a:t>統一</a:t>
            </a:r>
            <a:r>
              <a:rPr lang="zh-TW" altLang="en-US" sz="2400" dirty="0" smtClean="0">
                <a:solidFill>
                  <a:srgbClr val="393939"/>
                </a:solidFill>
              </a:rPr>
              <a:t>服務</a:t>
            </a:r>
            <a:endParaRPr lang="en-US" altLang="zh-TW" sz="2400" dirty="0" smtClean="0">
              <a:solidFill>
                <a:srgbClr val="393939"/>
              </a:solidFill>
            </a:endParaRPr>
          </a:p>
          <a:p>
            <a:pPr marL="0" indent="0">
              <a:buClrTx/>
              <a:buNone/>
            </a:pPr>
            <a:r>
              <a:rPr lang="en-US" altLang="zh-TW" sz="2400" dirty="0" smtClean="0">
                <a:solidFill>
                  <a:srgbClr val="393939"/>
                </a:solidFill>
              </a:rPr>
              <a:t>(</a:t>
            </a:r>
            <a:r>
              <a:rPr lang="zh-TW" altLang="en-US" sz="2400" dirty="0" smtClean="0">
                <a:solidFill>
                  <a:srgbClr val="393939"/>
                </a:solidFill>
              </a:rPr>
              <a:t>八</a:t>
            </a:r>
            <a:r>
              <a:rPr lang="en-US" altLang="zh-TW" sz="2400" dirty="0" smtClean="0">
                <a:solidFill>
                  <a:srgbClr val="393939"/>
                </a:solidFill>
              </a:rPr>
              <a:t>)</a:t>
            </a:r>
            <a:r>
              <a:rPr lang="zh-TW" altLang="en-US" sz="2400" dirty="0">
                <a:solidFill>
                  <a:srgbClr val="393939"/>
                </a:solidFill>
              </a:rPr>
              <a:t>戰情看板拋轉</a:t>
            </a:r>
            <a:r>
              <a:rPr lang="zh-TW" altLang="en-US" sz="2400" dirty="0" smtClean="0">
                <a:solidFill>
                  <a:srgbClr val="393939"/>
                </a:solidFill>
              </a:rPr>
              <a:t>資訊</a:t>
            </a:r>
            <a:endParaRPr lang="en-US" altLang="zh-TW" sz="2400" dirty="0">
              <a:solidFill>
                <a:srgbClr val="393939"/>
              </a:solidFill>
            </a:endParaRPr>
          </a:p>
          <a:p>
            <a:pPr marL="0" indent="0">
              <a:buClrTx/>
              <a:buNone/>
            </a:pPr>
            <a:r>
              <a:rPr lang="zh-TW" altLang="en-US" sz="2400" dirty="0" smtClean="0">
                <a:solidFill>
                  <a:srgbClr val="393939"/>
                </a:solidFill>
              </a:rPr>
              <a:t>附件</a:t>
            </a:r>
            <a:endParaRPr lang="en-US" altLang="zh-TW" sz="2400" dirty="0">
              <a:solidFill>
                <a:srgbClr val="393939"/>
              </a:solidFill>
            </a:endParaRPr>
          </a:p>
        </p:txBody>
      </p:sp>
      <p:sp>
        <p:nvSpPr>
          <p:cNvPr id="4" name="投影片編號版面配置區 3"/>
          <p:cNvSpPr>
            <a:spLocks noGrp="1"/>
          </p:cNvSpPr>
          <p:nvPr>
            <p:ph type="sldNum" sz="quarter" idx="12"/>
          </p:nvPr>
        </p:nvSpPr>
        <p:spPr/>
        <p:txBody>
          <a:bodyPr/>
          <a:lstStyle/>
          <a:p>
            <a:fld id="{7B3BD923-F43A-49A9-AC82-B0527E9D4E36}" type="slidenum">
              <a:rPr lang="zh-TW" altLang="en-US" smtClean="0">
                <a:solidFill>
                  <a:schemeClr val="tx1"/>
                </a:solidFill>
              </a:rPr>
              <a:t>2</a:t>
            </a:fld>
            <a:endParaRPr lang="zh-TW" altLang="en-US" dirty="0">
              <a:solidFill>
                <a:schemeClr val="tx1"/>
              </a:solidFill>
            </a:endParaRPr>
          </a:p>
        </p:txBody>
      </p:sp>
      <p:sp>
        <p:nvSpPr>
          <p:cNvPr id="2" name="標題 1"/>
          <p:cNvSpPr>
            <a:spLocks noGrp="1"/>
          </p:cNvSpPr>
          <p:nvPr>
            <p:ph type="title"/>
          </p:nvPr>
        </p:nvSpPr>
        <p:spPr/>
        <p:txBody>
          <a:bodyPr>
            <a:normAutofit/>
          </a:bodyPr>
          <a:lstStyle/>
          <a:p>
            <a:r>
              <a:rPr lang="zh-TW" altLang="en-US" dirty="0"/>
              <a:t>目錄</a:t>
            </a:r>
          </a:p>
        </p:txBody>
      </p:sp>
    </p:spTree>
    <p:extLst>
      <p:ext uri="{BB962C8B-B14F-4D97-AF65-F5344CB8AC3E}">
        <p14:creationId xmlns:p14="http://schemas.microsoft.com/office/powerpoint/2010/main" val="1328586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8F4EACC7-37E3-43A5-A5FB-BEB9CE95D266}" type="slidenum">
              <a:rPr lang="zh-TW" altLang="en-US" smtClean="0"/>
              <a:pPr/>
              <a:t>3</a:t>
            </a:fld>
            <a:endParaRPr lang="zh-TW" altLang="en-US"/>
          </a:p>
        </p:txBody>
      </p:sp>
      <p:sp>
        <p:nvSpPr>
          <p:cNvPr id="4" name="內容版面配置區 3"/>
          <p:cNvSpPr>
            <a:spLocks noGrp="1"/>
          </p:cNvSpPr>
          <p:nvPr>
            <p:ph idx="1"/>
          </p:nvPr>
        </p:nvSpPr>
        <p:spPr/>
        <p:txBody>
          <a:bodyPr>
            <a:normAutofit/>
          </a:bodyPr>
          <a:lstStyle/>
          <a:p>
            <a:r>
              <a:rPr lang="zh-TW" altLang="en-US" dirty="0" smtClean="0">
                <a:solidFill>
                  <a:schemeClr val="bg2">
                    <a:lumMod val="25000"/>
                  </a:schemeClr>
                </a:solidFill>
              </a:rPr>
              <a:t>主題</a:t>
            </a:r>
            <a:r>
              <a:rPr lang="zh-TW" altLang="en-US" dirty="0">
                <a:solidFill>
                  <a:schemeClr val="bg2">
                    <a:lumMod val="25000"/>
                  </a:schemeClr>
                </a:solidFill>
              </a:rPr>
              <a:t>：</a:t>
            </a:r>
            <a:r>
              <a:rPr lang="zh-TW" altLang="en-US" dirty="0" smtClean="0">
                <a:solidFill>
                  <a:schemeClr val="bg2">
                    <a:lumMod val="25000"/>
                  </a:schemeClr>
                </a:solidFill>
              </a:rPr>
              <a:t>建立應用服務共同介面標準，達成製造</a:t>
            </a:r>
            <a:r>
              <a:rPr lang="en-US" altLang="zh-TW" dirty="0" smtClean="0">
                <a:solidFill>
                  <a:schemeClr val="bg2">
                    <a:lumMod val="25000"/>
                  </a:schemeClr>
                </a:solidFill>
              </a:rPr>
              <a:t>-API</a:t>
            </a:r>
            <a:r>
              <a:rPr lang="zh-TW" altLang="en-US" dirty="0" smtClean="0">
                <a:solidFill>
                  <a:schemeClr val="bg2">
                    <a:lumMod val="25000"/>
                  </a:schemeClr>
                </a:solidFill>
              </a:rPr>
              <a:t> 應用服務互相存取，達成應用綜效。</a:t>
            </a:r>
            <a:endParaRPr lang="en-US" altLang="zh-TW" dirty="0" smtClean="0">
              <a:solidFill>
                <a:schemeClr val="bg2">
                  <a:lumMod val="25000"/>
                </a:schemeClr>
              </a:solidFill>
            </a:endParaRPr>
          </a:p>
          <a:p>
            <a:r>
              <a:rPr lang="zh-TW" altLang="en-US" dirty="0" smtClean="0">
                <a:solidFill>
                  <a:schemeClr val="bg2">
                    <a:lumMod val="25000"/>
                  </a:schemeClr>
                </a:solidFill>
              </a:rPr>
              <a:t>年中討論會議共識：</a:t>
            </a:r>
            <a:endParaRPr lang="en-US" altLang="zh-TW" dirty="0" smtClean="0">
              <a:solidFill>
                <a:schemeClr val="bg2">
                  <a:lumMod val="25000"/>
                </a:schemeClr>
              </a:solidFill>
            </a:endParaRPr>
          </a:p>
          <a:p>
            <a:pPr lvl="1"/>
            <a:r>
              <a:rPr lang="zh-TW" altLang="en-US" dirty="0" smtClean="0">
                <a:solidFill>
                  <a:schemeClr val="bg2">
                    <a:lumMod val="25000"/>
                  </a:schemeClr>
                </a:solidFill>
              </a:rPr>
              <a:t>第一步：依產業 </a:t>
            </a:r>
            <a:r>
              <a:rPr lang="en-US" altLang="zh-TW" dirty="0" smtClean="0">
                <a:solidFill>
                  <a:schemeClr val="bg2">
                    <a:lumMod val="25000"/>
                  </a:schemeClr>
                </a:solidFill>
              </a:rPr>
              <a:t>- </a:t>
            </a:r>
            <a:r>
              <a:rPr lang="zh-TW" altLang="en-US" b="1" dirty="0" smtClean="0">
                <a:solidFill>
                  <a:schemeClr val="bg2">
                    <a:lumMod val="25000"/>
                  </a:schemeClr>
                </a:solidFill>
              </a:rPr>
              <a:t>各單位 </a:t>
            </a:r>
            <a:r>
              <a:rPr lang="en-US" altLang="zh-TW" b="1" dirty="0" smtClean="0">
                <a:solidFill>
                  <a:schemeClr val="bg2">
                    <a:lumMod val="25000"/>
                  </a:schemeClr>
                </a:solidFill>
              </a:rPr>
              <a:t>- </a:t>
            </a:r>
            <a:r>
              <a:rPr lang="zh-TW" altLang="en-US" b="1" dirty="0" smtClean="0">
                <a:solidFill>
                  <a:schemeClr val="bg2">
                    <a:lumMod val="25000"/>
                  </a:schemeClr>
                </a:solidFill>
              </a:rPr>
              <a:t>建立產業單</a:t>
            </a:r>
            <a:r>
              <a:rPr lang="zh-TW" altLang="en-US" b="1" dirty="0">
                <a:solidFill>
                  <a:schemeClr val="bg2">
                    <a:lumMod val="25000"/>
                  </a:schemeClr>
                </a:solidFill>
              </a:rPr>
              <a:t>點統一服務標準</a:t>
            </a:r>
            <a:r>
              <a:rPr lang="en-US" altLang="zh-TW" b="1" dirty="0" smtClean="0">
                <a:solidFill>
                  <a:schemeClr val="bg2">
                    <a:lumMod val="25000"/>
                  </a:schemeClr>
                </a:solidFill>
              </a:rPr>
              <a:t>API</a:t>
            </a:r>
            <a:r>
              <a:rPr lang="zh-TW" altLang="en-US" b="1" dirty="0" smtClean="0">
                <a:solidFill>
                  <a:schemeClr val="bg2">
                    <a:lumMod val="25000"/>
                  </a:schemeClr>
                </a:solidFill>
              </a:rPr>
              <a:t>案例</a:t>
            </a:r>
            <a:endParaRPr lang="en-US" altLang="zh-TW" b="1" dirty="0" smtClean="0">
              <a:solidFill>
                <a:schemeClr val="bg2">
                  <a:lumMod val="25000"/>
                </a:schemeClr>
              </a:solidFill>
            </a:endParaRPr>
          </a:p>
          <a:p>
            <a:pPr lvl="1"/>
            <a:r>
              <a:rPr lang="zh-TW" altLang="en-US" dirty="0">
                <a:solidFill>
                  <a:schemeClr val="bg2">
                    <a:lumMod val="25000"/>
                  </a:schemeClr>
                </a:solidFill>
              </a:rPr>
              <a:t>第二</a:t>
            </a:r>
            <a:r>
              <a:rPr lang="zh-TW" altLang="en-US" dirty="0" smtClean="0">
                <a:solidFill>
                  <a:schemeClr val="bg2">
                    <a:lumMod val="25000"/>
                  </a:schemeClr>
                </a:solidFill>
              </a:rPr>
              <a:t>步：</a:t>
            </a:r>
            <a:r>
              <a:rPr lang="zh-TW" altLang="en-US" b="1" dirty="0" smtClean="0">
                <a:solidFill>
                  <a:schemeClr val="bg2">
                    <a:lumMod val="25000"/>
                  </a:schemeClr>
                </a:solidFill>
              </a:rPr>
              <a:t>建立</a:t>
            </a:r>
            <a:r>
              <a:rPr lang="en-US" altLang="zh-TW" b="1" dirty="0" smtClean="0">
                <a:solidFill>
                  <a:schemeClr val="bg2">
                    <a:lumMod val="25000"/>
                  </a:schemeClr>
                </a:solidFill>
              </a:rPr>
              <a:t>API </a:t>
            </a:r>
            <a:r>
              <a:rPr lang="zh-TW" altLang="en-US" b="1" dirty="0" smtClean="0">
                <a:solidFill>
                  <a:schemeClr val="bg2">
                    <a:lumMod val="25000"/>
                  </a:schemeClr>
                </a:solidFill>
              </a:rPr>
              <a:t>雲服務平台</a:t>
            </a:r>
            <a:r>
              <a:rPr lang="zh-TW" altLang="en-US" dirty="0" smtClean="0">
                <a:solidFill>
                  <a:schemeClr val="bg2">
                    <a:lumMod val="25000"/>
                  </a:schemeClr>
                </a:solidFill>
              </a:rPr>
              <a:t>，提供規格，達成互相存取之需求</a:t>
            </a:r>
            <a:endParaRPr lang="en-US" altLang="zh-TW" dirty="0" smtClean="0">
              <a:solidFill>
                <a:schemeClr val="bg2">
                  <a:lumMod val="25000"/>
                </a:schemeClr>
              </a:solidFill>
            </a:endParaRPr>
          </a:p>
          <a:p>
            <a:pPr lvl="1"/>
            <a:r>
              <a:rPr lang="zh-TW" altLang="en-US" dirty="0" smtClean="0">
                <a:solidFill>
                  <a:schemeClr val="bg2">
                    <a:lumMod val="25000"/>
                  </a:schemeClr>
                </a:solidFill>
              </a:rPr>
              <a:t>第三步：歸納案例</a:t>
            </a:r>
            <a:r>
              <a:rPr lang="zh-TW" altLang="en-US" dirty="0">
                <a:solidFill>
                  <a:schemeClr val="bg2">
                    <a:lumMod val="25000"/>
                  </a:schemeClr>
                </a:solidFill>
              </a:rPr>
              <a:t>，</a:t>
            </a:r>
            <a:r>
              <a:rPr lang="zh-TW" altLang="en-US" b="1" dirty="0" smtClean="0">
                <a:solidFill>
                  <a:schemeClr val="bg2">
                    <a:lumMod val="25000"/>
                  </a:schemeClr>
                </a:solidFill>
              </a:rPr>
              <a:t>定義產業統一標準</a:t>
            </a:r>
            <a:endParaRPr lang="en-US" altLang="zh-TW" b="1" dirty="0">
              <a:solidFill>
                <a:schemeClr val="bg2">
                  <a:lumMod val="25000"/>
                </a:schemeClr>
              </a:solidFill>
            </a:endParaRPr>
          </a:p>
          <a:p>
            <a:endParaRPr lang="en-US" altLang="zh-TW" dirty="0" smtClean="0">
              <a:solidFill>
                <a:schemeClr val="bg2">
                  <a:lumMod val="25000"/>
                </a:schemeClr>
              </a:solidFill>
            </a:endParaRPr>
          </a:p>
        </p:txBody>
      </p:sp>
      <p:sp>
        <p:nvSpPr>
          <p:cNvPr id="5" name="標題 2"/>
          <p:cNvSpPr txBox="1">
            <a:spLocks/>
          </p:cNvSpPr>
          <p:nvPr/>
        </p:nvSpPr>
        <p:spPr bwMode="ltGray">
          <a:xfrm>
            <a:off x="983432" y="188640"/>
            <a:ext cx="10430082" cy="764704"/>
          </a:xfrm>
          <a:prstGeom prst="rect">
            <a:avLst/>
          </a:prstGeom>
        </p:spPr>
        <p:txBody>
          <a:bodyPr vert="horz" lIns="91440" tIns="45720" rIns="91440" bIns="45720" rtlCol="0" anchor="ctr">
            <a:noAutofit/>
          </a:bodyPr>
          <a:lstStyle>
            <a:lvl1pPr algn="ctr" defTabSz="914400" rtl="0" eaLnBrk="1" latinLnBrk="0" hangingPunct="1">
              <a:spcBef>
                <a:spcPct val="0"/>
              </a:spcBef>
              <a:buNone/>
              <a:defRPr lang="zh-TW" altLang="en-US" sz="3600" b="1" kern="1200" spc="300">
                <a:solidFill>
                  <a:srgbClr val="002060"/>
                </a:solidFill>
                <a:latin typeface="微軟正黑體" panose="020B0604030504040204" pitchFamily="34" charset="-120"/>
                <a:ea typeface="微軟正黑體" panose="020B0604030504040204" pitchFamily="34" charset="-120"/>
                <a:cs typeface="+mj-cs"/>
              </a:defRPr>
            </a:lvl1pPr>
          </a:lstStyle>
          <a:p>
            <a:r>
              <a:rPr lang="zh-TW" altLang="en-US" sz="3200" dirty="0" smtClean="0"/>
              <a:t>提綱</a:t>
            </a:r>
            <a:endParaRPr lang="zh-TW" altLang="en-US" sz="3200" dirty="0"/>
          </a:p>
        </p:txBody>
      </p:sp>
    </p:spTree>
    <p:extLst>
      <p:ext uri="{BB962C8B-B14F-4D97-AF65-F5344CB8AC3E}">
        <p14:creationId xmlns:p14="http://schemas.microsoft.com/office/powerpoint/2010/main" val="2436787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8F4EACC7-37E3-43A5-A5FB-BEB9CE95D266}" type="slidenum">
              <a:rPr lang="zh-TW" altLang="en-US" smtClean="0"/>
              <a:pPr/>
              <a:t>4</a:t>
            </a:fld>
            <a:endParaRPr lang="zh-TW" altLang="en-US"/>
          </a:p>
        </p:txBody>
      </p:sp>
      <p:sp>
        <p:nvSpPr>
          <p:cNvPr id="3" name="標題 2"/>
          <p:cNvSpPr>
            <a:spLocks noGrp="1"/>
          </p:cNvSpPr>
          <p:nvPr>
            <p:ph type="title"/>
          </p:nvPr>
        </p:nvSpPr>
        <p:spPr>
          <a:xfrm>
            <a:off x="911423" y="116632"/>
            <a:ext cx="10502089" cy="764704"/>
          </a:xfrm>
        </p:spPr>
        <p:txBody>
          <a:bodyPr/>
          <a:lstStyle/>
          <a:p>
            <a:pPr algn="l"/>
            <a:r>
              <a:rPr lang="en-US" altLang="zh-TW" sz="3200" dirty="0" smtClean="0"/>
              <a:t>(</a:t>
            </a:r>
            <a:r>
              <a:rPr lang="zh-TW" altLang="en-US" sz="3200" dirty="0"/>
              <a:t>二</a:t>
            </a:r>
            <a:r>
              <a:rPr lang="en-US" altLang="zh-TW" sz="3200" dirty="0" smtClean="0"/>
              <a:t>)</a:t>
            </a:r>
            <a:r>
              <a:rPr lang="zh-TW" altLang="en-US" sz="3200" dirty="0"/>
              <a:t>工業五金及自行車產業的微服務交換服務</a:t>
            </a:r>
          </a:p>
        </p:txBody>
      </p:sp>
      <p:sp>
        <p:nvSpPr>
          <p:cNvPr id="6" name="圓角矩形 5"/>
          <p:cNvSpPr/>
          <p:nvPr/>
        </p:nvSpPr>
        <p:spPr>
          <a:xfrm>
            <a:off x="2038129" y="3032994"/>
            <a:ext cx="8547039" cy="101399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3000" dirty="0"/>
              <a:t>Follow REST </a:t>
            </a:r>
            <a:r>
              <a:rPr lang="zh-TW" altLang="en-US" sz="3000" dirty="0"/>
              <a:t>軟體架構風格 </a:t>
            </a:r>
            <a:endParaRPr lang="en-US" altLang="zh-TW" sz="3000" dirty="0"/>
          </a:p>
          <a:p>
            <a:pPr algn="ctr"/>
            <a:r>
              <a:rPr lang="en-US" altLang="zh-TW" sz="3000" b="1" dirty="0"/>
              <a:t>POST/GET/DELETE/PUT (Action)</a:t>
            </a:r>
            <a:endParaRPr lang="zh-TW" altLang="en-US" sz="3000" b="1" dirty="0"/>
          </a:p>
        </p:txBody>
      </p:sp>
      <p:grpSp>
        <p:nvGrpSpPr>
          <p:cNvPr id="14" name="群組 13"/>
          <p:cNvGrpSpPr/>
          <p:nvPr/>
        </p:nvGrpSpPr>
        <p:grpSpPr>
          <a:xfrm>
            <a:off x="2118478" y="4160743"/>
            <a:ext cx="8557873" cy="2347155"/>
            <a:chOff x="1543692" y="2795402"/>
            <a:chExt cx="9869821" cy="2548705"/>
          </a:xfrm>
        </p:grpSpPr>
        <p:sp>
          <p:nvSpPr>
            <p:cNvPr id="9" name="矩形 8"/>
            <p:cNvSpPr/>
            <p:nvPr/>
          </p:nvSpPr>
          <p:spPr>
            <a:xfrm>
              <a:off x="1543692" y="2795402"/>
              <a:ext cx="3247328" cy="113696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sz="3000" dirty="0"/>
                <a:t>生產端</a:t>
              </a:r>
              <a:endParaRPr lang="en-US" altLang="zh-TW" sz="3000" dirty="0"/>
            </a:p>
            <a:p>
              <a:pPr algn="ctr"/>
              <a:r>
                <a:rPr lang="zh-TW" altLang="en-US" sz="3000" dirty="0"/>
                <a:t>通用格式</a:t>
              </a:r>
            </a:p>
          </p:txBody>
        </p:sp>
        <p:sp>
          <p:nvSpPr>
            <p:cNvPr id="10" name="矩形 9"/>
            <p:cNvSpPr/>
            <p:nvPr/>
          </p:nvSpPr>
          <p:spPr>
            <a:xfrm>
              <a:off x="1577829" y="4263987"/>
              <a:ext cx="3213191" cy="108012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3000" dirty="0"/>
                <a:t>Edge</a:t>
              </a:r>
              <a:r>
                <a:rPr lang="zh-TW" altLang="en-US" sz="3000" dirty="0"/>
                <a:t> 端 </a:t>
              </a:r>
              <a:endParaRPr lang="en-US" altLang="zh-TW" sz="3000" dirty="0"/>
            </a:p>
            <a:p>
              <a:pPr algn="ctr"/>
              <a:r>
                <a:rPr lang="zh-TW" altLang="en-US" sz="3000" dirty="0"/>
                <a:t>通用格式</a:t>
              </a:r>
            </a:p>
          </p:txBody>
        </p:sp>
        <p:pic>
          <p:nvPicPr>
            <p:cNvPr id="11" name="圖片 10"/>
            <p:cNvPicPr>
              <a:picLocks noChangeAspect="1"/>
            </p:cNvPicPr>
            <p:nvPr/>
          </p:nvPicPr>
          <p:blipFill>
            <a:blip r:embed="rId2"/>
            <a:stretch>
              <a:fillRect/>
            </a:stretch>
          </p:blipFill>
          <p:spPr>
            <a:xfrm>
              <a:off x="5655116" y="2924944"/>
              <a:ext cx="5758397" cy="2207270"/>
            </a:xfrm>
            <a:prstGeom prst="rect">
              <a:avLst/>
            </a:prstGeom>
          </p:spPr>
        </p:pic>
        <p:sp>
          <p:nvSpPr>
            <p:cNvPr id="12" name="向右箭號 11"/>
            <p:cNvSpPr/>
            <p:nvPr/>
          </p:nvSpPr>
          <p:spPr>
            <a:xfrm rot="10800000">
              <a:off x="5056894" y="3075854"/>
              <a:ext cx="432048" cy="576064"/>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zh-TW" altLang="en-US"/>
            </a:p>
          </p:txBody>
        </p:sp>
        <p:sp>
          <p:nvSpPr>
            <p:cNvPr id="13" name="向右箭號 12"/>
            <p:cNvSpPr/>
            <p:nvPr/>
          </p:nvSpPr>
          <p:spPr>
            <a:xfrm rot="10800000">
              <a:off x="5056894" y="4450901"/>
              <a:ext cx="432048" cy="576064"/>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zh-TW" altLang="en-US"/>
            </a:p>
          </p:txBody>
        </p:sp>
      </p:grpSp>
      <p:sp>
        <p:nvSpPr>
          <p:cNvPr id="15" name="圓角矩形 14"/>
          <p:cNvSpPr/>
          <p:nvPr/>
        </p:nvSpPr>
        <p:spPr>
          <a:xfrm>
            <a:off x="629404" y="3032994"/>
            <a:ext cx="1296144" cy="101399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b="1" dirty="0">
                <a:solidFill>
                  <a:schemeClr val="bg1"/>
                </a:solidFill>
              </a:rPr>
              <a:t>應用協定</a:t>
            </a:r>
          </a:p>
        </p:txBody>
      </p:sp>
      <p:sp>
        <p:nvSpPr>
          <p:cNvPr id="16" name="圓角矩形 15"/>
          <p:cNvSpPr/>
          <p:nvPr/>
        </p:nvSpPr>
        <p:spPr>
          <a:xfrm>
            <a:off x="629403" y="4120661"/>
            <a:ext cx="1330217" cy="238723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b="1" dirty="0">
                <a:solidFill>
                  <a:schemeClr val="bg1"/>
                </a:solidFill>
              </a:rPr>
              <a:t>資料協定</a:t>
            </a:r>
          </a:p>
        </p:txBody>
      </p:sp>
      <p:sp>
        <p:nvSpPr>
          <p:cNvPr id="17" name="矩形: 圓角化同側角落 75">
            <a:extLst>
              <a:ext uri="{FF2B5EF4-FFF2-40B4-BE49-F238E27FC236}">
                <a16:creationId xmlns:a16="http://schemas.microsoft.com/office/drawing/2014/main" id="{844EF69D-23D6-4961-8FB5-BAB635874C2D}"/>
              </a:ext>
            </a:extLst>
          </p:cNvPr>
          <p:cNvSpPr/>
          <p:nvPr/>
        </p:nvSpPr>
        <p:spPr>
          <a:xfrm rot="5400000">
            <a:off x="5236941" y="-2542482"/>
            <a:ext cx="1594744" cy="9084059"/>
          </a:xfrm>
          <a:prstGeom prst="round2SameRect">
            <a:avLst>
              <a:gd name="adj1" fmla="val 9838"/>
              <a:gd name="adj2" fmla="val 0"/>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pic>
        <p:nvPicPr>
          <p:cNvPr id="18" name="Picture 7" descr="Amazon Web Services - SCC En la Red">
            <a:extLst>
              <a:ext uri="{FF2B5EF4-FFF2-40B4-BE49-F238E27FC236}">
                <a16:creationId xmlns:a16="http://schemas.microsoft.com/office/drawing/2014/main" id="{5601AFC5-BCFE-4C74-B102-527B594B2728}"/>
              </a:ext>
            </a:extLst>
          </p:cNvPr>
          <p:cNvPicPr>
            <a:picLocks noChangeAspect="1" noChangeArrowheads="1"/>
          </p:cNvPicPr>
          <p:nvPr/>
        </p:nvPicPr>
        <p:blipFill>
          <a:blip r:embed="rId3" cstate="print"/>
          <a:srcRect/>
          <a:stretch>
            <a:fillRect/>
          </a:stretch>
        </p:blipFill>
        <p:spPr bwMode="auto">
          <a:xfrm>
            <a:off x="1740821" y="1839014"/>
            <a:ext cx="1561209" cy="586755"/>
          </a:xfrm>
          <a:prstGeom prst="rect">
            <a:avLst/>
          </a:prstGeom>
          <a:noFill/>
        </p:spPr>
      </p:pic>
      <p:pic>
        <p:nvPicPr>
          <p:cNvPr id="19" name="Picture 16" descr="Ness Partners with Microsoft Azure to help Enterprises with their Cloud  Journey - Ness Digital Engineering">
            <a:extLst>
              <a:ext uri="{FF2B5EF4-FFF2-40B4-BE49-F238E27FC236}">
                <a16:creationId xmlns:a16="http://schemas.microsoft.com/office/drawing/2014/main" id="{72526857-457E-40CD-94D2-C985352A60ED}"/>
              </a:ext>
            </a:extLst>
          </p:cNvPr>
          <p:cNvPicPr>
            <a:picLocks noChangeAspect="1" noChangeArrowheads="1"/>
          </p:cNvPicPr>
          <p:nvPr/>
        </p:nvPicPr>
        <p:blipFill>
          <a:blip r:embed="rId4" cstate="print">
            <a:clrChange>
              <a:clrFrom>
                <a:srgbClr val="FFFFFF"/>
              </a:clrFrom>
              <a:clrTo>
                <a:srgbClr val="FFFFFF">
                  <a:alpha val="0"/>
                </a:srgbClr>
              </a:clrTo>
            </a:clrChange>
          </a:blip>
          <a:srcRect l="8525" t="33602" r="8089" b="35357"/>
          <a:stretch>
            <a:fillRect/>
          </a:stretch>
        </p:blipFill>
        <p:spPr bwMode="auto">
          <a:xfrm>
            <a:off x="4676555" y="1614133"/>
            <a:ext cx="1807874" cy="504736"/>
          </a:xfrm>
          <a:prstGeom prst="rect">
            <a:avLst/>
          </a:prstGeom>
          <a:noFill/>
        </p:spPr>
      </p:pic>
      <p:pic>
        <p:nvPicPr>
          <p:cNvPr id="20" name="Picture 22" descr="中華電信hicloud IAM登入">
            <a:extLst>
              <a:ext uri="{FF2B5EF4-FFF2-40B4-BE49-F238E27FC236}">
                <a16:creationId xmlns:a16="http://schemas.microsoft.com/office/drawing/2014/main" id="{45AD675C-B8B6-4C93-9C89-800E451F621D}"/>
              </a:ext>
            </a:extLst>
          </p:cNvPr>
          <p:cNvPicPr>
            <a:picLocks noChangeAspect="1" noChangeArrowheads="1"/>
          </p:cNvPicPr>
          <p:nvPr/>
        </p:nvPicPr>
        <p:blipFill>
          <a:blip r:embed="rId5" cstate="print"/>
          <a:srcRect/>
          <a:stretch>
            <a:fillRect/>
          </a:stretch>
        </p:blipFill>
        <p:spPr bwMode="auto">
          <a:xfrm>
            <a:off x="6039477" y="2221615"/>
            <a:ext cx="1541091" cy="408308"/>
          </a:xfrm>
          <a:prstGeom prst="rect">
            <a:avLst/>
          </a:prstGeom>
          <a:noFill/>
        </p:spPr>
      </p:pic>
      <p:pic>
        <p:nvPicPr>
          <p:cNvPr id="21" name="Picture 10" descr="GozCafe 果子咖啡: Google App Engine雲端應用程式實作課程[新手班]">
            <a:extLst>
              <a:ext uri="{FF2B5EF4-FFF2-40B4-BE49-F238E27FC236}">
                <a16:creationId xmlns:a16="http://schemas.microsoft.com/office/drawing/2014/main" id="{3FF8C621-D889-41A7-B529-814F308A7F5E}"/>
              </a:ext>
            </a:extLst>
          </p:cNvPr>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3420679" y="1557277"/>
            <a:ext cx="1150228" cy="1150228"/>
          </a:xfrm>
          <a:prstGeom prst="rect">
            <a:avLst/>
          </a:prstGeom>
          <a:noFill/>
        </p:spPr>
      </p:pic>
      <p:pic>
        <p:nvPicPr>
          <p:cNvPr id="22" name="Picture 24" descr="A Cloud-Based Platform - Heroku | Server Management Tips">
            <a:extLst>
              <a:ext uri="{FF2B5EF4-FFF2-40B4-BE49-F238E27FC236}">
                <a16:creationId xmlns:a16="http://schemas.microsoft.com/office/drawing/2014/main" id="{D935B2D2-5FFE-4E87-AD83-14BF9D186B2C}"/>
              </a:ext>
            </a:extLst>
          </p:cNvPr>
          <p:cNvPicPr>
            <a:picLocks noChangeAspect="1" noChangeArrowheads="1"/>
          </p:cNvPicPr>
          <p:nvPr/>
        </p:nvPicPr>
        <p:blipFill>
          <a:blip r:embed="rId7" cstate="print">
            <a:clrChange>
              <a:clrFrom>
                <a:srgbClr val="FFFFFF"/>
              </a:clrFrom>
              <a:clrTo>
                <a:srgbClr val="FFFFFF">
                  <a:alpha val="0"/>
                </a:srgbClr>
              </a:clrTo>
            </a:clrChange>
          </a:blip>
          <a:srcRect l="21821" r="24464"/>
          <a:stretch>
            <a:fillRect/>
          </a:stretch>
        </p:blipFill>
        <p:spPr bwMode="auto">
          <a:xfrm>
            <a:off x="7986940" y="1478522"/>
            <a:ext cx="814092" cy="947247"/>
          </a:xfrm>
          <a:prstGeom prst="rect">
            <a:avLst/>
          </a:prstGeom>
          <a:noFill/>
        </p:spPr>
      </p:pic>
      <p:pic>
        <p:nvPicPr>
          <p:cNvPr id="23" name="Picture 26" descr="OpenStack - 维基百科，自由的百科全书">
            <a:extLst>
              <a:ext uri="{FF2B5EF4-FFF2-40B4-BE49-F238E27FC236}">
                <a16:creationId xmlns:a16="http://schemas.microsoft.com/office/drawing/2014/main" id="{010EBCEC-E8C0-45F1-BBE0-6BB66ABBB30E}"/>
              </a:ext>
            </a:extLst>
          </p:cNvPr>
          <p:cNvPicPr>
            <a:picLocks noChangeAspect="1" noChangeArrowheads="1"/>
          </p:cNvPicPr>
          <p:nvPr/>
        </p:nvPicPr>
        <p:blipFill>
          <a:blip r:embed="rId8" cstate="print">
            <a:clrChange>
              <a:clrFrom>
                <a:srgbClr val="000000">
                  <a:alpha val="0"/>
                </a:srgbClr>
              </a:clrFrom>
              <a:clrTo>
                <a:srgbClr val="000000">
                  <a:alpha val="0"/>
                </a:srgbClr>
              </a:clrTo>
            </a:clrChange>
          </a:blip>
          <a:srcRect/>
          <a:stretch>
            <a:fillRect/>
          </a:stretch>
        </p:blipFill>
        <p:spPr bwMode="auto">
          <a:xfrm>
            <a:off x="8935053" y="2036713"/>
            <a:ext cx="1388120" cy="670925"/>
          </a:xfrm>
          <a:prstGeom prst="rect">
            <a:avLst/>
          </a:prstGeom>
          <a:noFill/>
        </p:spPr>
      </p:pic>
      <p:sp>
        <p:nvSpPr>
          <p:cNvPr id="24" name="圓角化同側角落矩形 79">
            <a:extLst>
              <a:ext uri="{FF2B5EF4-FFF2-40B4-BE49-F238E27FC236}">
                <a16:creationId xmlns:a16="http://schemas.microsoft.com/office/drawing/2014/main" id="{EB5584F5-B38A-4E14-A08B-3AEDB341361A}"/>
              </a:ext>
            </a:extLst>
          </p:cNvPr>
          <p:cNvSpPr/>
          <p:nvPr/>
        </p:nvSpPr>
        <p:spPr>
          <a:xfrm rot="16200000">
            <a:off x="458334" y="1727275"/>
            <a:ext cx="1591481" cy="541284"/>
          </a:xfrm>
          <a:prstGeom prst="round2SameRect">
            <a:avLst>
              <a:gd name="adj1" fmla="val 30930"/>
              <a:gd name="adj2" fmla="val 0"/>
            </a:avLst>
          </a:prstGeom>
        </p:spPr>
        <p:style>
          <a:lnRef idx="3">
            <a:schemeClr val="lt1"/>
          </a:lnRef>
          <a:fillRef idx="1">
            <a:schemeClr val="accent1"/>
          </a:fillRef>
          <a:effectRef idx="1">
            <a:schemeClr val="accent1"/>
          </a:effectRef>
          <a:fontRef idx="minor">
            <a:schemeClr val="lt1"/>
          </a:fontRef>
        </p:style>
        <p:txBody>
          <a:bodyPr vert="eaVert" rtlCol="0" anchor="t"/>
          <a:lstStyle/>
          <a:p>
            <a:pPr algn="ctr"/>
            <a:r>
              <a:rPr lang="en-US" altLang="zh-TW" sz="2000" dirty="0"/>
              <a:t>P</a:t>
            </a:r>
          </a:p>
          <a:p>
            <a:pPr algn="ctr"/>
            <a:r>
              <a:rPr lang="en-US" altLang="zh-TW" sz="2000" dirty="0"/>
              <a:t>a</a:t>
            </a:r>
          </a:p>
          <a:p>
            <a:pPr algn="ctr"/>
            <a:r>
              <a:rPr lang="en-US" altLang="zh-TW" sz="2000" dirty="0"/>
              <a:t>a</a:t>
            </a:r>
          </a:p>
          <a:p>
            <a:pPr algn="ctr"/>
            <a:r>
              <a:rPr lang="en-US" altLang="zh-TW" sz="2000" dirty="0"/>
              <a:t>S</a:t>
            </a:r>
          </a:p>
          <a:p>
            <a:pPr algn="ctr"/>
            <a:endParaRPr lang="zh-TW" altLang="en-US" sz="2000" dirty="0"/>
          </a:p>
        </p:txBody>
      </p:sp>
      <p:sp>
        <p:nvSpPr>
          <p:cNvPr id="25" name="向右箭號 24"/>
          <p:cNvSpPr/>
          <p:nvPr/>
        </p:nvSpPr>
        <p:spPr>
          <a:xfrm rot="16200000">
            <a:off x="5258251" y="2573978"/>
            <a:ext cx="370070" cy="481959"/>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540113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8F4EACC7-37E3-43A5-A5FB-BEB9CE95D266}" type="slidenum">
              <a:rPr lang="zh-TW" altLang="en-US" smtClean="0"/>
              <a:pPr/>
              <a:t>5</a:t>
            </a:fld>
            <a:endParaRPr lang="zh-TW" altLang="en-US"/>
          </a:p>
        </p:txBody>
      </p:sp>
      <p:sp>
        <p:nvSpPr>
          <p:cNvPr id="3" name="標題 2"/>
          <p:cNvSpPr>
            <a:spLocks noGrp="1"/>
          </p:cNvSpPr>
          <p:nvPr>
            <p:ph type="title"/>
          </p:nvPr>
        </p:nvSpPr>
        <p:spPr>
          <a:xfrm>
            <a:off x="983432" y="116632"/>
            <a:ext cx="10430082" cy="764704"/>
          </a:xfrm>
        </p:spPr>
        <p:txBody>
          <a:bodyPr/>
          <a:lstStyle/>
          <a:p>
            <a:pPr algn="l"/>
            <a:r>
              <a:rPr lang="en-US" altLang="zh-TW" sz="3200" dirty="0" smtClean="0"/>
              <a:t>(</a:t>
            </a:r>
            <a:r>
              <a:rPr lang="zh-TW" altLang="en-US" sz="3200" dirty="0"/>
              <a:t>三</a:t>
            </a:r>
            <a:r>
              <a:rPr lang="en-US" altLang="zh-TW" sz="3200" dirty="0" smtClean="0"/>
              <a:t>)</a:t>
            </a:r>
            <a:r>
              <a:rPr lang="zh-TW" altLang="en-US" sz="3200" dirty="0" smtClean="0"/>
              <a:t>服務</a:t>
            </a:r>
            <a:r>
              <a:rPr lang="zh-TW" altLang="en-US" sz="3200" dirty="0"/>
              <a:t>類型，定義通用名稱</a:t>
            </a:r>
          </a:p>
        </p:txBody>
      </p:sp>
      <p:sp>
        <p:nvSpPr>
          <p:cNvPr id="41" name="矩形 40"/>
          <p:cNvSpPr/>
          <p:nvPr/>
        </p:nvSpPr>
        <p:spPr>
          <a:xfrm>
            <a:off x="623392" y="5661248"/>
            <a:ext cx="986509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0" dirty="0"/>
              <a:t>OPC-UA/Modbus/</a:t>
            </a:r>
            <a:r>
              <a:rPr lang="en-US" altLang="zh-TW" sz="3000" dirty="0" err="1"/>
              <a:t>MTConnect</a:t>
            </a:r>
            <a:endParaRPr lang="zh-TW" altLang="en-US" sz="3000" dirty="0"/>
          </a:p>
        </p:txBody>
      </p:sp>
      <p:sp>
        <p:nvSpPr>
          <p:cNvPr id="43" name="向右箭號 42"/>
          <p:cNvSpPr/>
          <p:nvPr/>
        </p:nvSpPr>
        <p:spPr>
          <a:xfrm rot="16200000">
            <a:off x="4723953" y="5300465"/>
            <a:ext cx="460492" cy="619627"/>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zh-TW" altLang="en-US"/>
          </a:p>
        </p:txBody>
      </p:sp>
      <p:sp>
        <p:nvSpPr>
          <p:cNvPr id="44" name="圓角矩形 43"/>
          <p:cNvSpPr/>
          <p:nvPr/>
        </p:nvSpPr>
        <p:spPr>
          <a:xfrm>
            <a:off x="5599729" y="5534052"/>
            <a:ext cx="4314656" cy="2880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t>Raw Data Provider (</a:t>
            </a:r>
            <a:r>
              <a:rPr lang="zh-TW" altLang="en-US" dirty="0"/>
              <a:t>原始資料提供者</a:t>
            </a:r>
            <a:r>
              <a:rPr lang="en-US" altLang="zh-TW" dirty="0"/>
              <a:t>)</a:t>
            </a:r>
            <a:endParaRPr lang="zh-TW" altLang="en-US" dirty="0"/>
          </a:p>
        </p:txBody>
      </p:sp>
      <p:sp>
        <p:nvSpPr>
          <p:cNvPr id="45" name="圓角矩形 44"/>
          <p:cNvSpPr/>
          <p:nvPr/>
        </p:nvSpPr>
        <p:spPr>
          <a:xfrm>
            <a:off x="3494483" y="902995"/>
            <a:ext cx="4314656" cy="2880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t>Service Data Provider (</a:t>
            </a:r>
            <a:r>
              <a:rPr lang="zh-TW" altLang="en-US" dirty="0"/>
              <a:t>服務資料提供者</a:t>
            </a:r>
            <a:r>
              <a:rPr lang="en-US" altLang="zh-TW" dirty="0"/>
              <a:t>)</a:t>
            </a:r>
            <a:endParaRPr lang="zh-TW" altLang="en-US" dirty="0"/>
          </a:p>
        </p:txBody>
      </p:sp>
      <p:grpSp>
        <p:nvGrpSpPr>
          <p:cNvPr id="138" name="群組 137"/>
          <p:cNvGrpSpPr/>
          <p:nvPr/>
        </p:nvGrpSpPr>
        <p:grpSpPr>
          <a:xfrm>
            <a:off x="1919536" y="1388284"/>
            <a:ext cx="7491906" cy="4023088"/>
            <a:chOff x="3797568" y="1404376"/>
            <a:chExt cx="7491906" cy="4023088"/>
          </a:xfrm>
        </p:grpSpPr>
        <p:grpSp>
          <p:nvGrpSpPr>
            <p:cNvPr id="98" name="群組 97"/>
            <p:cNvGrpSpPr/>
            <p:nvPr/>
          </p:nvGrpSpPr>
          <p:grpSpPr>
            <a:xfrm>
              <a:off x="3797568" y="1404376"/>
              <a:ext cx="7491906" cy="4023088"/>
              <a:chOff x="124239" y="1419311"/>
              <a:chExt cx="7491906" cy="4023088"/>
            </a:xfrm>
          </p:grpSpPr>
          <p:sp>
            <p:nvSpPr>
              <p:cNvPr id="6" name="矩形 5"/>
              <p:cNvSpPr/>
              <p:nvPr/>
            </p:nvSpPr>
            <p:spPr>
              <a:xfrm>
                <a:off x="955554" y="1419311"/>
                <a:ext cx="1728192" cy="69886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000" dirty="0"/>
                  <a:t>Manage app</a:t>
                </a:r>
                <a:endParaRPr lang="zh-TW" altLang="en-US" sz="2000" dirty="0"/>
              </a:p>
            </p:txBody>
          </p:sp>
          <p:sp>
            <p:nvSpPr>
              <p:cNvPr id="7" name="矩形 6"/>
              <p:cNvSpPr/>
              <p:nvPr/>
            </p:nvSpPr>
            <p:spPr>
              <a:xfrm>
                <a:off x="4349071" y="1484421"/>
                <a:ext cx="1656184" cy="70333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000" dirty="0" smtClean="0"/>
                  <a:t>Edge </a:t>
                </a:r>
                <a:r>
                  <a:rPr lang="en-US" altLang="zh-TW" sz="2000" dirty="0"/>
                  <a:t>app</a:t>
                </a:r>
                <a:endParaRPr lang="zh-TW" altLang="en-US" sz="2000" dirty="0"/>
              </a:p>
            </p:txBody>
          </p:sp>
          <p:sp>
            <p:nvSpPr>
              <p:cNvPr id="8" name="矩形 7"/>
              <p:cNvSpPr/>
              <p:nvPr/>
            </p:nvSpPr>
            <p:spPr>
              <a:xfrm>
                <a:off x="124239" y="2480724"/>
                <a:ext cx="715874" cy="43204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sz="2000" dirty="0"/>
                  <a:t>排程</a:t>
                </a:r>
              </a:p>
            </p:txBody>
          </p:sp>
          <p:sp>
            <p:nvSpPr>
              <p:cNvPr id="9" name="矩形 8"/>
              <p:cNvSpPr/>
              <p:nvPr/>
            </p:nvSpPr>
            <p:spPr>
              <a:xfrm>
                <a:off x="1415480" y="2472101"/>
                <a:ext cx="792087" cy="43204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000" dirty="0"/>
                  <a:t>OEE</a:t>
                </a:r>
                <a:endParaRPr lang="zh-TW" altLang="en-US" sz="2000" dirty="0"/>
              </a:p>
            </p:txBody>
          </p:sp>
          <p:sp>
            <p:nvSpPr>
              <p:cNvPr id="11" name="矩形 10"/>
              <p:cNvSpPr/>
              <p:nvPr/>
            </p:nvSpPr>
            <p:spPr>
              <a:xfrm>
                <a:off x="2267262" y="2472101"/>
                <a:ext cx="792087" cy="43204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sz="2000" dirty="0"/>
                  <a:t>產量</a:t>
                </a:r>
              </a:p>
            </p:txBody>
          </p:sp>
          <p:cxnSp>
            <p:nvCxnSpPr>
              <p:cNvPr id="14" name="肘形接點 13"/>
              <p:cNvCxnSpPr>
                <a:stCxn id="6" idx="2"/>
                <a:endCxn id="8" idx="0"/>
              </p:cNvCxnSpPr>
              <p:nvPr/>
            </p:nvCxnSpPr>
            <p:spPr>
              <a:xfrm rot="5400000">
                <a:off x="969639" y="1630712"/>
                <a:ext cx="362549" cy="1337474"/>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5" name="肘形接點 14"/>
              <p:cNvCxnSpPr>
                <a:stCxn id="6" idx="2"/>
                <a:endCxn id="9" idx="0"/>
              </p:cNvCxnSpPr>
              <p:nvPr/>
            </p:nvCxnSpPr>
            <p:spPr>
              <a:xfrm rot="5400000">
                <a:off x="1638624" y="2291075"/>
                <a:ext cx="353926" cy="8126"/>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18" name="肘形接點 17"/>
              <p:cNvCxnSpPr>
                <a:stCxn id="6" idx="2"/>
                <a:endCxn id="11" idx="0"/>
              </p:cNvCxnSpPr>
              <p:nvPr/>
            </p:nvCxnSpPr>
            <p:spPr>
              <a:xfrm rot="16200000" flipH="1">
                <a:off x="2064515" y="1873310"/>
                <a:ext cx="353926" cy="843656"/>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sp>
            <p:nvSpPr>
              <p:cNvPr id="46" name="矩形 45"/>
              <p:cNvSpPr/>
              <p:nvPr/>
            </p:nvSpPr>
            <p:spPr>
              <a:xfrm>
                <a:off x="3259660" y="2436006"/>
                <a:ext cx="1224136" cy="43204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TW" altLang="en-US" sz="2000" dirty="0"/>
                  <a:t>刀具壽命</a:t>
                </a:r>
              </a:p>
            </p:txBody>
          </p:sp>
          <p:sp>
            <p:nvSpPr>
              <p:cNvPr id="47" name="矩形 46"/>
              <p:cNvSpPr/>
              <p:nvPr/>
            </p:nvSpPr>
            <p:spPr>
              <a:xfrm>
                <a:off x="4555804" y="2437941"/>
                <a:ext cx="1224136" cy="43204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TW" altLang="en-US" sz="2000" dirty="0"/>
                  <a:t>能耗服務</a:t>
                </a:r>
              </a:p>
            </p:txBody>
          </p:sp>
          <p:sp>
            <p:nvSpPr>
              <p:cNvPr id="48" name="矩形 47"/>
              <p:cNvSpPr/>
              <p:nvPr/>
            </p:nvSpPr>
            <p:spPr>
              <a:xfrm>
                <a:off x="5839635" y="2436005"/>
                <a:ext cx="493503" cy="43204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000" dirty="0"/>
                  <a:t>….</a:t>
                </a:r>
              </a:p>
              <a:p>
                <a:pPr algn="ctr"/>
                <a:endParaRPr lang="zh-TW" altLang="en-US" sz="2000" dirty="0"/>
              </a:p>
            </p:txBody>
          </p:sp>
          <p:sp>
            <p:nvSpPr>
              <p:cNvPr id="49" name="矩形 48"/>
              <p:cNvSpPr/>
              <p:nvPr/>
            </p:nvSpPr>
            <p:spPr>
              <a:xfrm>
                <a:off x="6392009" y="2433019"/>
                <a:ext cx="1224136" cy="43204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TW" altLang="en-US" sz="2000" dirty="0"/>
                  <a:t>品質診斷</a:t>
                </a:r>
              </a:p>
            </p:txBody>
          </p:sp>
          <p:grpSp>
            <p:nvGrpSpPr>
              <p:cNvPr id="90" name="群組 89"/>
              <p:cNvGrpSpPr/>
              <p:nvPr/>
            </p:nvGrpSpPr>
            <p:grpSpPr>
              <a:xfrm>
                <a:off x="1308476" y="2913138"/>
                <a:ext cx="972108" cy="2529261"/>
                <a:chOff x="1311606" y="2904148"/>
                <a:chExt cx="972108" cy="2529261"/>
              </a:xfrm>
            </p:grpSpPr>
            <p:sp>
              <p:nvSpPr>
                <p:cNvPr id="24" name="矩形 23"/>
                <p:cNvSpPr/>
                <p:nvPr/>
              </p:nvSpPr>
              <p:spPr>
                <a:xfrm>
                  <a:off x="1311606" y="3315670"/>
                  <a:ext cx="972108" cy="43204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500" dirty="0"/>
                    <a:t>Time Base</a:t>
                  </a:r>
                  <a:endParaRPr lang="zh-TW" altLang="en-US" sz="1500" dirty="0"/>
                </a:p>
              </p:txBody>
            </p:sp>
            <p:sp>
              <p:nvSpPr>
                <p:cNvPr id="25" name="矩形 24"/>
                <p:cNvSpPr/>
                <p:nvPr/>
              </p:nvSpPr>
              <p:spPr>
                <a:xfrm>
                  <a:off x="1311606" y="3874173"/>
                  <a:ext cx="972108" cy="43204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500" dirty="0"/>
                    <a:t>Yield Base</a:t>
                  </a:r>
                  <a:endParaRPr lang="zh-TW" altLang="en-US" sz="1500" dirty="0"/>
                </a:p>
              </p:txBody>
            </p:sp>
            <p:sp>
              <p:nvSpPr>
                <p:cNvPr id="26" name="矩形 25"/>
                <p:cNvSpPr/>
                <p:nvPr/>
              </p:nvSpPr>
              <p:spPr>
                <a:xfrm>
                  <a:off x="1311606" y="4432676"/>
                  <a:ext cx="972108" cy="43204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500" dirty="0"/>
                    <a:t>….</a:t>
                  </a:r>
                  <a:endParaRPr lang="zh-TW" altLang="en-US" sz="1500" dirty="0"/>
                </a:p>
              </p:txBody>
            </p:sp>
            <p:sp>
              <p:nvSpPr>
                <p:cNvPr id="27" name="矩形 26"/>
                <p:cNvSpPr/>
                <p:nvPr/>
              </p:nvSpPr>
              <p:spPr>
                <a:xfrm>
                  <a:off x="1311606" y="5001361"/>
                  <a:ext cx="972108" cy="43204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500" dirty="0"/>
                    <a:t>Quality</a:t>
                  </a:r>
                </a:p>
                <a:p>
                  <a:pPr algn="ctr"/>
                  <a:r>
                    <a:rPr lang="en-US" altLang="zh-TW" sz="1500" dirty="0"/>
                    <a:t>Base</a:t>
                  </a:r>
                  <a:endParaRPr lang="zh-TW" altLang="en-US" sz="1500" dirty="0"/>
                </a:p>
              </p:txBody>
            </p:sp>
            <p:cxnSp>
              <p:nvCxnSpPr>
                <p:cNvPr id="29" name="肘形接點 28"/>
                <p:cNvCxnSpPr>
                  <a:stCxn id="9" idx="2"/>
                  <a:endCxn id="24" idx="1"/>
                </p:cNvCxnSpPr>
                <p:nvPr/>
              </p:nvCxnSpPr>
              <p:spPr>
                <a:xfrm rot="5400000">
                  <a:off x="1247793" y="2967962"/>
                  <a:ext cx="627545" cy="499918"/>
                </a:xfrm>
                <a:prstGeom prst="bentConnector4">
                  <a:avLst>
                    <a:gd name="adj1" fmla="val 32788"/>
                    <a:gd name="adj2" fmla="val 145727"/>
                  </a:avLst>
                </a:prstGeom>
                <a:ln>
                  <a:tailEnd type="triangle"/>
                </a:ln>
              </p:spPr>
              <p:style>
                <a:lnRef idx="2">
                  <a:schemeClr val="dk1"/>
                </a:lnRef>
                <a:fillRef idx="0">
                  <a:schemeClr val="dk1"/>
                </a:fillRef>
                <a:effectRef idx="1">
                  <a:schemeClr val="dk1"/>
                </a:effectRef>
                <a:fontRef idx="minor">
                  <a:schemeClr val="tx1"/>
                </a:fontRef>
              </p:style>
            </p:cxnSp>
            <p:cxnSp>
              <p:nvCxnSpPr>
                <p:cNvPr id="31" name="肘形接點 30"/>
                <p:cNvCxnSpPr>
                  <a:stCxn id="9" idx="2"/>
                  <a:endCxn id="25" idx="1"/>
                </p:cNvCxnSpPr>
                <p:nvPr/>
              </p:nvCxnSpPr>
              <p:spPr>
                <a:xfrm rot="5400000">
                  <a:off x="968541" y="3247214"/>
                  <a:ext cx="1186048" cy="499918"/>
                </a:xfrm>
                <a:prstGeom prst="bentConnector4">
                  <a:avLst>
                    <a:gd name="adj1" fmla="val 16706"/>
                    <a:gd name="adj2" fmla="val 145727"/>
                  </a:avLst>
                </a:prstGeom>
                <a:ln>
                  <a:tailEnd type="triangle"/>
                </a:ln>
              </p:spPr>
              <p:style>
                <a:lnRef idx="2">
                  <a:schemeClr val="dk1"/>
                </a:lnRef>
                <a:fillRef idx="0">
                  <a:schemeClr val="dk1"/>
                </a:fillRef>
                <a:effectRef idx="1">
                  <a:schemeClr val="dk1"/>
                </a:effectRef>
                <a:fontRef idx="minor">
                  <a:schemeClr val="tx1"/>
                </a:fontRef>
              </p:style>
            </p:cxnSp>
            <p:cxnSp>
              <p:nvCxnSpPr>
                <p:cNvPr id="33" name="肘形接點 32"/>
                <p:cNvCxnSpPr>
                  <a:stCxn id="9" idx="2"/>
                  <a:endCxn id="26" idx="1"/>
                </p:cNvCxnSpPr>
                <p:nvPr/>
              </p:nvCxnSpPr>
              <p:spPr>
                <a:xfrm rot="5400000">
                  <a:off x="689290" y="3526465"/>
                  <a:ext cx="1744551" cy="499918"/>
                </a:xfrm>
                <a:prstGeom prst="bentConnector4">
                  <a:avLst>
                    <a:gd name="adj1" fmla="val 12463"/>
                    <a:gd name="adj2" fmla="val 145727"/>
                  </a:avLst>
                </a:prstGeom>
                <a:ln>
                  <a:tailEnd type="triangle"/>
                </a:ln>
              </p:spPr>
              <p:style>
                <a:lnRef idx="2">
                  <a:schemeClr val="dk1"/>
                </a:lnRef>
                <a:fillRef idx="0">
                  <a:schemeClr val="dk1"/>
                </a:fillRef>
                <a:effectRef idx="1">
                  <a:schemeClr val="dk1"/>
                </a:effectRef>
                <a:fontRef idx="minor">
                  <a:schemeClr val="tx1"/>
                </a:fontRef>
              </p:style>
            </p:cxnSp>
            <p:cxnSp>
              <p:nvCxnSpPr>
                <p:cNvPr id="76" name="肘形接點 75"/>
                <p:cNvCxnSpPr>
                  <a:stCxn id="9" idx="2"/>
                  <a:endCxn id="27" idx="1"/>
                </p:cNvCxnSpPr>
                <p:nvPr/>
              </p:nvCxnSpPr>
              <p:spPr>
                <a:xfrm rot="5400000">
                  <a:off x="404947" y="3810808"/>
                  <a:ext cx="2313236" cy="499918"/>
                </a:xfrm>
                <a:prstGeom prst="bentConnector4">
                  <a:avLst>
                    <a:gd name="adj1" fmla="val 9290"/>
                    <a:gd name="adj2" fmla="val 145727"/>
                  </a:avLst>
                </a:prstGeom>
                <a:ln>
                  <a:tailEnd type="triangle"/>
                </a:ln>
              </p:spPr>
              <p:style>
                <a:lnRef idx="2">
                  <a:schemeClr val="dk1"/>
                </a:lnRef>
                <a:fillRef idx="0">
                  <a:schemeClr val="dk1"/>
                </a:fillRef>
                <a:effectRef idx="1">
                  <a:schemeClr val="dk1"/>
                </a:effectRef>
                <a:fontRef idx="minor">
                  <a:schemeClr val="tx1"/>
                </a:fontRef>
              </p:style>
            </p:cxnSp>
          </p:grpSp>
        </p:grpSp>
        <p:sp>
          <p:nvSpPr>
            <p:cNvPr id="99" name="矩形 98"/>
            <p:cNvSpPr/>
            <p:nvPr/>
          </p:nvSpPr>
          <p:spPr>
            <a:xfrm>
              <a:off x="7257025" y="3309725"/>
              <a:ext cx="972108"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TW" altLang="en-US" sz="1500" dirty="0"/>
                <a:t>更換預警</a:t>
              </a:r>
            </a:p>
          </p:txBody>
        </p:sp>
        <p:sp>
          <p:nvSpPr>
            <p:cNvPr id="100" name="矩形 99"/>
            <p:cNvSpPr/>
            <p:nvPr/>
          </p:nvSpPr>
          <p:spPr>
            <a:xfrm>
              <a:off x="7257025" y="3835716"/>
              <a:ext cx="972108"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500" dirty="0"/>
                <a:t>Alarm</a:t>
              </a:r>
              <a:endParaRPr lang="zh-TW" altLang="en-US" sz="1500" dirty="0"/>
            </a:p>
          </p:txBody>
        </p:sp>
        <p:sp>
          <p:nvSpPr>
            <p:cNvPr id="101" name="矩形 100"/>
            <p:cNvSpPr/>
            <p:nvPr/>
          </p:nvSpPr>
          <p:spPr>
            <a:xfrm>
              <a:off x="7257025" y="4383666"/>
              <a:ext cx="972108"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TW" altLang="en-US" sz="1500" dirty="0"/>
                <a:t>即時診斷</a:t>
              </a:r>
            </a:p>
          </p:txBody>
        </p:sp>
        <p:sp>
          <p:nvSpPr>
            <p:cNvPr id="102" name="矩形 101"/>
            <p:cNvSpPr/>
            <p:nvPr/>
          </p:nvSpPr>
          <p:spPr>
            <a:xfrm>
              <a:off x="7257025" y="4903888"/>
              <a:ext cx="972108" cy="432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TW" altLang="en-US" sz="1500" dirty="0"/>
                <a:t>客制功能</a:t>
              </a:r>
            </a:p>
          </p:txBody>
        </p:sp>
        <p:cxnSp>
          <p:nvCxnSpPr>
            <p:cNvPr id="104" name="肘形接點 103"/>
            <p:cNvCxnSpPr>
              <a:stCxn id="46" idx="2"/>
              <a:endCxn id="99" idx="1"/>
            </p:cNvCxnSpPr>
            <p:nvPr/>
          </p:nvCxnSpPr>
          <p:spPr>
            <a:xfrm rot="5400000">
              <a:off x="7064726" y="3045417"/>
              <a:ext cx="672631" cy="288032"/>
            </a:xfrm>
            <a:prstGeom prst="bentConnector4">
              <a:avLst>
                <a:gd name="adj1" fmla="val 33942"/>
                <a:gd name="adj2" fmla="val 179366"/>
              </a:avLst>
            </a:prstGeom>
            <a:ln>
              <a:tailEnd type="triangle"/>
            </a:ln>
          </p:spPr>
          <p:style>
            <a:lnRef idx="3">
              <a:schemeClr val="dk1"/>
            </a:lnRef>
            <a:fillRef idx="0">
              <a:schemeClr val="dk1"/>
            </a:fillRef>
            <a:effectRef idx="2">
              <a:schemeClr val="dk1"/>
            </a:effectRef>
            <a:fontRef idx="minor">
              <a:schemeClr val="tx1"/>
            </a:fontRef>
          </p:style>
        </p:cxnSp>
        <p:cxnSp>
          <p:nvCxnSpPr>
            <p:cNvPr id="105" name="肘形接點 104"/>
            <p:cNvCxnSpPr>
              <a:stCxn id="46" idx="2"/>
              <a:endCxn id="100" idx="1"/>
            </p:cNvCxnSpPr>
            <p:nvPr/>
          </p:nvCxnSpPr>
          <p:spPr>
            <a:xfrm rot="5400000">
              <a:off x="6801730" y="3308413"/>
              <a:ext cx="1198622" cy="288032"/>
            </a:xfrm>
            <a:prstGeom prst="bentConnector4">
              <a:avLst>
                <a:gd name="adj1" fmla="val 19299"/>
                <a:gd name="adj2" fmla="val 179366"/>
              </a:avLst>
            </a:prstGeom>
            <a:ln>
              <a:tailEnd type="triangle"/>
            </a:ln>
          </p:spPr>
          <p:style>
            <a:lnRef idx="3">
              <a:schemeClr val="dk1"/>
            </a:lnRef>
            <a:fillRef idx="0">
              <a:schemeClr val="dk1"/>
            </a:fillRef>
            <a:effectRef idx="2">
              <a:schemeClr val="dk1"/>
            </a:effectRef>
            <a:fontRef idx="minor">
              <a:schemeClr val="tx1"/>
            </a:fontRef>
          </p:style>
        </p:cxnSp>
        <p:cxnSp>
          <p:nvCxnSpPr>
            <p:cNvPr id="108" name="肘形接點 107"/>
            <p:cNvCxnSpPr>
              <a:stCxn id="46" idx="2"/>
              <a:endCxn id="101" idx="1"/>
            </p:cNvCxnSpPr>
            <p:nvPr/>
          </p:nvCxnSpPr>
          <p:spPr>
            <a:xfrm rot="5400000">
              <a:off x="6527755" y="3582388"/>
              <a:ext cx="1746572" cy="288032"/>
            </a:xfrm>
            <a:prstGeom prst="bentConnector4">
              <a:avLst>
                <a:gd name="adj1" fmla="val 13533"/>
                <a:gd name="adj2" fmla="val 179366"/>
              </a:avLst>
            </a:prstGeom>
            <a:ln>
              <a:tailEnd type="triangle"/>
            </a:ln>
          </p:spPr>
          <p:style>
            <a:lnRef idx="3">
              <a:schemeClr val="dk1"/>
            </a:lnRef>
            <a:fillRef idx="0">
              <a:schemeClr val="dk1"/>
            </a:fillRef>
            <a:effectRef idx="2">
              <a:schemeClr val="dk1"/>
            </a:effectRef>
            <a:fontRef idx="minor">
              <a:schemeClr val="tx1"/>
            </a:fontRef>
          </p:style>
        </p:cxnSp>
        <p:cxnSp>
          <p:nvCxnSpPr>
            <p:cNvPr id="111" name="肘形接點 110"/>
            <p:cNvCxnSpPr>
              <a:stCxn id="46" idx="2"/>
              <a:endCxn id="102" idx="1"/>
            </p:cNvCxnSpPr>
            <p:nvPr/>
          </p:nvCxnSpPr>
          <p:spPr>
            <a:xfrm rot="5400000">
              <a:off x="6267644" y="3842499"/>
              <a:ext cx="2266794" cy="288032"/>
            </a:xfrm>
            <a:prstGeom prst="bentConnector4">
              <a:avLst>
                <a:gd name="adj1" fmla="val 10037"/>
                <a:gd name="adj2" fmla="val 179366"/>
              </a:avLst>
            </a:prstGeom>
            <a:ln>
              <a:tailEnd type="triangle"/>
            </a:ln>
          </p:spPr>
          <p:style>
            <a:lnRef idx="3">
              <a:schemeClr val="dk1"/>
            </a:lnRef>
            <a:fillRef idx="0">
              <a:schemeClr val="dk1"/>
            </a:fillRef>
            <a:effectRef idx="2">
              <a:schemeClr val="dk1"/>
            </a:effectRef>
            <a:fontRef idx="minor">
              <a:schemeClr val="tx1"/>
            </a:fontRef>
          </p:style>
        </p:cxnSp>
        <p:cxnSp>
          <p:nvCxnSpPr>
            <p:cNvPr id="117" name="肘形接點 116"/>
            <p:cNvCxnSpPr>
              <a:stCxn id="7" idx="2"/>
              <a:endCxn id="46" idx="0"/>
            </p:cNvCxnSpPr>
            <p:nvPr/>
          </p:nvCxnSpPr>
          <p:spPr>
            <a:xfrm rot="5400000">
              <a:off x="8073648" y="1644227"/>
              <a:ext cx="248254" cy="1305435"/>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sp>
          <p:nvSpPr>
            <p:cNvPr id="123" name="矩形 122"/>
            <p:cNvSpPr/>
            <p:nvPr/>
          </p:nvSpPr>
          <p:spPr>
            <a:xfrm>
              <a:off x="4590963" y="2465790"/>
              <a:ext cx="438151" cy="43204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000" dirty="0"/>
                <a:t>….</a:t>
              </a:r>
            </a:p>
            <a:p>
              <a:pPr algn="ctr"/>
              <a:endParaRPr lang="zh-TW" altLang="en-US" sz="2000" dirty="0"/>
            </a:p>
          </p:txBody>
        </p:sp>
        <p:cxnSp>
          <p:nvCxnSpPr>
            <p:cNvPr id="128" name="肘形接點 127"/>
            <p:cNvCxnSpPr>
              <a:stCxn id="7" idx="2"/>
              <a:endCxn id="47" idx="0"/>
            </p:cNvCxnSpPr>
            <p:nvPr/>
          </p:nvCxnSpPr>
          <p:spPr>
            <a:xfrm rot="5400000">
              <a:off x="8720753" y="2293266"/>
              <a:ext cx="250189" cy="9291"/>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131" name="肘形接點 130"/>
            <p:cNvCxnSpPr>
              <a:stCxn id="7" idx="2"/>
              <a:endCxn id="49" idx="0"/>
            </p:cNvCxnSpPr>
            <p:nvPr/>
          </p:nvCxnSpPr>
          <p:spPr>
            <a:xfrm rot="16200000" flipH="1">
              <a:off x="9641316" y="1381993"/>
              <a:ext cx="245267" cy="1826914"/>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grpSp>
      <p:sp>
        <p:nvSpPr>
          <p:cNvPr id="135" name="矩形 134"/>
          <p:cNvSpPr/>
          <p:nvPr/>
        </p:nvSpPr>
        <p:spPr>
          <a:xfrm>
            <a:off x="8631220" y="1412970"/>
            <a:ext cx="1521365" cy="70333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000" dirty="0"/>
              <a:t>Design app</a:t>
            </a:r>
            <a:endParaRPr lang="zh-TW" altLang="en-US" sz="2000" dirty="0"/>
          </a:p>
        </p:txBody>
      </p:sp>
      <p:sp>
        <p:nvSpPr>
          <p:cNvPr id="139" name="矩形 138"/>
          <p:cNvSpPr/>
          <p:nvPr/>
        </p:nvSpPr>
        <p:spPr>
          <a:xfrm>
            <a:off x="763153" y="1321991"/>
            <a:ext cx="801856" cy="7033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TW" altLang="en-US" sz="2000" b="1" dirty="0"/>
              <a:t>服務類別</a:t>
            </a:r>
          </a:p>
        </p:txBody>
      </p:sp>
      <p:sp>
        <p:nvSpPr>
          <p:cNvPr id="140" name="矩形 139"/>
          <p:cNvSpPr/>
          <p:nvPr/>
        </p:nvSpPr>
        <p:spPr>
          <a:xfrm>
            <a:off x="763153" y="2330408"/>
            <a:ext cx="783688" cy="305741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TW" altLang="en-US" sz="2000" b="1" dirty="0"/>
              <a:t>功</a:t>
            </a:r>
            <a:endParaRPr lang="en-US" altLang="zh-TW" sz="2000" b="1" dirty="0"/>
          </a:p>
          <a:p>
            <a:pPr algn="ctr"/>
            <a:r>
              <a:rPr lang="zh-TW" altLang="en-US" sz="2000" b="1" dirty="0"/>
              <a:t>能</a:t>
            </a:r>
            <a:endParaRPr lang="en-US" altLang="zh-TW" sz="2000" b="1" dirty="0"/>
          </a:p>
          <a:p>
            <a:pPr algn="ctr"/>
            <a:r>
              <a:rPr lang="zh-TW" altLang="en-US" sz="2000" b="1" dirty="0"/>
              <a:t>類</a:t>
            </a:r>
            <a:endParaRPr lang="en-US" altLang="zh-TW" sz="2000" b="1" dirty="0"/>
          </a:p>
          <a:p>
            <a:pPr algn="ctr"/>
            <a:r>
              <a:rPr lang="zh-TW" altLang="en-US" sz="2000" b="1" dirty="0"/>
              <a:t>別</a:t>
            </a:r>
          </a:p>
        </p:txBody>
      </p:sp>
      <p:sp>
        <p:nvSpPr>
          <p:cNvPr id="141" name="矩形 140"/>
          <p:cNvSpPr/>
          <p:nvPr/>
        </p:nvSpPr>
        <p:spPr>
          <a:xfrm>
            <a:off x="10330591" y="1420239"/>
            <a:ext cx="1521365" cy="7033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TW" sz="2000" dirty="0"/>
              <a:t>….</a:t>
            </a:r>
            <a:endParaRPr lang="zh-TW" altLang="en-US" sz="2000" dirty="0"/>
          </a:p>
        </p:txBody>
      </p:sp>
      <p:sp>
        <p:nvSpPr>
          <p:cNvPr id="143" name="矩形 142"/>
          <p:cNvSpPr/>
          <p:nvPr/>
        </p:nvSpPr>
        <p:spPr>
          <a:xfrm>
            <a:off x="623392" y="887520"/>
            <a:ext cx="1494118" cy="369332"/>
          </a:xfrm>
          <a:prstGeom prst="rect">
            <a:avLst/>
          </a:prstGeom>
        </p:spPr>
        <p:txBody>
          <a:bodyPr wrap="square">
            <a:spAutoFit/>
          </a:bodyPr>
          <a:lstStyle/>
          <a:p>
            <a:pPr lvl="0">
              <a:defRPr/>
            </a:pPr>
            <a:r>
              <a:rPr lang="en-US" altLang="zh-TW" b="1" kern="0" dirty="0" smtClean="0">
                <a:solidFill>
                  <a:srgbClr val="0000FF"/>
                </a:solidFill>
                <a:latin typeface="Calibri"/>
                <a:ea typeface="微軟正黑體" panose="020B0604030504040204" pitchFamily="34" charset="-120"/>
              </a:rPr>
              <a:t>SaaS </a:t>
            </a:r>
            <a:r>
              <a:rPr lang="zh-TW" altLang="en-US" b="1" kern="0" dirty="0">
                <a:solidFill>
                  <a:srgbClr val="0000FF"/>
                </a:solidFill>
                <a:latin typeface="Calibri"/>
                <a:ea typeface="微軟正黑體" panose="020B0604030504040204" pitchFamily="34" charset="-120"/>
              </a:rPr>
              <a:t>微服務</a:t>
            </a:r>
            <a:endParaRPr lang="en-US" altLang="zh-TW" b="1" kern="0" dirty="0">
              <a:solidFill>
                <a:srgbClr val="0000FF"/>
              </a:solidFill>
              <a:latin typeface="Calibri"/>
              <a:ea typeface="微軟正黑體" panose="020B0604030504040204" pitchFamily="34" charset="-120"/>
            </a:endParaRPr>
          </a:p>
        </p:txBody>
      </p:sp>
    </p:spTree>
    <p:extLst>
      <p:ext uri="{BB962C8B-B14F-4D97-AF65-F5344CB8AC3E}">
        <p14:creationId xmlns:p14="http://schemas.microsoft.com/office/powerpoint/2010/main" val="1108178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8F4EACC7-37E3-43A5-A5FB-BEB9CE95D266}" type="slidenum">
              <a:rPr lang="zh-TW" altLang="en-US" smtClean="0"/>
              <a:pPr/>
              <a:t>6</a:t>
            </a:fld>
            <a:endParaRPr lang="zh-TW" altLang="en-US"/>
          </a:p>
        </p:txBody>
      </p:sp>
      <p:sp>
        <p:nvSpPr>
          <p:cNvPr id="3" name="標題 2"/>
          <p:cNvSpPr>
            <a:spLocks noGrp="1"/>
          </p:cNvSpPr>
          <p:nvPr>
            <p:ph type="title"/>
          </p:nvPr>
        </p:nvSpPr>
        <p:spPr>
          <a:xfrm>
            <a:off x="955964" y="116632"/>
            <a:ext cx="10457550" cy="764704"/>
          </a:xfrm>
        </p:spPr>
        <p:txBody>
          <a:bodyPr/>
          <a:lstStyle/>
          <a:p>
            <a:pPr algn="l"/>
            <a:r>
              <a:rPr lang="en-US" altLang="zh-TW" sz="3200" dirty="0" smtClean="0"/>
              <a:t>(</a:t>
            </a:r>
            <a:r>
              <a:rPr lang="zh-TW" altLang="en-US" sz="3200" dirty="0"/>
              <a:t>四</a:t>
            </a:r>
            <a:r>
              <a:rPr lang="en-US" altLang="zh-TW" sz="3200" dirty="0" smtClean="0"/>
              <a:t>)API</a:t>
            </a:r>
            <a:r>
              <a:rPr lang="zh-TW" altLang="en-US" sz="3200" dirty="0"/>
              <a:t>應用領域</a:t>
            </a:r>
          </a:p>
        </p:txBody>
      </p:sp>
      <p:sp>
        <p:nvSpPr>
          <p:cNvPr id="5" name="圓角矩形 4"/>
          <p:cNvSpPr/>
          <p:nvPr/>
        </p:nvSpPr>
        <p:spPr>
          <a:xfrm>
            <a:off x="3618464" y="1173237"/>
            <a:ext cx="4896544" cy="864096"/>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4000" dirty="0" smtClean="0"/>
              <a:t>API</a:t>
            </a:r>
            <a:endParaRPr lang="zh-TW" altLang="en-US" sz="4000" dirty="0"/>
          </a:p>
        </p:txBody>
      </p:sp>
      <p:sp>
        <p:nvSpPr>
          <p:cNvPr id="6" name="圓角矩形 5"/>
          <p:cNvSpPr/>
          <p:nvPr/>
        </p:nvSpPr>
        <p:spPr>
          <a:xfrm>
            <a:off x="714792" y="2927973"/>
            <a:ext cx="2419008" cy="1512168"/>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4000" dirty="0" smtClean="0"/>
              <a:t>工業貨架</a:t>
            </a:r>
            <a:endParaRPr lang="zh-TW" altLang="en-US" sz="4000" dirty="0"/>
          </a:p>
        </p:txBody>
      </p:sp>
      <p:sp>
        <p:nvSpPr>
          <p:cNvPr id="7" name="圓角矩形 6"/>
          <p:cNvSpPr/>
          <p:nvPr/>
        </p:nvSpPr>
        <p:spPr>
          <a:xfrm>
            <a:off x="3431704" y="2927973"/>
            <a:ext cx="2419008" cy="1512168"/>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4000" dirty="0" smtClean="0"/>
              <a:t>自行車</a:t>
            </a:r>
            <a:endParaRPr lang="zh-TW" altLang="en-US" sz="4000" dirty="0"/>
          </a:p>
        </p:txBody>
      </p:sp>
      <p:sp>
        <p:nvSpPr>
          <p:cNvPr id="8" name="圓角矩形 7"/>
          <p:cNvSpPr/>
          <p:nvPr/>
        </p:nvSpPr>
        <p:spPr>
          <a:xfrm>
            <a:off x="6125264" y="2927973"/>
            <a:ext cx="2419008" cy="1512168"/>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4000" dirty="0"/>
              <a:t>工具機</a:t>
            </a:r>
          </a:p>
        </p:txBody>
      </p:sp>
      <p:sp>
        <p:nvSpPr>
          <p:cNvPr id="9" name="圓角矩形 8"/>
          <p:cNvSpPr/>
          <p:nvPr/>
        </p:nvSpPr>
        <p:spPr>
          <a:xfrm>
            <a:off x="8832304" y="2927973"/>
            <a:ext cx="2419008" cy="1512168"/>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4000" dirty="0" smtClean="0"/>
              <a:t>水五金</a:t>
            </a:r>
            <a:endParaRPr lang="zh-TW" altLang="en-US" sz="4000" dirty="0"/>
          </a:p>
        </p:txBody>
      </p:sp>
      <p:sp>
        <p:nvSpPr>
          <p:cNvPr id="10" name="圓角矩形 9"/>
          <p:cNvSpPr/>
          <p:nvPr/>
        </p:nvSpPr>
        <p:spPr>
          <a:xfrm>
            <a:off x="2063552" y="4856671"/>
            <a:ext cx="2419008" cy="1512168"/>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4000" dirty="0" smtClean="0"/>
              <a:t>手工具</a:t>
            </a:r>
            <a:endParaRPr lang="zh-TW" altLang="en-US" sz="4000" dirty="0"/>
          </a:p>
        </p:txBody>
      </p:sp>
      <p:sp>
        <p:nvSpPr>
          <p:cNvPr id="11" name="圓角矩形 10"/>
          <p:cNvSpPr/>
          <p:nvPr/>
        </p:nvSpPr>
        <p:spPr>
          <a:xfrm>
            <a:off x="4886247" y="4891980"/>
            <a:ext cx="2419008" cy="1512168"/>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4000" dirty="0" smtClean="0"/>
              <a:t>汽車</a:t>
            </a:r>
            <a:r>
              <a:rPr lang="en-US" altLang="zh-TW" sz="4000" dirty="0" smtClean="0"/>
              <a:t/>
            </a:r>
            <a:br>
              <a:rPr lang="en-US" altLang="zh-TW" sz="4000" dirty="0" smtClean="0"/>
            </a:br>
            <a:r>
              <a:rPr lang="zh-TW" altLang="en-US" sz="4000" dirty="0" smtClean="0"/>
              <a:t>零組件</a:t>
            </a:r>
            <a:endParaRPr lang="zh-TW" altLang="en-US" sz="4000" dirty="0"/>
          </a:p>
        </p:txBody>
      </p:sp>
      <p:sp>
        <p:nvSpPr>
          <p:cNvPr id="12" name="圓角矩形 11"/>
          <p:cNvSpPr/>
          <p:nvPr/>
        </p:nvSpPr>
        <p:spPr>
          <a:xfrm>
            <a:off x="7701690" y="4891980"/>
            <a:ext cx="2419008" cy="1512168"/>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4000" dirty="0"/>
              <a:t>航太業</a:t>
            </a:r>
          </a:p>
        </p:txBody>
      </p:sp>
      <p:pic>
        <p:nvPicPr>
          <p:cNvPr id="14" name="圖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23902" y="2743499"/>
            <a:ext cx="615075" cy="615075"/>
          </a:xfrm>
          <a:prstGeom prst="rect">
            <a:avLst/>
          </a:prstGeom>
        </p:spPr>
      </p:pic>
      <p:pic>
        <p:nvPicPr>
          <p:cNvPr id="15" name="圖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84318" y="4725144"/>
            <a:ext cx="630845" cy="630845"/>
          </a:xfrm>
          <a:prstGeom prst="rect">
            <a:avLst/>
          </a:prstGeom>
        </p:spPr>
      </p:pic>
      <p:pic>
        <p:nvPicPr>
          <p:cNvPr id="16" name="圖片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34927" y="4516791"/>
            <a:ext cx="908196" cy="908196"/>
          </a:xfrm>
          <a:prstGeom prst="rect">
            <a:avLst/>
          </a:prstGeom>
        </p:spPr>
      </p:pic>
      <p:pic>
        <p:nvPicPr>
          <p:cNvPr id="17" name="圖片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4792" y="2783957"/>
            <a:ext cx="462963" cy="462963"/>
          </a:xfrm>
          <a:prstGeom prst="rect">
            <a:avLst/>
          </a:prstGeom>
        </p:spPr>
      </p:pic>
      <p:pic>
        <p:nvPicPr>
          <p:cNvPr id="19" name="圖片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48616" y="2636040"/>
            <a:ext cx="1078821" cy="729283"/>
          </a:xfrm>
          <a:prstGeom prst="rect">
            <a:avLst/>
          </a:prstGeom>
        </p:spPr>
      </p:pic>
      <p:pic>
        <p:nvPicPr>
          <p:cNvPr id="21" name="圖片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75520" y="4607269"/>
            <a:ext cx="818212" cy="818212"/>
          </a:xfrm>
          <a:prstGeom prst="rect">
            <a:avLst/>
          </a:prstGeom>
        </p:spPr>
      </p:pic>
      <p:pic>
        <p:nvPicPr>
          <p:cNvPr id="22" name="圖片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00285" y="2564904"/>
            <a:ext cx="1028095" cy="1028095"/>
          </a:xfrm>
          <a:prstGeom prst="rect">
            <a:avLst/>
          </a:prstGeom>
        </p:spPr>
      </p:pic>
      <p:pic>
        <p:nvPicPr>
          <p:cNvPr id="4" name="圖片 3"/>
          <p:cNvPicPr>
            <a:picLocks noChangeAspect="1"/>
          </p:cNvPicPr>
          <p:nvPr/>
        </p:nvPicPr>
        <p:blipFill>
          <a:blip r:embed="rId9"/>
          <a:stretch>
            <a:fillRect/>
          </a:stretch>
        </p:blipFill>
        <p:spPr>
          <a:xfrm>
            <a:off x="1644021" y="2724495"/>
            <a:ext cx="779572" cy="203478"/>
          </a:xfrm>
          <a:prstGeom prst="rect">
            <a:avLst/>
          </a:prstGeom>
          <a:noFill/>
        </p:spPr>
      </p:pic>
      <p:sp>
        <p:nvSpPr>
          <p:cNvPr id="13" name="矩形 12"/>
          <p:cNvSpPr/>
          <p:nvPr/>
        </p:nvSpPr>
        <p:spPr>
          <a:xfrm>
            <a:off x="1194006" y="2724495"/>
            <a:ext cx="460542" cy="193684"/>
          </a:xfrm>
          <a:prstGeom prst="rect">
            <a:avLst/>
          </a:prstGeom>
          <a:noFill/>
          <a:ln>
            <a:noFill/>
          </a:ln>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altLang="zh-TW" sz="1100" b="1" dirty="0" smtClean="0"/>
              <a:t>FY111</a:t>
            </a:r>
            <a:endParaRPr lang="zh-TW" altLang="en-US" sz="1100" b="1" dirty="0"/>
          </a:p>
        </p:txBody>
      </p:sp>
    </p:spTree>
    <p:extLst>
      <p:ext uri="{BB962C8B-B14F-4D97-AF65-F5344CB8AC3E}">
        <p14:creationId xmlns:p14="http://schemas.microsoft.com/office/powerpoint/2010/main" val="13327620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p:cNvGrpSpPr/>
          <p:nvPr/>
        </p:nvGrpSpPr>
        <p:grpSpPr>
          <a:xfrm>
            <a:off x="119336" y="908720"/>
            <a:ext cx="12243801" cy="5723458"/>
            <a:chOff x="477186" y="224653"/>
            <a:chExt cx="11885951" cy="6407525"/>
          </a:xfrm>
        </p:grpSpPr>
        <p:sp>
          <p:nvSpPr>
            <p:cNvPr id="75" name="圓角矩形 74"/>
            <p:cNvSpPr/>
            <p:nvPr/>
          </p:nvSpPr>
          <p:spPr>
            <a:xfrm>
              <a:off x="1993006" y="4260990"/>
              <a:ext cx="7680702" cy="2198667"/>
            </a:xfrm>
            <a:prstGeom prst="roundRect">
              <a:avLst/>
            </a:prstGeom>
            <a:solidFill>
              <a:schemeClr val="accent4">
                <a:lumMod val="40000"/>
                <a:lumOff val="60000"/>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4" name="圖片 13"/>
            <p:cNvPicPr>
              <a:picLocks noChangeAspect="1" noChangeArrowheads="1"/>
            </p:cNvPicPr>
            <p:nvPr/>
          </p:nvPicPr>
          <p:blipFill>
            <a:blip r:embed="rId2" cstate="screen"/>
            <a:srcRect/>
            <a:stretch>
              <a:fillRect/>
            </a:stretch>
          </p:blipFill>
          <p:spPr bwMode="auto">
            <a:xfrm>
              <a:off x="2247057" y="4665689"/>
              <a:ext cx="1239052" cy="8455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圖片 14"/>
            <p:cNvPicPr>
              <a:picLocks noChangeAspect="1" noChangeArrowheads="1"/>
            </p:cNvPicPr>
            <p:nvPr/>
          </p:nvPicPr>
          <p:blipFill>
            <a:blip r:embed="rId3" cstate="screen"/>
            <a:srcRect/>
            <a:stretch>
              <a:fillRect/>
            </a:stretch>
          </p:blipFill>
          <p:spPr bwMode="auto">
            <a:xfrm>
              <a:off x="3908814" y="4669854"/>
              <a:ext cx="1237020" cy="8455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圖片 15"/>
            <p:cNvPicPr>
              <a:picLocks noChangeAspect="1" noChangeArrowheads="1"/>
            </p:cNvPicPr>
            <p:nvPr/>
          </p:nvPicPr>
          <p:blipFill>
            <a:blip r:embed="rId4" cstate="screen"/>
            <a:srcRect/>
            <a:stretch>
              <a:fillRect/>
            </a:stretch>
          </p:blipFill>
          <p:spPr bwMode="auto">
            <a:xfrm rot="5400000">
              <a:off x="5521427" y="4530836"/>
              <a:ext cx="1126494" cy="8560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圖片 16"/>
            <p:cNvPicPr>
              <a:picLocks noChangeAspect="1" noChangeArrowheads="1"/>
            </p:cNvPicPr>
            <p:nvPr/>
          </p:nvPicPr>
          <p:blipFill>
            <a:blip r:embed="rId5" cstate="screen"/>
            <a:srcRect/>
            <a:stretch>
              <a:fillRect/>
            </a:stretch>
          </p:blipFill>
          <p:spPr bwMode="auto">
            <a:xfrm>
              <a:off x="6981884" y="4679828"/>
              <a:ext cx="1098141" cy="8455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圖片 17"/>
            <p:cNvPicPr>
              <a:picLocks noChangeAspect="1" noChangeArrowheads="1"/>
            </p:cNvPicPr>
            <p:nvPr/>
          </p:nvPicPr>
          <p:blipFill>
            <a:blip r:embed="rId6" cstate="screen"/>
            <a:srcRect/>
            <a:stretch>
              <a:fillRect/>
            </a:stretch>
          </p:blipFill>
          <p:spPr bwMode="auto">
            <a:xfrm rot="5400000">
              <a:off x="8441541" y="4522211"/>
              <a:ext cx="1105401" cy="9243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圖片 18"/>
            <p:cNvPicPr>
              <a:picLocks noChangeAspect="1" noChangeArrowheads="1"/>
            </p:cNvPicPr>
            <p:nvPr/>
          </p:nvPicPr>
          <p:blipFill>
            <a:blip r:embed="rId7" cstate="screen"/>
            <a:srcRect/>
            <a:stretch>
              <a:fillRect/>
            </a:stretch>
          </p:blipFill>
          <p:spPr bwMode="auto">
            <a:xfrm>
              <a:off x="477186" y="4670710"/>
              <a:ext cx="1182326" cy="8404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圓角矩形 2"/>
            <p:cNvSpPr/>
            <p:nvPr/>
          </p:nvSpPr>
          <p:spPr>
            <a:xfrm>
              <a:off x="2235093" y="5502842"/>
              <a:ext cx="1241288" cy="328654"/>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裁管機</a:t>
              </a:r>
            </a:p>
          </p:txBody>
        </p:sp>
        <p:sp>
          <p:nvSpPr>
            <p:cNvPr id="20" name="圓角矩形 19"/>
            <p:cNvSpPr/>
            <p:nvPr/>
          </p:nvSpPr>
          <p:spPr>
            <a:xfrm>
              <a:off x="3920644" y="5502842"/>
              <a:ext cx="1244982" cy="328654"/>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倒角機</a:t>
              </a:r>
            </a:p>
          </p:txBody>
        </p:sp>
        <p:sp>
          <p:nvSpPr>
            <p:cNvPr id="21" name="圓角矩形 20"/>
            <p:cNvSpPr/>
            <p:nvPr/>
          </p:nvSpPr>
          <p:spPr>
            <a:xfrm>
              <a:off x="5590097" y="5502842"/>
              <a:ext cx="1034453" cy="328654"/>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滾溝機</a:t>
              </a:r>
            </a:p>
          </p:txBody>
        </p:sp>
        <p:sp>
          <p:nvSpPr>
            <p:cNvPr id="22" name="圓角矩形 21"/>
            <p:cNvSpPr/>
            <p:nvPr/>
          </p:nvSpPr>
          <p:spPr>
            <a:xfrm>
              <a:off x="6981884" y="5502842"/>
              <a:ext cx="1098141" cy="328654"/>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攻牙機</a:t>
              </a:r>
            </a:p>
          </p:txBody>
        </p:sp>
        <p:sp>
          <p:nvSpPr>
            <p:cNvPr id="23" name="圓角矩形 22"/>
            <p:cNvSpPr/>
            <p:nvPr/>
          </p:nvSpPr>
          <p:spPr>
            <a:xfrm>
              <a:off x="8444819" y="5500483"/>
              <a:ext cx="1135030" cy="328654"/>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管塞機</a:t>
              </a:r>
            </a:p>
          </p:txBody>
        </p:sp>
        <p:sp>
          <p:nvSpPr>
            <p:cNvPr id="24" name="圓角矩形 23"/>
            <p:cNvSpPr/>
            <p:nvPr/>
          </p:nvSpPr>
          <p:spPr>
            <a:xfrm>
              <a:off x="477186" y="5502842"/>
              <a:ext cx="1221372" cy="328654"/>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進料</a:t>
              </a:r>
            </a:p>
          </p:txBody>
        </p:sp>
        <p:pic>
          <p:nvPicPr>
            <p:cNvPr id="27" name="圖片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42867" y="224653"/>
              <a:ext cx="1193465" cy="1193465"/>
            </a:xfrm>
            <a:prstGeom prst="rect">
              <a:avLst/>
            </a:prstGeom>
          </p:spPr>
        </p:pic>
        <p:pic>
          <p:nvPicPr>
            <p:cNvPr id="29" name="圖片 28"/>
            <p:cNvPicPr>
              <a:picLocks noChangeAspect="1"/>
            </p:cNvPicPr>
            <p:nvPr/>
          </p:nvPicPr>
          <p:blipFill rotWithShape="1">
            <a:blip r:embed="rId9" cstate="print">
              <a:extLst>
                <a:ext uri="{28A0092B-C50C-407E-A947-70E740481C1C}">
                  <a14:useLocalDpi xmlns:a14="http://schemas.microsoft.com/office/drawing/2010/main" val="0"/>
                </a:ext>
              </a:extLst>
            </a:blip>
            <a:srcRect l="13516" t="10028" r="13069" b="9107"/>
            <a:stretch>
              <a:fillRect/>
            </a:stretch>
          </p:blipFill>
          <p:spPr>
            <a:xfrm>
              <a:off x="7526276" y="227449"/>
              <a:ext cx="1016300" cy="1028328"/>
            </a:xfrm>
            <a:prstGeom prst="rect">
              <a:avLst/>
            </a:prstGeom>
          </p:spPr>
        </p:pic>
        <p:sp>
          <p:nvSpPr>
            <p:cNvPr id="38" name="圓角矩形 37"/>
            <p:cNvSpPr/>
            <p:nvPr/>
          </p:nvSpPr>
          <p:spPr>
            <a:xfrm>
              <a:off x="2014527" y="1684834"/>
              <a:ext cx="1252746" cy="59600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自主補料</a:t>
              </a:r>
              <a:endParaRPr lang="en-US" altLang="zh-TW" b="1" dirty="0">
                <a:latin typeface="微軟正黑體" panose="020B0604030504040204" pitchFamily="34" charset="-120"/>
                <a:ea typeface="微軟正黑體" panose="020B0604030504040204" pitchFamily="34" charset="-120"/>
              </a:endParaRPr>
            </a:p>
            <a:p>
              <a:pPr algn="ct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資</a:t>
              </a:r>
              <a:r>
                <a:rPr lang="en-US" altLang="zh-TW" b="1" dirty="0">
                  <a:latin typeface="微軟正黑體" panose="020B0604030504040204" pitchFamily="34" charset="-120"/>
                  <a:ea typeface="微軟正黑體" panose="020B0604030504040204" pitchFamily="34" charset="-120"/>
                </a:rPr>
                <a:t>1-1)</a:t>
              </a:r>
              <a:endParaRPr lang="zh-TW" altLang="en-US" b="1" dirty="0">
                <a:latin typeface="微軟正黑體" panose="020B0604030504040204" pitchFamily="34" charset="-120"/>
                <a:ea typeface="微軟正黑體" panose="020B0604030504040204" pitchFamily="34" charset="-120"/>
              </a:endParaRPr>
            </a:p>
          </p:txBody>
        </p:sp>
        <p:sp>
          <p:nvSpPr>
            <p:cNvPr id="39" name="圓角矩形 38"/>
            <p:cNvSpPr/>
            <p:nvPr/>
          </p:nvSpPr>
          <p:spPr>
            <a:xfrm>
              <a:off x="1998353" y="2563561"/>
              <a:ext cx="1252746" cy="59600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智慧排程</a:t>
              </a:r>
              <a:endParaRPr lang="en-US" altLang="zh-TW" b="1" dirty="0">
                <a:latin typeface="微軟正黑體" panose="020B0604030504040204" pitchFamily="34" charset="-120"/>
                <a:ea typeface="微軟正黑體" panose="020B0604030504040204" pitchFamily="34" charset="-120"/>
              </a:endParaRPr>
            </a:p>
            <a:p>
              <a:pPr algn="ct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金工</a:t>
              </a:r>
              <a:r>
                <a:rPr lang="en-US" altLang="zh-TW" b="1" dirty="0">
                  <a:latin typeface="微軟正黑體" panose="020B0604030504040204" pitchFamily="34" charset="-120"/>
                  <a:ea typeface="微軟正黑體" panose="020B0604030504040204" pitchFamily="34" charset="-120"/>
                </a:rPr>
                <a:t>2-1)</a:t>
              </a:r>
              <a:endParaRPr lang="zh-TW" altLang="en-US" b="1" dirty="0">
                <a:latin typeface="微軟正黑體" panose="020B0604030504040204" pitchFamily="34" charset="-120"/>
                <a:ea typeface="微軟正黑體" panose="020B0604030504040204" pitchFamily="34" charset="-120"/>
              </a:endParaRPr>
            </a:p>
          </p:txBody>
        </p:sp>
        <p:sp>
          <p:nvSpPr>
            <p:cNvPr id="40" name="圓角矩形 39"/>
            <p:cNvSpPr/>
            <p:nvPr/>
          </p:nvSpPr>
          <p:spPr>
            <a:xfrm>
              <a:off x="7374178" y="1240522"/>
              <a:ext cx="1252746" cy="59600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供應鏈</a:t>
              </a:r>
              <a:endParaRPr lang="en-US" altLang="zh-TW" b="1" dirty="0">
                <a:latin typeface="微軟正黑體" panose="020B0604030504040204" pitchFamily="34" charset="-120"/>
                <a:ea typeface="微軟正黑體" panose="020B0604030504040204" pitchFamily="34" charset="-120"/>
              </a:endParaRPr>
            </a:p>
            <a:p>
              <a:pPr algn="ct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金工</a:t>
              </a:r>
              <a:r>
                <a:rPr lang="en-US" altLang="zh-TW" b="1" dirty="0">
                  <a:latin typeface="微軟正黑體" panose="020B0604030504040204" pitchFamily="34" charset="-120"/>
                  <a:ea typeface="微軟正黑體" panose="020B0604030504040204" pitchFamily="34" charset="-120"/>
                </a:rPr>
                <a:t>1-2)</a:t>
              </a:r>
              <a:endParaRPr lang="zh-TW" altLang="en-US" b="1" dirty="0">
                <a:latin typeface="微軟正黑體" panose="020B0604030504040204" pitchFamily="34" charset="-120"/>
                <a:ea typeface="微軟正黑體" panose="020B0604030504040204" pitchFamily="34" charset="-120"/>
              </a:endParaRPr>
            </a:p>
          </p:txBody>
        </p:sp>
        <p:sp>
          <p:nvSpPr>
            <p:cNvPr id="41" name="圓角矩形 40"/>
            <p:cNvSpPr/>
            <p:nvPr/>
          </p:nvSpPr>
          <p:spPr>
            <a:xfrm>
              <a:off x="2235092" y="5934188"/>
              <a:ext cx="4366809" cy="32865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AMR(</a:t>
              </a:r>
              <a:r>
                <a:rPr lang="zh-TW" altLang="en-US" b="1" dirty="0">
                  <a:latin typeface="微軟正黑體" panose="020B0604030504040204" pitchFamily="34" charset="-120"/>
                  <a:ea typeface="微軟正黑體" panose="020B0604030504040204" pitchFamily="34" charset="-120"/>
                </a:rPr>
                <a:t>工</a:t>
              </a:r>
              <a:r>
                <a:rPr lang="en-US" altLang="zh-TW" b="1" dirty="0">
                  <a:latin typeface="微軟正黑體" panose="020B0604030504040204" pitchFamily="34" charset="-120"/>
                  <a:ea typeface="微軟正黑體" panose="020B0604030504040204" pitchFamily="34" charset="-120"/>
                </a:rPr>
                <a:t>1-3)</a:t>
              </a:r>
              <a:endParaRPr lang="zh-TW" altLang="en-US" b="1" dirty="0">
                <a:latin typeface="微軟正黑體" panose="020B0604030504040204" pitchFamily="34" charset="-120"/>
                <a:ea typeface="微軟正黑體" panose="020B0604030504040204" pitchFamily="34" charset="-120"/>
              </a:endParaRPr>
            </a:p>
          </p:txBody>
        </p:sp>
        <p:sp>
          <p:nvSpPr>
            <p:cNvPr id="42" name="圓角矩形 41"/>
            <p:cNvSpPr/>
            <p:nvPr/>
          </p:nvSpPr>
          <p:spPr>
            <a:xfrm>
              <a:off x="2240210" y="4005515"/>
              <a:ext cx="1252746" cy="59600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刀具診斷</a:t>
              </a:r>
              <a:endParaRPr lang="en-US" altLang="zh-TW" b="1" dirty="0">
                <a:latin typeface="微軟正黑體" panose="020B0604030504040204" pitchFamily="34" charset="-120"/>
                <a:ea typeface="微軟正黑體" panose="020B0604030504040204" pitchFamily="34" charset="-120"/>
              </a:endParaRPr>
            </a:p>
            <a:p>
              <a:pPr algn="ct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資</a:t>
              </a:r>
              <a:r>
                <a:rPr lang="en-US" altLang="zh-TW" b="1" dirty="0">
                  <a:latin typeface="微軟正黑體" panose="020B0604030504040204" pitchFamily="34" charset="-120"/>
                  <a:ea typeface="微軟正黑體" panose="020B0604030504040204" pitchFamily="34" charset="-120"/>
                </a:rPr>
                <a:t>2-2)</a:t>
              </a:r>
              <a:endParaRPr lang="zh-TW" altLang="en-US" b="1" dirty="0">
                <a:latin typeface="微軟正黑體" panose="020B0604030504040204" pitchFamily="34" charset="-120"/>
                <a:ea typeface="微軟正黑體" panose="020B0604030504040204" pitchFamily="34" charset="-120"/>
              </a:endParaRPr>
            </a:p>
          </p:txBody>
        </p:sp>
        <p:sp>
          <p:nvSpPr>
            <p:cNvPr id="43" name="圓角矩形 42"/>
            <p:cNvSpPr/>
            <p:nvPr/>
          </p:nvSpPr>
          <p:spPr>
            <a:xfrm>
              <a:off x="4080205" y="3374828"/>
              <a:ext cx="2490281" cy="560232"/>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IOT server</a:t>
              </a:r>
            </a:p>
            <a:p>
              <a:pPr algn="ct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智炬</a:t>
              </a:r>
              <a:r>
                <a:rPr lang="en-US" altLang="zh-TW" b="1" dirty="0">
                  <a:latin typeface="微軟正黑體" panose="020B0604030504040204" pitchFamily="34" charset="-120"/>
                  <a:ea typeface="微軟正黑體" panose="020B0604030504040204" pitchFamily="34" charset="-120"/>
                </a:rPr>
                <a:t>)</a:t>
              </a:r>
              <a:endParaRPr lang="zh-TW" altLang="en-US" b="1" dirty="0">
                <a:latin typeface="微軟正黑體" panose="020B0604030504040204" pitchFamily="34" charset="-120"/>
                <a:ea typeface="微軟正黑體" panose="020B0604030504040204" pitchFamily="34" charset="-120"/>
              </a:endParaRPr>
            </a:p>
          </p:txBody>
        </p:sp>
        <p:sp>
          <p:nvSpPr>
            <p:cNvPr id="44" name="圓角矩形 43"/>
            <p:cNvSpPr/>
            <p:nvPr/>
          </p:nvSpPr>
          <p:spPr>
            <a:xfrm>
              <a:off x="4437337" y="1168624"/>
              <a:ext cx="1784412" cy="47047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ERP</a:t>
              </a:r>
            </a:p>
            <a:p>
              <a:pPr algn="ctr"/>
              <a:r>
                <a:rPr lang="en-US" altLang="zh-TW" sz="1200" b="1" dirty="0">
                  <a:latin typeface="微軟正黑體" panose="020B0604030504040204" pitchFamily="34" charset="-120"/>
                  <a:ea typeface="微軟正黑體" panose="020B0604030504040204" pitchFamily="34" charset="-120"/>
                </a:rPr>
                <a:t>(</a:t>
              </a:r>
              <a:r>
                <a:rPr lang="zh-TW" altLang="en-US" sz="1200" b="1" dirty="0">
                  <a:latin typeface="微軟正黑體" panose="020B0604030504040204" pitchFamily="34" charset="-120"/>
                  <a:ea typeface="微軟正黑體" panose="020B0604030504040204" pitchFamily="34" charset="-120"/>
                </a:rPr>
                <a:t>鼎新</a:t>
              </a:r>
              <a:r>
                <a:rPr lang="en-US" altLang="zh-TW" sz="1200" b="1" dirty="0">
                  <a:latin typeface="微軟正黑體" panose="020B0604030504040204" pitchFamily="34" charset="-120"/>
                  <a:ea typeface="微軟正黑體" panose="020B0604030504040204" pitchFamily="34" charset="-120"/>
                </a:rPr>
                <a:t>Workflow)</a:t>
              </a:r>
              <a:endParaRPr lang="zh-TW" altLang="en-US" sz="1200" b="1" dirty="0">
                <a:latin typeface="微軟正黑體" panose="020B0604030504040204" pitchFamily="34" charset="-120"/>
                <a:ea typeface="微軟正黑體" panose="020B0604030504040204" pitchFamily="34" charset="-120"/>
              </a:endParaRPr>
            </a:p>
          </p:txBody>
        </p:sp>
        <p:sp>
          <p:nvSpPr>
            <p:cNvPr id="45" name="圓角矩形 44"/>
            <p:cNvSpPr/>
            <p:nvPr/>
          </p:nvSpPr>
          <p:spPr>
            <a:xfrm>
              <a:off x="8229340" y="2409659"/>
              <a:ext cx="1580997" cy="59600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智慧戰情</a:t>
              </a:r>
              <a:endParaRPr lang="en-US" altLang="zh-TW" b="1" dirty="0">
                <a:latin typeface="微軟正黑體" panose="020B0604030504040204" pitchFamily="34" charset="-120"/>
                <a:ea typeface="微軟正黑體" panose="020B0604030504040204" pitchFamily="34" charset="-120"/>
              </a:endParaRPr>
            </a:p>
            <a:p>
              <a:pPr algn="ct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智炬</a:t>
              </a:r>
              <a:r>
                <a:rPr lang="en-US" altLang="zh-TW" b="1" dirty="0">
                  <a:latin typeface="微軟正黑體" panose="020B0604030504040204" pitchFamily="34" charset="-120"/>
                  <a:ea typeface="微軟正黑體" panose="020B0604030504040204" pitchFamily="34" charset="-120"/>
                </a:rPr>
                <a:t>)</a:t>
              </a:r>
              <a:endParaRPr lang="zh-TW" altLang="en-US" b="1" dirty="0">
                <a:latin typeface="微軟正黑體" panose="020B0604030504040204" pitchFamily="34" charset="-120"/>
                <a:ea typeface="微軟正黑體" panose="020B0604030504040204" pitchFamily="34" charset="-120"/>
              </a:endParaRPr>
            </a:p>
          </p:txBody>
        </p:sp>
        <p:cxnSp>
          <p:nvCxnSpPr>
            <p:cNvPr id="88" name="直線單箭頭接點 87"/>
            <p:cNvCxnSpPr>
              <a:stCxn id="38" idx="2"/>
              <a:endCxn id="39" idx="0"/>
            </p:cNvCxnSpPr>
            <p:nvPr/>
          </p:nvCxnSpPr>
          <p:spPr>
            <a:xfrm flipH="1">
              <a:off x="2624726" y="2280841"/>
              <a:ext cx="16174" cy="282720"/>
            </a:xfrm>
            <a:prstGeom prst="straightConnector1">
              <a:avLst/>
            </a:prstGeom>
            <a:ln w="28575">
              <a:solidFill>
                <a:srgbClr val="0070C0"/>
              </a:solidFill>
              <a:prstDash val="sysDot"/>
              <a:headEnd type="none" w="med" len="med"/>
              <a:tailEnd type="arrow" w="med" len="med"/>
            </a:ln>
          </p:spPr>
          <p:style>
            <a:lnRef idx="1">
              <a:schemeClr val="accent6"/>
            </a:lnRef>
            <a:fillRef idx="0">
              <a:schemeClr val="accent6"/>
            </a:fillRef>
            <a:effectRef idx="0">
              <a:schemeClr val="accent6"/>
            </a:effectRef>
            <a:fontRef idx="minor">
              <a:schemeClr val="tx1"/>
            </a:fontRef>
          </p:style>
        </p:cxnSp>
        <p:sp>
          <p:nvSpPr>
            <p:cNvPr id="82" name="圓角矩形 81"/>
            <p:cNvSpPr/>
            <p:nvPr/>
          </p:nvSpPr>
          <p:spPr>
            <a:xfrm>
              <a:off x="10828082" y="4774995"/>
              <a:ext cx="1252746" cy="59600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自主檢測</a:t>
              </a:r>
              <a:endParaRPr lang="en-US" altLang="zh-TW" b="1" dirty="0">
                <a:latin typeface="微軟正黑體" panose="020B0604030504040204" pitchFamily="34" charset="-120"/>
                <a:ea typeface="微軟正黑體" panose="020B0604030504040204" pitchFamily="34" charset="-120"/>
              </a:endParaRPr>
            </a:p>
            <a:p>
              <a:pPr algn="ct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資</a:t>
              </a:r>
              <a:r>
                <a:rPr lang="en-US" altLang="zh-TW" b="1" dirty="0">
                  <a:latin typeface="微軟正黑體" panose="020B0604030504040204" pitchFamily="34" charset="-120"/>
                  <a:ea typeface="微軟正黑體" panose="020B0604030504040204" pitchFamily="34" charset="-120"/>
                </a:rPr>
                <a:t>2-3)</a:t>
              </a:r>
              <a:endParaRPr lang="zh-TW" altLang="en-US" b="1" dirty="0">
                <a:latin typeface="微軟正黑體" panose="020B0604030504040204" pitchFamily="34" charset="-120"/>
                <a:ea typeface="微軟正黑體" panose="020B0604030504040204" pitchFamily="34" charset="-120"/>
              </a:endParaRPr>
            </a:p>
          </p:txBody>
        </p:sp>
        <p:pic>
          <p:nvPicPr>
            <p:cNvPr id="79" name="圖片 78"/>
            <p:cNvPicPr>
              <a:picLocks noChangeAspect="1"/>
            </p:cNvPicPr>
            <p:nvPr/>
          </p:nvPicPr>
          <p:blipFill>
            <a:blip r:embed="rId10"/>
            <a:stretch>
              <a:fillRect/>
            </a:stretch>
          </p:blipFill>
          <p:spPr>
            <a:xfrm>
              <a:off x="10895018" y="5427158"/>
              <a:ext cx="1143086" cy="8763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4" name="圓角矩形 83"/>
            <p:cNvSpPr/>
            <p:nvPr/>
          </p:nvSpPr>
          <p:spPr>
            <a:xfrm>
              <a:off x="10895018" y="6303524"/>
              <a:ext cx="1143086" cy="328654"/>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水平焊接</a:t>
              </a:r>
            </a:p>
          </p:txBody>
        </p:sp>
        <p:sp>
          <p:nvSpPr>
            <p:cNvPr id="87" name="圓角矩形 86"/>
            <p:cNvSpPr/>
            <p:nvPr/>
          </p:nvSpPr>
          <p:spPr>
            <a:xfrm>
              <a:off x="10051061" y="5500483"/>
              <a:ext cx="754709" cy="328654"/>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組裝</a:t>
              </a:r>
            </a:p>
          </p:txBody>
        </p:sp>
        <p:sp>
          <p:nvSpPr>
            <p:cNvPr id="170" name="矩形 169"/>
            <p:cNvSpPr/>
            <p:nvPr/>
          </p:nvSpPr>
          <p:spPr>
            <a:xfrm>
              <a:off x="3300805" y="2471947"/>
              <a:ext cx="619839" cy="1286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rgbClr val="0070C0"/>
                  </a:solidFill>
                  <a:latin typeface="微軟正黑體" panose="020B0604030504040204" pitchFamily="34" charset="-120"/>
                  <a:ea typeface="微軟正黑體" panose="020B0604030504040204" pitchFamily="34" charset="-120"/>
                </a:rPr>
                <a:t>派工</a:t>
              </a:r>
            </a:p>
          </p:txBody>
        </p:sp>
        <p:sp>
          <p:nvSpPr>
            <p:cNvPr id="239" name="矩形 238"/>
            <p:cNvSpPr/>
            <p:nvPr/>
          </p:nvSpPr>
          <p:spPr>
            <a:xfrm>
              <a:off x="2660514" y="2346759"/>
              <a:ext cx="801218" cy="1716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rgbClr val="0070C0"/>
                  </a:solidFill>
                  <a:latin typeface="微軟正黑體" panose="020B0604030504040204" pitchFamily="34" charset="-120"/>
                  <a:ea typeface="微軟正黑體" panose="020B0604030504040204" pitchFamily="34" charset="-120"/>
                </a:rPr>
                <a:t>備料通知</a:t>
              </a:r>
            </a:p>
          </p:txBody>
        </p:sp>
        <p:sp>
          <p:nvSpPr>
            <p:cNvPr id="240" name="矩形 239"/>
            <p:cNvSpPr/>
            <p:nvPr/>
          </p:nvSpPr>
          <p:spPr>
            <a:xfrm>
              <a:off x="3238395" y="2981667"/>
              <a:ext cx="801218" cy="1716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rgbClr val="FFC000"/>
                  </a:solidFill>
                  <a:latin typeface="微軟正黑體" panose="020B0604030504040204" pitchFamily="34" charset="-120"/>
                  <a:ea typeface="微軟正黑體" panose="020B0604030504040204" pitchFamily="34" charset="-120"/>
                </a:rPr>
                <a:t>報工</a:t>
              </a:r>
            </a:p>
          </p:txBody>
        </p:sp>
        <p:sp>
          <p:nvSpPr>
            <p:cNvPr id="241" name="矩形 240"/>
            <p:cNvSpPr/>
            <p:nvPr/>
          </p:nvSpPr>
          <p:spPr>
            <a:xfrm>
              <a:off x="7115806" y="2757680"/>
              <a:ext cx="801218" cy="1716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rgbClr val="0070C0"/>
                  </a:solidFill>
                  <a:latin typeface="微軟正黑體" panose="020B0604030504040204" pitchFamily="34" charset="-120"/>
                  <a:ea typeface="微軟正黑體" panose="020B0604030504040204" pitchFamily="34" charset="-120"/>
                </a:rPr>
                <a:t>完工比率</a:t>
              </a:r>
            </a:p>
          </p:txBody>
        </p:sp>
        <p:sp>
          <p:nvSpPr>
            <p:cNvPr id="247" name="矩形 246"/>
            <p:cNvSpPr/>
            <p:nvPr/>
          </p:nvSpPr>
          <p:spPr>
            <a:xfrm>
              <a:off x="10141577" y="2738413"/>
              <a:ext cx="1015298" cy="1613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rgbClr val="0070C0"/>
                  </a:solidFill>
                  <a:latin typeface="微軟正黑體" panose="020B0604030504040204" pitchFamily="34" charset="-120"/>
                  <a:ea typeface="微軟正黑體" panose="020B0604030504040204" pitchFamily="34" charset="-120"/>
                </a:rPr>
                <a:t>品檢狀況回饋</a:t>
              </a:r>
            </a:p>
          </p:txBody>
        </p:sp>
        <p:sp>
          <p:nvSpPr>
            <p:cNvPr id="249" name="矩形 248"/>
            <p:cNvSpPr/>
            <p:nvPr/>
          </p:nvSpPr>
          <p:spPr>
            <a:xfrm>
              <a:off x="8166058" y="2048309"/>
              <a:ext cx="801218" cy="2352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rgbClr val="0070C0"/>
                  </a:solidFill>
                  <a:latin typeface="微軟正黑體" panose="020B0604030504040204" pitchFamily="34" charset="-120"/>
                  <a:ea typeface="微軟正黑體" panose="020B0604030504040204" pitchFamily="34" charset="-120"/>
                </a:rPr>
                <a:t>通知原料採購</a:t>
              </a:r>
            </a:p>
          </p:txBody>
        </p:sp>
        <p:cxnSp>
          <p:nvCxnSpPr>
            <p:cNvPr id="251" name="直線單箭頭接點 250"/>
            <p:cNvCxnSpPr/>
            <p:nvPr/>
          </p:nvCxnSpPr>
          <p:spPr>
            <a:xfrm>
              <a:off x="10789482" y="840546"/>
              <a:ext cx="642026" cy="0"/>
            </a:xfrm>
            <a:prstGeom prst="straightConnector1">
              <a:avLst/>
            </a:prstGeom>
            <a:ln w="28575">
              <a:solidFill>
                <a:schemeClr val="bg1">
                  <a:lumMod val="50000"/>
                </a:schemeClr>
              </a:solidFill>
              <a:prstDash val="sysDot"/>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252" name="直線單箭頭接點 251"/>
            <p:cNvCxnSpPr/>
            <p:nvPr/>
          </p:nvCxnSpPr>
          <p:spPr>
            <a:xfrm>
              <a:off x="10789482" y="1126157"/>
              <a:ext cx="642026" cy="0"/>
            </a:xfrm>
            <a:prstGeom prst="straightConnector1">
              <a:avLst/>
            </a:prstGeom>
            <a:ln w="28575" cap="flat" cmpd="sng" algn="ctr">
              <a:solidFill>
                <a:schemeClr val="accent4"/>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53" name="矩形 252"/>
            <p:cNvSpPr/>
            <p:nvPr/>
          </p:nvSpPr>
          <p:spPr>
            <a:xfrm>
              <a:off x="11466561" y="725122"/>
              <a:ext cx="645268" cy="2334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latin typeface="微軟正黑體" panose="020B0604030504040204" pitchFamily="34" charset="-120"/>
                  <a:ea typeface="微軟正黑體" panose="020B0604030504040204" pitchFamily="34" charset="-120"/>
                </a:rPr>
                <a:t>ERP</a:t>
              </a:r>
              <a:endParaRPr lang="zh-TW" altLang="en-US" sz="1600" dirty="0">
                <a:solidFill>
                  <a:schemeClr val="tx1"/>
                </a:solidFill>
                <a:latin typeface="微軟正黑體" panose="020B0604030504040204" pitchFamily="34" charset="-120"/>
                <a:ea typeface="微軟正黑體" panose="020B0604030504040204" pitchFamily="34" charset="-120"/>
              </a:endParaRPr>
            </a:p>
          </p:txBody>
        </p:sp>
        <p:sp>
          <p:nvSpPr>
            <p:cNvPr id="254" name="矩形 253"/>
            <p:cNvSpPr/>
            <p:nvPr/>
          </p:nvSpPr>
          <p:spPr>
            <a:xfrm>
              <a:off x="11466561" y="1014742"/>
              <a:ext cx="645268" cy="2334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latin typeface="微軟正黑體" panose="020B0604030504040204" pitchFamily="34" charset="-120"/>
                  <a:ea typeface="微軟正黑體" panose="020B0604030504040204" pitchFamily="34" charset="-120"/>
                </a:rPr>
                <a:t>MES</a:t>
              </a:r>
              <a:endParaRPr lang="zh-TW" altLang="en-US" sz="1600" dirty="0">
                <a:solidFill>
                  <a:schemeClr val="tx1"/>
                </a:solidFill>
                <a:latin typeface="微軟正黑體" panose="020B0604030504040204" pitchFamily="34" charset="-120"/>
                <a:ea typeface="微軟正黑體" panose="020B0604030504040204" pitchFamily="34" charset="-120"/>
              </a:endParaRPr>
            </a:p>
          </p:txBody>
        </p:sp>
        <p:sp>
          <p:nvSpPr>
            <p:cNvPr id="256" name="矩形 255"/>
            <p:cNvSpPr/>
            <p:nvPr/>
          </p:nvSpPr>
          <p:spPr>
            <a:xfrm>
              <a:off x="6404979" y="1314721"/>
              <a:ext cx="801218" cy="2352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rgbClr val="0070C0"/>
                  </a:solidFill>
                  <a:latin typeface="微軟正黑體" panose="020B0604030504040204" pitchFamily="34" charset="-120"/>
                  <a:ea typeface="微軟正黑體" panose="020B0604030504040204" pitchFamily="34" charset="-120"/>
                </a:rPr>
                <a:t>進料允收</a:t>
              </a:r>
            </a:p>
          </p:txBody>
        </p:sp>
        <p:sp>
          <p:nvSpPr>
            <p:cNvPr id="263" name="圓角矩形 262"/>
            <p:cNvSpPr/>
            <p:nvPr/>
          </p:nvSpPr>
          <p:spPr>
            <a:xfrm>
              <a:off x="9273730" y="1347435"/>
              <a:ext cx="1152429" cy="384049"/>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供應商</a:t>
              </a:r>
            </a:p>
          </p:txBody>
        </p:sp>
        <p:sp>
          <p:nvSpPr>
            <p:cNvPr id="265" name="矩形 264"/>
            <p:cNvSpPr/>
            <p:nvPr/>
          </p:nvSpPr>
          <p:spPr>
            <a:xfrm>
              <a:off x="8480867" y="1262036"/>
              <a:ext cx="1009576" cy="1767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rgbClr val="0070C0"/>
                  </a:solidFill>
                  <a:latin typeface="微軟正黑體" panose="020B0604030504040204" pitchFamily="34" charset="-120"/>
                  <a:ea typeface="微軟正黑體" panose="020B0604030504040204" pitchFamily="34" charset="-120"/>
                </a:rPr>
                <a:t>生產報工</a:t>
              </a:r>
            </a:p>
          </p:txBody>
        </p:sp>
        <p:sp>
          <p:nvSpPr>
            <p:cNvPr id="266" name="矩形 265"/>
            <p:cNvSpPr/>
            <p:nvPr/>
          </p:nvSpPr>
          <p:spPr>
            <a:xfrm>
              <a:off x="6049754" y="3370029"/>
              <a:ext cx="569387"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TW" altLang="en-US" sz="1000" dirty="0">
                  <a:solidFill>
                    <a:schemeClr val="tx1"/>
                  </a:solidFill>
                  <a:latin typeface="微軟正黑體" panose="020B0604030504040204" pitchFamily="34" charset="-120"/>
                  <a:ea typeface="微軟正黑體" panose="020B0604030504040204" pitchFamily="34" charset="-120"/>
                </a:rPr>
                <a:t>設備層</a:t>
              </a:r>
            </a:p>
          </p:txBody>
        </p:sp>
        <p:sp>
          <p:nvSpPr>
            <p:cNvPr id="267" name="矩形 266"/>
            <p:cNvSpPr/>
            <p:nvPr/>
          </p:nvSpPr>
          <p:spPr>
            <a:xfrm>
              <a:off x="5757664" y="1149168"/>
              <a:ext cx="569387"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TW" altLang="en-US" sz="1000" dirty="0">
                  <a:solidFill>
                    <a:schemeClr val="tx1"/>
                  </a:solidFill>
                  <a:latin typeface="微軟正黑體" panose="020B0604030504040204" pitchFamily="34" charset="-120"/>
                  <a:ea typeface="微軟正黑體" panose="020B0604030504040204" pitchFamily="34" charset="-120"/>
                </a:rPr>
                <a:t>管理層</a:t>
              </a:r>
            </a:p>
          </p:txBody>
        </p:sp>
        <p:sp>
          <p:nvSpPr>
            <p:cNvPr id="278" name="矩形 277"/>
            <p:cNvSpPr/>
            <p:nvPr/>
          </p:nvSpPr>
          <p:spPr>
            <a:xfrm>
              <a:off x="7039362" y="2452610"/>
              <a:ext cx="954107" cy="246221"/>
            </a:xfrm>
            <a:prstGeom prst="rect">
              <a:avLst/>
            </a:prstGeom>
          </p:spPr>
          <p:txBody>
            <a:bodyPr wrap="none">
              <a:spAutoFit/>
            </a:bodyPr>
            <a:lstStyle/>
            <a:p>
              <a:pPr algn="ctr"/>
              <a:r>
                <a:rPr lang="zh-TW" altLang="en-US" sz="1000" dirty="0">
                  <a:solidFill>
                    <a:srgbClr val="0070C0"/>
                  </a:solidFill>
                  <a:latin typeface="微軟正黑體" panose="020B0604030504040204" pitchFamily="34" charset="-120"/>
                  <a:ea typeface="微軟正黑體" panose="020B0604030504040204" pitchFamily="34" charset="-120"/>
                </a:rPr>
                <a:t>生產狀況回饋</a:t>
              </a:r>
            </a:p>
          </p:txBody>
        </p:sp>
        <p:sp>
          <p:nvSpPr>
            <p:cNvPr id="73" name="圓角矩形 42"/>
            <p:cNvSpPr/>
            <p:nvPr/>
          </p:nvSpPr>
          <p:spPr>
            <a:xfrm>
              <a:off x="4083483" y="2436173"/>
              <a:ext cx="2490281" cy="560232"/>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MES</a:t>
              </a:r>
            </a:p>
            <a:p>
              <a:pPr algn="ct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智炬</a:t>
              </a:r>
              <a:r>
                <a:rPr lang="en-US" altLang="zh-TW" b="1" dirty="0">
                  <a:latin typeface="微軟正黑體" panose="020B0604030504040204" pitchFamily="34" charset="-120"/>
                  <a:ea typeface="微軟正黑體" panose="020B0604030504040204" pitchFamily="34" charset="-120"/>
                </a:rPr>
                <a:t>)</a:t>
              </a:r>
              <a:endParaRPr lang="zh-TW" altLang="en-US" b="1" dirty="0">
                <a:latin typeface="微軟正黑體" panose="020B0604030504040204" pitchFamily="34" charset="-120"/>
                <a:ea typeface="微軟正黑體" panose="020B0604030504040204" pitchFamily="34" charset="-120"/>
              </a:endParaRPr>
            </a:p>
          </p:txBody>
        </p:sp>
        <p:sp>
          <p:nvSpPr>
            <p:cNvPr id="77" name="矩形 76"/>
            <p:cNvSpPr/>
            <p:nvPr/>
          </p:nvSpPr>
          <p:spPr>
            <a:xfrm>
              <a:off x="6042357" y="2423532"/>
              <a:ext cx="569387"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TW" altLang="en-US" sz="1000" dirty="0">
                  <a:solidFill>
                    <a:schemeClr val="tx1"/>
                  </a:solidFill>
                  <a:latin typeface="微軟正黑體" panose="020B0604030504040204" pitchFamily="34" charset="-120"/>
                  <a:ea typeface="微軟正黑體" panose="020B0604030504040204" pitchFamily="34" charset="-120"/>
                </a:rPr>
                <a:t>執行層</a:t>
              </a:r>
            </a:p>
          </p:txBody>
        </p:sp>
        <p:cxnSp>
          <p:nvCxnSpPr>
            <p:cNvPr id="6" name="直線單箭頭接點 5"/>
            <p:cNvCxnSpPr>
              <a:stCxn id="24" idx="3"/>
              <a:endCxn id="3" idx="1"/>
            </p:cNvCxnSpPr>
            <p:nvPr/>
          </p:nvCxnSpPr>
          <p:spPr>
            <a:xfrm>
              <a:off x="1698558" y="5667169"/>
              <a:ext cx="53653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a:stCxn id="3" idx="3"/>
              <a:endCxn id="20" idx="1"/>
            </p:cNvCxnSpPr>
            <p:nvPr/>
          </p:nvCxnSpPr>
          <p:spPr>
            <a:xfrm>
              <a:off x="3476381" y="5667169"/>
              <a:ext cx="4442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a:stCxn id="22" idx="3"/>
              <a:endCxn id="23" idx="1"/>
            </p:cNvCxnSpPr>
            <p:nvPr/>
          </p:nvCxnSpPr>
          <p:spPr>
            <a:xfrm flipV="1">
              <a:off x="8080025" y="5664810"/>
              <a:ext cx="364794" cy="23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a:stCxn id="23" idx="3"/>
              <a:endCxn id="87" idx="1"/>
            </p:cNvCxnSpPr>
            <p:nvPr/>
          </p:nvCxnSpPr>
          <p:spPr>
            <a:xfrm>
              <a:off x="9579849" y="5664810"/>
              <a:ext cx="47121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a:stCxn id="20" idx="3"/>
              <a:endCxn id="21" idx="1"/>
            </p:cNvCxnSpPr>
            <p:nvPr/>
          </p:nvCxnSpPr>
          <p:spPr>
            <a:xfrm>
              <a:off x="5165626" y="5667169"/>
              <a:ext cx="42447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a:stCxn id="21" idx="3"/>
              <a:endCxn id="22" idx="1"/>
            </p:cNvCxnSpPr>
            <p:nvPr/>
          </p:nvCxnSpPr>
          <p:spPr>
            <a:xfrm>
              <a:off x="6624550" y="5667169"/>
              <a:ext cx="35733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肘形接點 57"/>
            <p:cNvCxnSpPr>
              <a:stCxn id="84" idx="1"/>
              <a:endCxn id="87" idx="2"/>
            </p:cNvCxnSpPr>
            <p:nvPr/>
          </p:nvCxnSpPr>
          <p:spPr>
            <a:xfrm rot="10800000">
              <a:off x="10428416" y="5829137"/>
              <a:ext cx="466602" cy="63871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肘形接點 61"/>
            <p:cNvCxnSpPr>
              <a:stCxn id="44" idx="1"/>
              <a:endCxn id="38" idx="3"/>
            </p:cNvCxnSpPr>
            <p:nvPr/>
          </p:nvCxnSpPr>
          <p:spPr>
            <a:xfrm rot="10800000" flipV="1">
              <a:off x="3267273" y="1403862"/>
              <a:ext cx="1170064" cy="578975"/>
            </a:xfrm>
            <a:prstGeom prst="bentConnector3">
              <a:avLst/>
            </a:prstGeom>
            <a:ln w="28575">
              <a:solidFill>
                <a:schemeClr val="bg1">
                  <a:lumMod val="50000"/>
                </a:schemeClr>
              </a:solidFill>
              <a:prstDash val="sysDot"/>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64" name="直線單箭頭接點 63"/>
            <p:cNvCxnSpPr/>
            <p:nvPr/>
          </p:nvCxnSpPr>
          <p:spPr>
            <a:xfrm>
              <a:off x="10803513" y="1473412"/>
              <a:ext cx="573665" cy="9015"/>
            </a:xfrm>
            <a:prstGeom prst="straightConnector1">
              <a:avLst/>
            </a:prstGeom>
            <a:ln w="28575">
              <a:solidFill>
                <a:srgbClr val="0070C0"/>
              </a:solidFill>
              <a:prstDash val="sysDot"/>
              <a:headEnd type="none" w="med" len="med"/>
              <a:tailEnd type="arrow" w="med" len="med"/>
            </a:ln>
          </p:spPr>
          <p:style>
            <a:lnRef idx="1">
              <a:schemeClr val="accent6"/>
            </a:lnRef>
            <a:fillRef idx="0">
              <a:schemeClr val="accent6"/>
            </a:fillRef>
            <a:effectRef idx="0">
              <a:schemeClr val="accent6"/>
            </a:effectRef>
            <a:fontRef idx="minor">
              <a:schemeClr val="tx1"/>
            </a:fontRef>
          </p:style>
        </p:cxnSp>
        <p:sp>
          <p:nvSpPr>
            <p:cNvPr id="65" name="文字方塊 64"/>
            <p:cNvSpPr txBox="1"/>
            <p:nvPr/>
          </p:nvSpPr>
          <p:spPr>
            <a:xfrm>
              <a:off x="11164140" y="1297899"/>
              <a:ext cx="1198997" cy="338554"/>
            </a:xfrm>
            <a:prstGeom prst="rect">
              <a:avLst/>
            </a:prstGeom>
            <a:noFill/>
          </p:spPr>
          <p:txBody>
            <a:bodyPr wrap="square" rtlCol="0">
              <a:spAutoFit/>
            </a:bodyPr>
            <a:lstStyle/>
            <a:p>
              <a:pPr algn="ctr"/>
              <a:r>
                <a:rPr lang="zh-TW" altLang="en-US" sz="1600" dirty="0">
                  <a:latin typeface="微軟正黑體" panose="020B0604030504040204" pitchFamily="34" charset="-120"/>
                  <a:ea typeface="微軟正黑體" panose="020B0604030504040204" pitchFamily="34" charset="-120"/>
                </a:rPr>
                <a:t>資訊流</a:t>
              </a:r>
            </a:p>
          </p:txBody>
        </p:sp>
        <p:sp>
          <p:nvSpPr>
            <p:cNvPr id="115" name="圓角矩形 114"/>
            <p:cNvSpPr/>
            <p:nvPr/>
          </p:nvSpPr>
          <p:spPr>
            <a:xfrm>
              <a:off x="10048804" y="4515501"/>
              <a:ext cx="754709" cy="328654"/>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出貨</a:t>
              </a:r>
            </a:p>
          </p:txBody>
        </p:sp>
        <p:cxnSp>
          <p:nvCxnSpPr>
            <p:cNvPr id="83" name="直線單箭頭接點 82"/>
            <p:cNvCxnSpPr>
              <a:stCxn id="87" idx="0"/>
              <a:endCxn id="115" idx="2"/>
            </p:cNvCxnSpPr>
            <p:nvPr/>
          </p:nvCxnSpPr>
          <p:spPr>
            <a:xfrm flipH="1" flipV="1">
              <a:off x="10426159" y="4844155"/>
              <a:ext cx="2257" cy="6563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矩形 117"/>
            <p:cNvSpPr/>
            <p:nvPr/>
          </p:nvSpPr>
          <p:spPr>
            <a:xfrm>
              <a:off x="6300046" y="1177738"/>
              <a:ext cx="1009576" cy="1767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rgbClr val="0070C0"/>
                  </a:solidFill>
                  <a:latin typeface="微軟正黑體" panose="020B0604030504040204" pitchFamily="34" charset="-120"/>
                  <a:ea typeface="微軟正黑體" panose="020B0604030504040204" pitchFamily="34" charset="-120"/>
                </a:rPr>
                <a:t>品質預測</a:t>
              </a:r>
            </a:p>
          </p:txBody>
        </p:sp>
        <p:cxnSp>
          <p:nvCxnSpPr>
            <p:cNvPr id="89" name="直線單箭頭接點 88"/>
            <p:cNvCxnSpPr>
              <a:stCxn id="263" idx="1"/>
              <a:endCxn id="40" idx="3"/>
            </p:cNvCxnSpPr>
            <p:nvPr/>
          </p:nvCxnSpPr>
          <p:spPr>
            <a:xfrm flipH="1" flipV="1">
              <a:off x="8626924" y="1538526"/>
              <a:ext cx="646806" cy="934"/>
            </a:xfrm>
            <a:prstGeom prst="straightConnector1">
              <a:avLst/>
            </a:prstGeom>
            <a:ln w="28575">
              <a:solidFill>
                <a:srgbClr val="0070C0"/>
              </a:solidFill>
              <a:prstDash val="sysDot"/>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02" name="肘形接點 101"/>
            <p:cNvCxnSpPr>
              <a:stCxn id="75" idx="0"/>
              <a:endCxn id="43" idx="2"/>
            </p:cNvCxnSpPr>
            <p:nvPr/>
          </p:nvCxnSpPr>
          <p:spPr>
            <a:xfrm rot="16200000" flipV="1">
              <a:off x="5416387" y="3844019"/>
              <a:ext cx="325930" cy="508011"/>
            </a:xfrm>
            <a:prstGeom prst="bentConnector3">
              <a:avLst/>
            </a:prstGeom>
            <a:ln w="28575" cap="flat" cmpd="sng" algn="ctr">
              <a:solidFill>
                <a:schemeClr val="accent4"/>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5" name="肘形接點 104"/>
            <p:cNvCxnSpPr>
              <a:stCxn id="43" idx="1"/>
              <a:endCxn id="39" idx="2"/>
            </p:cNvCxnSpPr>
            <p:nvPr/>
          </p:nvCxnSpPr>
          <p:spPr>
            <a:xfrm rot="10800000">
              <a:off x="2624727" y="3159568"/>
              <a:ext cx="1455479" cy="495376"/>
            </a:xfrm>
            <a:prstGeom prst="bentConnector2">
              <a:avLst/>
            </a:prstGeom>
            <a:ln w="28575">
              <a:solidFill>
                <a:srgbClr val="0070C0"/>
              </a:solidFill>
              <a:prstDash val="sysDot"/>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14" name="直線單箭頭接點 113"/>
            <p:cNvCxnSpPr>
              <a:stCxn id="73" idx="3"/>
              <a:endCxn id="45" idx="1"/>
            </p:cNvCxnSpPr>
            <p:nvPr/>
          </p:nvCxnSpPr>
          <p:spPr>
            <a:xfrm flipV="1">
              <a:off x="6573764" y="2707663"/>
              <a:ext cx="1655576" cy="8626"/>
            </a:xfrm>
            <a:prstGeom prst="straightConnector1">
              <a:avLst/>
            </a:prstGeom>
            <a:ln w="28575">
              <a:solidFill>
                <a:srgbClr val="0070C0"/>
              </a:solidFill>
              <a:prstDash val="sysDot"/>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21" name="直線單箭頭接點 120"/>
            <p:cNvCxnSpPr>
              <a:stCxn id="44" idx="2"/>
              <a:endCxn id="73" idx="0"/>
            </p:cNvCxnSpPr>
            <p:nvPr/>
          </p:nvCxnSpPr>
          <p:spPr>
            <a:xfrm flipH="1">
              <a:off x="5328624" y="1639101"/>
              <a:ext cx="919" cy="797072"/>
            </a:xfrm>
            <a:prstGeom prst="straightConnector1">
              <a:avLst/>
            </a:prstGeom>
            <a:ln w="28575">
              <a:solidFill>
                <a:schemeClr val="bg1">
                  <a:lumMod val="50000"/>
                </a:schemeClr>
              </a:solidFill>
              <a:prstDash val="sysDot"/>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48" name="直線單箭頭接點 147"/>
            <p:cNvCxnSpPr/>
            <p:nvPr/>
          </p:nvCxnSpPr>
          <p:spPr>
            <a:xfrm>
              <a:off x="10789482" y="1838834"/>
              <a:ext cx="58769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文字方塊 148"/>
            <p:cNvSpPr txBox="1"/>
            <p:nvPr/>
          </p:nvSpPr>
          <p:spPr>
            <a:xfrm>
              <a:off x="11164140" y="1650286"/>
              <a:ext cx="1198997" cy="338554"/>
            </a:xfrm>
            <a:prstGeom prst="rect">
              <a:avLst/>
            </a:prstGeom>
            <a:noFill/>
          </p:spPr>
          <p:txBody>
            <a:bodyPr wrap="square" rtlCol="0">
              <a:spAutoFit/>
            </a:bodyPr>
            <a:lstStyle/>
            <a:p>
              <a:pPr algn="ctr"/>
              <a:r>
                <a:rPr lang="zh-TW" altLang="en-US" sz="1600" dirty="0">
                  <a:latin typeface="微軟正黑體" panose="020B0604030504040204" pitchFamily="34" charset="-120"/>
                  <a:ea typeface="微軟正黑體" panose="020B0604030504040204" pitchFamily="34" charset="-120"/>
                </a:rPr>
                <a:t>主流程</a:t>
              </a:r>
            </a:p>
          </p:txBody>
        </p:sp>
        <p:sp>
          <p:nvSpPr>
            <p:cNvPr id="135" name="文字方塊 134"/>
            <p:cNvSpPr txBox="1"/>
            <p:nvPr/>
          </p:nvSpPr>
          <p:spPr>
            <a:xfrm>
              <a:off x="3106197" y="1190550"/>
              <a:ext cx="1066030" cy="400110"/>
            </a:xfrm>
            <a:prstGeom prst="rect">
              <a:avLst/>
            </a:prstGeom>
            <a:noFill/>
          </p:spPr>
          <p:txBody>
            <a:bodyPr wrap="square" rtlCol="0">
              <a:spAutoFit/>
            </a:bodyPr>
            <a:lstStyle/>
            <a:p>
              <a:pPr algn="ctr"/>
              <a:r>
                <a:rPr lang="zh-TW" altLang="en-US" sz="1000" dirty="0">
                  <a:solidFill>
                    <a:schemeClr val="bg2">
                      <a:lumMod val="50000"/>
                    </a:schemeClr>
                  </a:solidFill>
                  <a:latin typeface="微軟正黑體" panose="020B0604030504040204" pitchFamily="34" charset="-120"/>
                  <a:ea typeface="微軟正黑體" panose="020B0604030504040204" pitchFamily="34" charset="-120"/>
                </a:rPr>
                <a:t>取得歷史出入庫資料</a:t>
              </a:r>
            </a:p>
          </p:txBody>
        </p:sp>
        <p:cxnSp>
          <p:nvCxnSpPr>
            <p:cNvPr id="137" name="肘形接點 136"/>
            <p:cNvCxnSpPr>
              <a:stCxn id="38" idx="3"/>
              <a:endCxn id="45" idx="0"/>
            </p:cNvCxnSpPr>
            <p:nvPr/>
          </p:nvCxnSpPr>
          <p:spPr>
            <a:xfrm>
              <a:off x="3267273" y="1982838"/>
              <a:ext cx="5752566" cy="426821"/>
            </a:xfrm>
            <a:prstGeom prst="bentConnector2">
              <a:avLst/>
            </a:prstGeom>
            <a:ln w="28575">
              <a:solidFill>
                <a:srgbClr val="0070C0"/>
              </a:solidFill>
              <a:prstDash val="sysDot"/>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39" name="直線單箭頭接點 138"/>
            <p:cNvCxnSpPr/>
            <p:nvPr/>
          </p:nvCxnSpPr>
          <p:spPr>
            <a:xfrm>
              <a:off x="3340636" y="2669753"/>
              <a:ext cx="568178" cy="0"/>
            </a:xfrm>
            <a:prstGeom prst="straightConnector1">
              <a:avLst/>
            </a:prstGeom>
            <a:ln w="28575">
              <a:solidFill>
                <a:srgbClr val="0070C0"/>
              </a:solidFill>
              <a:prstDash val="sysDot"/>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41" name="直線單箭頭接點 140"/>
            <p:cNvCxnSpPr/>
            <p:nvPr/>
          </p:nvCxnSpPr>
          <p:spPr>
            <a:xfrm flipH="1">
              <a:off x="3352466" y="2929359"/>
              <a:ext cx="568178" cy="0"/>
            </a:xfrm>
            <a:prstGeom prst="straightConnector1">
              <a:avLst/>
            </a:prstGeom>
            <a:ln w="28575" cap="flat" cmpd="sng" algn="ctr">
              <a:solidFill>
                <a:schemeClr val="accent4"/>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4" name="肘形接點 143"/>
            <p:cNvCxnSpPr>
              <a:stCxn id="82" idx="0"/>
              <a:endCxn id="45" idx="3"/>
            </p:cNvCxnSpPr>
            <p:nvPr/>
          </p:nvCxnSpPr>
          <p:spPr>
            <a:xfrm rot="16200000" flipV="1">
              <a:off x="9598730" y="2919270"/>
              <a:ext cx="2067332" cy="1644118"/>
            </a:xfrm>
            <a:prstGeom prst="bentConnector2">
              <a:avLst/>
            </a:prstGeom>
            <a:ln w="28575">
              <a:solidFill>
                <a:srgbClr val="0070C0"/>
              </a:solidFill>
              <a:prstDash val="sysDot"/>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51" name="肘形接點 150"/>
            <p:cNvCxnSpPr>
              <a:stCxn id="42" idx="3"/>
              <a:endCxn id="45" idx="2"/>
            </p:cNvCxnSpPr>
            <p:nvPr/>
          </p:nvCxnSpPr>
          <p:spPr>
            <a:xfrm flipV="1">
              <a:off x="3492956" y="3005666"/>
              <a:ext cx="5526883" cy="1297853"/>
            </a:xfrm>
            <a:prstGeom prst="bentConnector2">
              <a:avLst/>
            </a:prstGeom>
            <a:ln w="28575">
              <a:solidFill>
                <a:srgbClr val="0070C0"/>
              </a:solidFill>
              <a:prstDash val="sysDot"/>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5" name="肘形接點 4"/>
            <p:cNvCxnSpPr>
              <a:stCxn id="40" idx="1"/>
              <a:endCxn id="38" idx="3"/>
            </p:cNvCxnSpPr>
            <p:nvPr/>
          </p:nvCxnSpPr>
          <p:spPr>
            <a:xfrm rot="10800000" flipV="1">
              <a:off x="3267274" y="1538526"/>
              <a:ext cx="4106905" cy="444312"/>
            </a:xfrm>
            <a:prstGeom prst="bentConnector3">
              <a:avLst>
                <a:gd name="adj1" fmla="val 24201"/>
              </a:avLst>
            </a:prstGeom>
            <a:ln w="28575">
              <a:solidFill>
                <a:srgbClr val="0070C0"/>
              </a:solidFill>
              <a:prstDash val="sysDot"/>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1" name="肘形接點 10"/>
            <p:cNvCxnSpPr>
              <a:stCxn id="39" idx="1"/>
              <a:endCxn id="41" idx="1"/>
            </p:cNvCxnSpPr>
            <p:nvPr/>
          </p:nvCxnSpPr>
          <p:spPr>
            <a:xfrm rot="10800000" flipH="1" flipV="1">
              <a:off x="1998352" y="2861565"/>
              <a:ext cx="236739" cy="3236950"/>
            </a:xfrm>
            <a:prstGeom prst="bentConnector3">
              <a:avLst>
                <a:gd name="adj1" fmla="val -59777"/>
              </a:avLst>
            </a:prstGeom>
            <a:ln w="28575">
              <a:solidFill>
                <a:srgbClr val="0070C0"/>
              </a:solidFill>
              <a:prstDash val="sysDot"/>
              <a:headEnd type="none" w="med" len="med"/>
              <a:tailEnd type="arrow" w="med" len="med"/>
            </a:ln>
          </p:spPr>
          <p:style>
            <a:lnRef idx="1">
              <a:schemeClr val="accent6"/>
            </a:lnRef>
            <a:fillRef idx="0">
              <a:schemeClr val="accent6"/>
            </a:fillRef>
            <a:effectRef idx="0">
              <a:schemeClr val="accent6"/>
            </a:effectRef>
            <a:fontRef idx="minor">
              <a:schemeClr val="tx1"/>
            </a:fontRef>
          </p:style>
        </p:cxnSp>
        <p:sp>
          <p:nvSpPr>
            <p:cNvPr id="90" name="矩形 89"/>
            <p:cNvSpPr/>
            <p:nvPr/>
          </p:nvSpPr>
          <p:spPr>
            <a:xfrm>
              <a:off x="1146310" y="3763380"/>
              <a:ext cx="801218" cy="1716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rgbClr val="0070C0"/>
                  </a:solidFill>
                  <a:latin typeface="微軟正黑體" panose="020B0604030504040204" pitchFamily="34" charset="-120"/>
                  <a:ea typeface="微軟正黑體" panose="020B0604030504040204" pitchFamily="34" charset="-120"/>
                </a:rPr>
                <a:t>派車指令</a:t>
              </a:r>
            </a:p>
          </p:txBody>
        </p:sp>
        <p:sp>
          <p:nvSpPr>
            <p:cNvPr id="91" name="矩形 90"/>
            <p:cNvSpPr/>
            <p:nvPr/>
          </p:nvSpPr>
          <p:spPr>
            <a:xfrm>
              <a:off x="2918422" y="3389598"/>
              <a:ext cx="801218" cy="1716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rgbClr val="0070C0"/>
                  </a:solidFill>
                  <a:latin typeface="微軟正黑體" panose="020B0604030504040204" pitchFamily="34" charset="-120"/>
                  <a:ea typeface="微軟正黑體" panose="020B0604030504040204" pitchFamily="34" charset="-120"/>
                </a:rPr>
                <a:t>設備狀態</a:t>
              </a:r>
              <a:endParaRPr lang="en-US" altLang="zh-TW" sz="1000" dirty="0">
                <a:solidFill>
                  <a:srgbClr val="0070C0"/>
                </a:solidFill>
                <a:latin typeface="微軟正黑體" panose="020B0604030504040204" pitchFamily="34" charset="-120"/>
                <a:ea typeface="微軟正黑體" panose="020B0604030504040204" pitchFamily="34" charset="-120"/>
              </a:endParaRPr>
            </a:p>
            <a:p>
              <a:pPr algn="ctr"/>
              <a:r>
                <a:rPr lang="zh-TW" altLang="en-US" sz="1000" dirty="0">
                  <a:solidFill>
                    <a:srgbClr val="0070C0"/>
                  </a:solidFill>
                  <a:latin typeface="微軟正黑體" panose="020B0604030504040204" pitchFamily="34" charset="-120"/>
                  <a:ea typeface="微軟正黑體" panose="020B0604030504040204" pitchFamily="34" charset="-120"/>
                </a:rPr>
                <a:t>產能利用</a:t>
              </a:r>
            </a:p>
          </p:txBody>
        </p:sp>
        <p:sp>
          <p:nvSpPr>
            <p:cNvPr id="93" name="矩形 92"/>
            <p:cNvSpPr/>
            <p:nvPr/>
          </p:nvSpPr>
          <p:spPr>
            <a:xfrm>
              <a:off x="5821140" y="4029874"/>
              <a:ext cx="801218" cy="1716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rgbClr val="FFC000"/>
                  </a:solidFill>
                  <a:latin typeface="微軟正黑體" panose="020B0604030504040204" pitchFamily="34" charset="-120"/>
                  <a:ea typeface="微軟正黑體" panose="020B0604030504040204" pitchFamily="34" charset="-120"/>
                </a:rPr>
                <a:t>設備聯網</a:t>
              </a:r>
            </a:p>
          </p:txBody>
        </p:sp>
        <p:sp>
          <p:nvSpPr>
            <p:cNvPr id="94" name="矩形 93"/>
            <p:cNvSpPr/>
            <p:nvPr/>
          </p:nvSpPr>
          <p:spPr>
            <a:xfrm>
              <a:off x="7261638" y="4073515"/>
              <a:ext cx="1015298" cy="1613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rgbClr val="0070C0"/>
                  </a:solidFill>
                  <a:latin typeface="微軟正黑體" panose="020B0604030504040204" pitchFamily="34" charset="-120"/>
                  <a:ea typeface="微軟正黑體" panose="020B0604030504040204" pitchFamily="34" charset="-120"/>
                </a:rPr>
                <a:t>刀具壽命回饋</a:t>
              </a:r>
            </a:p>
          </p:txBody>
        </p:sp>
        <p:cxnSp>
          <p:nvCxnSpPr>
            <p:cNvPr id="7" name="直線單箭頭接點 6"/>
            <p:cNvCxnSpPr>
              <a:stCxn id="43" idx="0"/>
              <a:endCxn id="73" idx="2"/>
            </p:cNvCxnSpPr>
            <p:nvPr/>
          </p:nvCxnSpPr>
          <p:spPr>
            <a:xfrm flipV="1">
              <a:off x="5325346" y="2996405"/>
              <a:ext cx="3278" cy="378423"/>
            </a:xfrm>
            <a:prstGeom prst="straightConnector1">
              <a:avLst/>
            </a:prstGeom>
            <a:ln w="28575" cap="flat" cmpd="sng" algn="ctr">
              <a:solidFill>
                <a:schemeClr val="accent4"/>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矩形 94"/>
            <p:cNvSpPr/>
            <p:nvPr/>
          </p:nvSpPr>
          <p:spPr>
            <a:xfrm>
              <a:off x="5320726" y="3117986"/>
              <a:ext cx="1021576" cy="196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dirty="0">
                  <a:solidFill>
                    <a:srgbClr val="FFC000"/>
                  </a:solidFill>
                  <a:latin typeface="微軟正黑體" panose="020B0604030504040204" pitchFamily="34" charset="-120"/>
                  <a:ea typeface="微軟正黑體" panose="020B0604030504040204" pitchFamily="34" charset="-120"/>
                </a:rPr>
                <a:t>設備狀態資訊</a:t>
              </a:r>
            </a:p>
          </p:txBody>
        </p:sp>
        <p:sp>
          <p:nvSpPr>
            <p:cNvPr id="96" name="文字方塊 95"/>
            <p:cNvSpPr txBox="1"/>
            <p:nvPr/>
          </p:nvSpPr>
          <p:spPr>
            <a:xfrm>
              <a:off x="5123634" y="1996497"/>
              <a:ext cx="1066030" cy="246221"/>
            </a:xfrm>
            <a:prstGeom prst="rect">
              <a:avLst/>
            </a:prstGeom>
            <a:noFill/>
          </p:spPr>
          <p:txBody>
            <a:bodyPr wrap="square" rtlCol="0">
              <a:spAutoFit/>
            </a:bodyPr>
            <a:lstStyle/>
            <a:p>
              <a:pPr algn="ctr"/>
              <a:r>
                <a:rPr lang="zh-TW" altLang="en-US" sz="1000" dirty="0">
                  <a:solidFill>
                    <a:schemeClr val="bg2">
                      <a:lumMod val="50000"/>
                    </a:schemeClr>
                  </a:solidFill>
                  <a:latin typeface="微軟正黑體" panose="020B0604030504040204" pitchFamily="34" charset="-120"/>
                  <a:ea typeface="微軟正黑體" panose="020B0604030504040204" pitchFamily="34" charset="-120"/>
                </a:rPr>
                <a:t>工單資訊</a:t>
              </a:r>
            </a:p>
          </p:txBody>
        </p:sp>
        <p:pic>
          <p:nvPicPr>
            <p:cNvPr id="25" name="圖片 2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347408" y="340506"/>
              <a:ext cx="1028328" cy="1028328"/>
            </a:xfrm>
            <a:prstGeom prst="rect">
              <a:avLst/>
            </a:prstGeom>
          </p:spPr>
        </p:pic>
      </p:grpSp>
      <p:sp>
        <p:nvSpPr>
          <p:cNvPr id="86" name="標題 2"/>
          <p:cNvSpPr>
            <a:spLocks noGrp="1"/>
          </p:cNvSpPr>
          <p:nvPr>
            <p:ph type="title"/>
          </p:nvPr>
        </p:nvSpPr>
        <p:spPr>
          <a:xfrm>
            <a:off x="983432" y="181162"/>
            <a:ext cx="10282944" cy="764704"/>
          </a:xfrm>
        </p:spPr>
        <p:txBody>
          <a:bodyPr/>
          <a:lstStyle/>
          <a:p>
            <a:pPr algn="l"/>
            <a:r>
              <a:rPr lang="en-US" altLang="zh-TW" sz="3200" dirty="0" smtClean="0"/>
              <a:t>(</a:t>
            </a:r>
            <a:r>
              <a:rPr lang="zh-TW" altLang="en-US" sz="3200" dirty="0"/>
              <a:t>五</a:t>
            </a:r>
            <a:r>
              <a:rPr lang="en-US" altLang="zh-TW" sz="3200" dirty="0" smtClean="0"/>
              <a:t>)</a:t>
            </a:r>
            <a:r>
              <a:rPr lang="zh-TW" altLang="en-US" sz="3200" dirty="0" smtClean="0"/>
              <a:t>以五金貨架</a:t>
            </a:r>
            <a:r>
              <a:rPr lang="zh-TW" altLang="en-US" sz="3200" dirty="0"/>
              <a:t>為</a:t>
            </a:r>
            <a:r>
              <a:rPr lang="zh-TW" altLang="en-US" sz="3200" dirty="0" smtClean="0"/>
              <a:t>例 </a:t>
            </a:r>
            <a:r>
              <a:rPr lang="en-US" altLang="zh-TW" sz="3200" dirty="0" smtClean="0"/>
              <a:t>API</a:t>
            </a:r>
            <a:r>
              <a:rPr lang="en-US" altLang="zh-TW" sz="2000" dirty="0" smtClean="0"/>
              <a:t>(1/2)</a:t>
            </a:r>
            <a:endParaRPr lang="zh-TW" altLang="en-US" sz="2000" dirty="0"/>
          </a:p>
        </p:txBody>
      </p:sp>
    </p:spTree>
    <p:extLst>
      <p:ext uri="{BB962C8B-B14F-4D97-AF65-F5344CB8AC3E}">
        <p14:creationId xmlns:p14="http://schemas.microsoft.com/office/powerpoint/2010/main" val="14602242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8F4EACC7-37E3-43A5-A5FB-BEB9CE95D266}" type="slidenum">
              <a:rPr lang="zh-TW" altLang="en-US" smtClean="0"/>
              <a:pPr/>
              <a:t>8</a:t>
            </a:fld>
            <a:endParaRPr lang="zh-TW" altLang="en-US"/>
          </a:p>
        </p:txBody>
      </p:sp>
      <p:sp>
        <p:nvSpPr>
          <p:cNvPr id="3" name="標題 2"/>
          <p:cNvSpPr>
            <a:spLocks noGrp="1"/>
          </p:cNvSpPr>
          <p:nvPr>
            <p:ph type="title"/>
          </p:nvPr>
        </p:nvSpPr>
        <p:spPr>
          <a:xfrm>
            <a:off x="1111515" y="188640"/>
            <a:ext cx="10635028" cy="764704"/>
          </a:xfrm>
        </p:spPr>
        <p:txBody>
          <a:bodyPr/>
          <a:lstStyle/>
          <a:p>
            <a:pPr algn="l"/>
            <a:r>
              <a:rPr lang="en-US" altLang="zh-TW" sz="3200" dirty="0" smtClean="0"/>
              <a:t>(</a:t>
            </a:r>
            <a:r>
              <a:rPr lang="zh-TW" altLang="en-US" sz="3200" dirty="0"/>
              <a:t>五</a:t>
            </a:r>
            <a:r>
              <a:rPr lang="en-US" altLang="zh-TW" sz="3200" dirty="0" smtClean="0"/>
              <a:t>)</a:t>
            </a:r>
            <a:r>
              <a:rPr lang="zh-TW" altLang="en-US" sz="3200" dirty="0" smtClean="0"/>
              <a:t>以五金貨架</a:t>
            </a:r>
            <a:r>
              <a:rPr lang="zh-TW" altLang="en-US" sz="3200" dirty="0"/>
              <a:t>為</a:t>
            </a:r>
            <a:r>
              <a:rPr lang="zh-TW" altLang="en-US" sz="3200" dirty="0" smtClean="0"/>
              <a:t>例 </a:t>
            </a:r>
            <a:r>
              <a:rPr lang="en-US" altLang="zh-TW" sz="3200" dirty="0" smtClean="0"/>
              <a:t>API</a:t>
            </a:r>
            <a:r>
              <a:rPr lang="en-US" altLang="zh-TW" sz="2000" dirty="0" smtClean="0"/>
              <a:t>(2/2</a:t>
            </a:r>
            <a:r>
              <a:rPr lang="en-US" altLang="zh-TW" sz="2000" dirty="0"/>
              <a:t>)</a:t>
            </a:r>
            <a:endParaRPr lang="zh-TW" altLang="en-US" sz="2000" dirty="0"/>
          </a:p>
        </p:txBody>
      </p:sp>
      <p:sp>
        <p:nvSpPr>
          <p:cNvPr id="112" name="流程圖: 磁碟 111"/>
          <p:cNvSpPr/>
          <p:nvPr/>
        </p:nvSpPr>
        <p:spPr>
          <a:xfrm>
            <a:off x="9768408" y="188640"/>
            <a:ext cx="573971" cy="481873"/>
          </a:xfrm>
          <a:prstGeom prst="flowChartMagneticDisk">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defTabSz="742950">
              <a:defRPr/>
            </a:pPr>
            <a:endParaRPr lang="zh-TW" altLang="en-US" sz="1500" kern="0">
              <a:solidFill>
                <a:prstClr val="white"/>
              </a:solidFill>
              <a:latin typeface="Arial" panose="020B0604020202020204"/>
              <a:ea typeface="微軟正黑體" panose="020B0604030504040204" pitchFamily="34" charset="-120"/>
            </a:endParaRPr>
          </a:p>
        </p:txBody>
      </p:sp>
      <p:sp>
        <p:nvSpPr>
          <p:cNvPr id="113" name="文字方塊 112"/>
          <p:cNvSpPr txBox="1"/>
          <p:nvPr/>
        </p:nvSpPr>
        <p:spPr>
          <a:xfrm>
            <a:off x="10467562" y="288681"/>
            <a:ext cx="1245031" cy="323165"/>
          </a:xfrm>
          <a:prstGeom prst="rect">
            <a:avLst/>
          </a:prstGeom>
          <a:solidFill>
            <a:sysClr val="windowText" lastClr="000000">
              <a:alpha val="50000"/>
            </a:sysClr>
          </a:solidFill>
          <a:ln>
            <a:noFill/>
          </a:ln>
          <a:effectLst/>
        </p:spPr>
        <p:txBody>
          <a:bodyPr wrap="square" rtlCol="0">
            <a:spAutoFit/>
          </a:bodyPr>
          <a:lstStyle/>
          <a:p>
            <a:pPr algn="ctr" defTabSz="742950">
              <a:defRPr/>
            </a:pPr>
            <a:r>
              <a:rPr lang="zh-TW" altLang="en-US" sz="1500" b="1" kern="0" dirty="0" smtClean="0">
                <a:solidFill>
                  <a:srgbClr val="FFFF00"/>
                </a:solidFill>
                <a:latin typeface="Arial" panose="020B0604020202020204"/>
                <a:ea typeface="微軟正黑體" panose="020B0604030504040204" pitchFamily="34" charset="-120"/>
              </a:rPr>
              <a:t>管理類</a:t>
            </a:r>
            <a:r>
              <a:rPr lang="en-US" altLang="zh-TW" sz="1500" b="1" kern="0" dirty="0" smtClean="0">
                <a:solidFill>
                  <a:srgbClr val="FFFF00"/>
                </a:solidFill>
                <a:latin typeface="Arial" panose="020B0604020202020204"/>
                <a:ea typeface="微軟正黑體" panose="020B0604030504040204" pitchFamily="34" charset="-120"/>
              </a:rPr>
              <a:t>API</a:t>
            </a:r>
            <a:endParaRPr lang="en-US" altLang="zh-TW" sz="1500" b="1" kern="0" dirty="0">
              <a:solidFill>
                <a:srgbClr val="FFFF00"/>
              </a:solidFill>
              <a:latin typeface="Arial" panose="020B0604020202020204"/>
              <a:ea typeface="微軟正黑體" panose="020B0604030504040204" pitchFamily="34" charset="-120"/>
            </a:endParaRPr>
          </a:p>
        </p:txBody>
      </p:sp>
      <p:sp>
        <p:nvSpPr>
          <p:cNvPr id="115" name="文字方塊 114"/>
          <p:cNvSpPr txBox="1"/>
          <p:nvPr/>
        </p:nvSpPr>
        <p:spPr>
          <a:xfrm>
            <a:off x="10467562" y="791761"/>
            <a:ext cx="1245031" cy="323165"/>
          </a:xfrm>
          <a:prstGeom prst="rect">
            <a:avLst/>
          </a:prstGeom>
          <a:solidFill>
            <a:sysClr val="windowText" lastClr="000000">
              <a:alpha val="50000"/>
            </a:sysClr>
          </a:solidFill>
          <a:ln>
            <a:noFill/>
          </a:ln>
          <a:effectLst/>
        </p:spPr>
        <p:txBody>
          <a:bodyPr wrap="square" rtlCol="0">
            <a:spAutoFit/>
          </a:bodyPr>
          <a:lstStyle/>
          <a:p>
            <a:pPr algn="ctr" defTabSz="742950">
              <a:defRPr/>
            </a:pPr>
            <a:r>
              <a:rPr lang="zh-TW" altLang="en-US" sz="1500" b="1" kern="0" dirty="0" smtClean="0">
                <a:solidFill>
                  <a:srgbClr val="FFFF00"/>
                </a:solidFill>
                <a:latin typeface="Arial" panose="020B0604020202020204"/>
                <a:ea typeface="微軟正黑體" panose="020B0604030504040204" pitchFamily="34" charset="-120"/>
              </a:rPr>
              <a:t>管理類</a:t>
            </a:r>
            <a:r>
              <a:rPr lang="en-US" altLang="zh-TW" sz="1500" b="1" kern="0" dirty="0" smtClean="0">
                <a:solidFill>
                  <a:srgbClr val="FFFF00"/>
                </a:solidFill>
                <a:latin typeface="Arial" panose="020B0604020202020204"/>
                <a:ea typeface="微軟正黑體" panose="020B0604030504040204" pitchFamily="34" charset="-120"/>
              </a:rPr>
              <a:t>API</a:t>
            </a:r>
            <a:endParaRPr lang="en-US" altLang="zh-TW" sz="1500" b="1" kern="0" dirty="0">
              <a:solidFill>
                <a:srgbClr val="FFFF00"/>
              </a:solidFill>
              <a:latin typeface="Arial" panose="020B0604020202020204"/>
              <a:ea typeface="微軟正黑體" panose="020B0604030504040204" pitchFamily="34" charset="-120"/>
            </a:endParaRPr>
          </a:p>
        </p:txBody>
      </p:sp>
      <p:sp>
        <p:nvSpPr>
          <p:cNvPr id="116" name="流程圖: 磁碟 115"/>
          <p:cNvSpPr/>
          <p:nvPr/>
        </p:nvSpPr>
        <p:spPr>
          <a:xfrm>
            <a:off x="9768408" y="722552"/>
            <a:ext cx="573971" cy="497718"/>
          </a:xfrm>
          <a:prstGeom prst="flowChartMagneticDisk">
            <a:avLst/>
          </a:prstGeom>
          <a:solidFill>
            <a:srgbClr val="4AB5C4"/>
          </a:solidFill>
          <a:ln>
            <a:noFill/>
          </a:ln>
          <a:effectLst/>
        </p:spPr>
        <p:txBody>
          <a:bodyPr rtlCol="0" anchor="ctr"/>
          <a:lstStyle/>
          <a:p>
            <a:pPr algn="ctr" defTabSz="742950">
              <a:defRPr/>
            </a:pPr>
            <a:endParaRPr lang="zh-TW" altLang="en-US" sz="1500" kern="0">
              <a:solidFill>
                <a:prstClr val="white"/>
              </a:solidFill>
              <a:latin typeface="Arial" panose="020B0604020202020204"/>
              <a:ea typeface="微軟正黑體" panose="020B0604030504040204" pitchFamily="34" charset="-120"/>
            </a:endParaRPr>
          </a:p>
        </p:txBody>
      </p:sp>
      <p:grpSp>
        <p:nvGrpSpPr>
          <p:cNvPr id="122" name="群組 121"/>
          <p:cNvGrpSpPr/>
          <p:nvPr/>
        </p:nvGrpSpPr>
        <p:grpSpPr>
          <a:xfrm>
            <a:off x="695400" y="1410948"/>
            <a:ext cx="10585176" cy="4898372"/>
            <a:chOff x="2185204" y="1410948"/>
            <a:chExt cx="7128794" cy="4898372"/>
          </a:xfrm>
        </p:grpSpPr>
        <p:sp>
          <p:nvSpPr>
            <p:cNvPr id="40" name="圓角矩形 39"/>
            <p:cNvSpPr/>
            <p:nvPr/>
          </p:nvSpPr>
          <p:spPr>
            <a:xfrm>
              <a:off x="2185204" y="1410948"/>
              <a:ext cx="7128793" cy="1368152"/>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41" name="圓角矩形 40"/>
            <p:cNvSpPr/>
            <p:nvPr/>
          </p:nvSpPr>
          <p:spPr>
            <a:xfrm>
              <a:off x="2185205" y="4735352"/>
              <a:ext cx="7128793" cy="1573968"/>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grpSp>
          <p:nvGrpSpPr>
            <p:cNvPr id="8" name="群組 7"/>
            <p:cNvGrpSpPr/>
            <p:nvPr/>
          </p:nvGrpSpPr>
          <p:grpSpPr>
            <a:xfrm>
              <a:off x="5070176" y="4795324"/>
              <a:ext cx="1358853" cy="995068"/>
              <a:chOff x="3090975" y="4927010"/>
              <a:chExt cx="1465477" cy="872070"/>
            </a:xfrm>
          </p:grpSpPr>
          <p:sp>
            <p:nvSpPr>
              <p:cNvPr id="9" name="流程圖: 磁碟 8"/>
              <p:cNvSpPr/>
              <p:nvPr/>
            </p:nvSpPr>
            <p:spPr>
              <a:xfrm>
                <a:off x="3234692" y="4927010"/>
                <a:ext cx="1178043" cy="872070"/>
              </a:xfrm>
              <a:prstGeom prst="flowChartMagneticDisk">
                <a:avLst/>
              </a:prstGeom>
              <a:solidFill>
                <a:srgbClr val="4AB5C4"/>
              </a:solidFill>
              <a:ln>
                <a:noFill/>
              </a:ln>
              <a:effectLst/>
            </p:spPr>
            <p:txBody>
              <a:bodyPr rtlCol="0" anchor="ctr"/>
              <a:lstStyle/>
              <a:p>
                <a:pPr algn="ctr" defTabSz="742950">
                  <a:defRPr/>
                </a:pPr>
                <a:endParaRPr lang="zh-TW" altLang="en-US" sz="1500" kern="0">
                  <a:solidFill>
                    <a:prstClr val="white"/>
                  </a:solidFill>
                  <a:latin typeface="Arial" panose="020B0604020202020204"/>
                  <a:ea typeface="微軟正黑體" panose="020B0604030504040204" pitchFamily="34" charset="-120"/>
                </a:endParaRPr>
              </a:p>
            </p:txBody>
          </p:sp>
          <p:sp>
            <p:nvSpPr>
              <p:cNvPr id="10" name="文字方塊 9"/>
              <p:cNvSpPr txBox="1"/>
              <p:nvPr/>
            </p:nvSpPr>
            <p:spPr>
              <a:xfrm>
                <a:off x="3090975" y="5167508"/>
                <a:ext cx="1465477" cy="485520"/>
              </a:xfrm>
              <a:prstGeom prst="rect">
                <a:avLst/>
              </a:prstGeom>
              <a:solidFill>
                <a:sysClr val="windowText" lastClr="000000">
                  <a:alpha val="50000"/>
                </a:sysClr>
              </a:solidFill>
              <a:ln>
                <a:noFill/>
              </a:ln>
              <a:effectLst/>
            </p:spPr>
            <p:txBody>
              <a:bodyPr wrap="square" rtlCol="0">
                <a:spAutoFit/>
              </a:bodyPr>
              <a:lstStyle/>
              <a:p>
                <a:pPr algn="ctr" defTabSz="742950">
                  <a:defRPr/>
                </a:pPr>
                <a:r>
                  <a:rPr lang="zh-TW" altLang="en-US" sz="1500" b="1" kern="0" dirty="0" smtClean="0">
                    <a:solidFill>
                      <a:srgbClr val="FFFF00"/>
                    </a:solidFill>
                    <a:latin typeface="Arial" panose="020B0604020202020204"/>
                    <a:ea typeface="微軟正黑體" panose="020B0604030504040204" pitchFamily="34" charset="-120"/>
                  </a:rPr>
                  <a:t>智慧</a:t>
                </a:r>
                <a:r>
                  <a:rPr lang="zh-TW" altLang="en-US" sz="1500" b="1" kern="0" dirty="0">
                    <a:solidFill>
                      <a:srgbClr val="FFFF00"/>
                    </a:solidFill>
                    <a:latin typeface="Arial" panose="020B0604020202020204"/>
                    <a:ea typeface="微軟正黑體" panose="020B0604030504040204" pitchFamily="34" charset="-120"/>
                  </a:rPr>
                  <a:t>排</a:t>
                </a:r>
                <a:r>
                  <a:rPr lang="zh-TW" altLang="en-US" sz="1500" b="1" kern="0" dirty="0" smtClean="0">
                    <a:solidFill>
                      <a:srgbClr val="FFFF00"/>
                    </a:solidFill>
                    <a:latin typeface="Arial" panose="020B0604020202020204"/>
                    <a:ea typeface="微軟正黑體" panose="020B0604030504040204" pitchFamily="34" charset="-120"/>
                  </a:rPr>
                  <a:t>程</a:t>
                </a:r>
                <a:endParaRPr lang="en-US" altLang="zh-TW" sz="1500" b="1" kern="0" dirty="0" smtClean="0">
                  <a:solidFill>
                    <a:srgbClr val="FFFF00"/>
                  </a:solidFill>
                  <a:latin typeface="Arial" panose="020B0604020202020204"/>
                  <a:ea typeface="微軟正黑體" panose="020B0604030504040204" pitchFamily="34" charset="-120"/>
                </a:endParaRPr>
              </a:p>
              <a:p>
                <a:pPr algn="ctr" defTabSz="742950">
                  <a:defRPr/>
                </a:pPr>
                <a:r>
                  <a:rPr lang="en-US" altLang="zh-TW" sz="1500" b="1" kern="0" dirty="0" smtClean="0">
                    <a:solidFill>
                      <a:srgbClr val="FFFF00"/>
                    </a:solidFill>
                    <a:latin typeface="Arial" panose="020B0604020202020204"/>
                    <a:ea typeface="微軟正黑體" panose="020B0604030504040204" pitchFamily="34" charset="-120"/>
                  </a:rPr>
                  <a:t>API</a:t>
                </a:r>
                <a:endParaRPr lang="en-US" altLang="zh-TW" sz="1500" b="1" kern="0" dirty="0">
                  <a:solidFill>
                    <a:srgbClr val="FFFF00"/>
                  </a:solidFill>
                  <a:latin typeface="Arial" panose="020B0604020202020204"/>
                  <a:ea typeface="微軟正黑體" panose="020B0604030504040204" pitchFamily="34" charset="-120"/>
                </a:endParaRPr>
              </a:p>
            </p:txBody>
          </p:sp>
        </p:grpSp>
        <p:grpSp>
          <p:nvGrpSpPr>
            <p:cNvPr id="11" name="群組 10"/>
            <p:cNvGrpSpPr/>
            <p:nvPr/>
          </p:nvGrpSpPr>
          <p:grpSpPr>
            <a:xfrm>
              <a:off x="6224659" y="1665103"/>
              <a:ext cx="1489956" cy="995066"/>
              <a:chOff x="3056811" y="4927010"/>
              <a:chExt cx="1547779" cy="872070"/>
            </a:xfrm>
          </p:grpSpPr>
          <p:sp>
            <p:nvSpPr>
              <p:cNvPr id="12" name="流程圖: 磁碟 11"/>
              <p:cNvSpPr/>
              <p:nvPr/>
            </p:nvSpPr>
            <p:spPr>
              <a:xfrm>
                <a:off x="3234692" y="4927010"/>
                <a:ext cx="1178043" cy="872070"/>
              </a:xfrm>
              <a:prstGeom prst="flowChartMagneticDisk">
                <a:avLst/>
              </a:prstGeom>
              <a:solidFill>
                <a:srgbClr val="4AB5C4"/>
              </a:solidFill>
              <a:ln>
                <a:noFill/>
              </a:ln>
              <a:effectLst/>
            </p:spPr>
            <p:txBody>
              <a:bodyPr rtlCol="0" anchor="ctr"/>
              <a:lstStyle/>
              <a:p>
                <a:pPr algn="ctr" defTabSz="742950">
                  <a:defRPr/>
                </a:pPr>
                <a:endParaRPr lang="zh-TW" altLang="en-US" sz="1500" kern="0">
                  <a:solidFill>
                    <a:prstClr val="white"/>
                  </a:solidFill>
                  <a:latin typeface="Arial" panose="020B0604020202020204"/>
                  <a:ea typeface="微軟正黑體" panose="020B0604030504040204" pitchFamily="34" charset="-120"/>
                </a:endParaRPr>
              </a:p>
            </p:txBody>
          </p:sp>
          <p:sp>
            <p:nvSpPr>
              <p:cNvPr id="13" name="文字方塊 12"/>
              <p:cNvSpPr txBox="1"/>
              <p:nvPr/>
            </p:nvSpPr>
            <p:spPr>
              <a:xfrm>
                <a:off x="3056811" y="5058804"/>
                <a:ext cx="1547779" cy="485521"/>
              </a:xfrm>
              <a:prstGeom prst="rect">
                <a:avLst/>
              </a:prstGeom>
              <a:solidFill>
                <a:sysClr val="windowText" lastClr="000000">
                  <a:alpha val="50000"/>
                </a:sysClr>
              </a:solidFill>
              <a:ln>
                <a:noFill/>
              </a:ln>
              <a:effectLst/>
            </p:spPr>
            <p:txBody>
              <a:bodyPr wrap="square" rtlCol="0">
                <a:spAutoFit/>
              </a:bodyPr>
              <a:lstStyle/>
              <a:p>
                <a:pPr algn="ctr" defTabSz="742950">
                  <a:defRPr/>
                </a:pPr>
                <a:r>
                  <a:rPr lang="zh-TW" altLang="en-US" sz="1500" b="1" kern="0" dirty="0" smtClean="0">
                    <a:solidFill>
                      <a:srgbClr val="FFFF00"/>
                    </a:solidFill>
                    <a:latin typeface="Arial" panose="020B0604020202020204"/>
                    <a:ea typeface="微軟正黑體" panose="020B0604030504040204" pitchFamily="34" charset="-120"/>
                  </a:rPr>
                  <a:t>供應商</a:t>
                </a:r>
                <a:r>
                  <a:rPr lang="zh-TW" altLang="en-US" sz="1500" b="1" kern="0" dirty="0">
                    <a:solidFill>
                      <a:srgbClr val="FFFF00"/>
                    </a:solidFill>
                    <a:latin typeface="Arial" panose="020B0604020202020204"/>
                    <a:ea typeface="微軟正黑體" panose="020B0604030504040204" pitchFamily="34" charset="-120"/>
                  </a:rPr>
                  <a:t>生產</a:t>
                </a:r>
                <a:r>
                  <a:rPr lang="zh-TW" altLang="en-US" sz="1500" b="1" kern="0" dirty="0" smtClean="0">
                    <a:solidFill>
                      <a:srgbClr val="FFFF00"/>
                    </a:solidFill>
                    <a:latin typeface="Arial" panose="020B0604020202020204"/>
                    <a:ea typeface="微軟正黑體" panose="020B0604030504040204" pitchFamily="34" charset="-120"/>
                  </a:rPr>
                  <a:t>資訊 </a:t>
                </a:r>
                <a:endParaRPr lang="en-US" altLang="zh-TW" sz="1500" b="1" kern="0" dirty="0" smtClean="0">
                  <a:solidFill>
                    <a:srgbClr val="FFFF00"/>
                  </a:solidFill>
                  <a:latin typeface="Arial" panose="020B0604020202020204"/>
                  <a:ea typeface="微軟正黑體" panose="020B0604030504040204" pitchFamily="34" charset="-120"/>
                </a:endParaRPr>
              </a:p>
              <a:p>
                <a:pPr algn="ctr" defTabSz="742950">
                  <a:defRPr/>
                </a:pPr>
                <a:r>
                  <a:rPr lang="en-US" altLang="zh-TW" sz="1500" b="1" kern="0" dirty="0" smtClean="0">
                    <a:solidFill>
                      <a:srgbClr val="FFFF00"/>
                    </a:solidFill>
                    <a:latin typeface="Arial" panose="020B0604020202020204"/>
                    <a:ea typeface="微軟正黑體" panose="020B0604030504040204" pitchFamily="34" charset="-120"/>
                  </a:rPr>
                  <a:t>API</a:t>
                </a:r>
                <a:endParaRPr lang="en-US" altLang="zh-TW" sz="1500" b="1" kern="0" dirty="0">
                  <a:solidFill>
                    <a:srgbClr val="FFFF00"/>
                  </a:solidFill>
                  <a:latin typeface="Arial" panose="020B0604020202020204"/>
                  <a:ea typeface="微軟正黑體" panose="020B0604030504040204" pitchFamily="34" charset="-120"/>
                </a:endParaRPr>
              </a:p>
            </p:txBody>
          </p:sp>
        </p:grpSp>
        <p:grpSp>
          <p:nvGrpSpPr>
            <p:cNvPr id="14" name="群組 13"/>
            <p:cNvGrpSpPr/>
            <p:nvPr/>
          </p:nvGrpSpPr>
          <p:grpSpPr>
            <a:xfrm>
              <a:off x="3044702" y="4795325"/>
              <a:ext cx="1416300" cy="995066"/>
              <a:chOff x="3103303" y="4927010"/>
              <a:chExt cx="1471265" cy="872070"/>
            </a:xfrm>
          </p:grpSpPr>
          <p:sp>
            <p:nvSpPr>
              <p:cNvPr id="15" name="流程圖: 磁碟 14"/>
              <p:cNvSpPr/>
              <p:nvPr/>
            </p:nvSpPr>
            <p:spPr>
              <a:xfrm>
                <a:off x="3234692" y="4927010"/>
                <a:ext cx="1178043" cy="872070"/>
              </a:xfrm>
              <a:prstGeom prst="flowChartMagneticDisk">
                <a:avLst/>
              </a:prstGeom>
              <a:solidFill>
                <a:srgbClr val="4AB5C4"/>
              </a:solidFill>
              <a:ln>
                <a:noFill/>
              </a:ln>
              <a:effectLst/>
            </p:spPr>
            <p:txBody>
              <a:bodyPr rtlCol="0" anchor="ctr"/>
              <a:lstStyle/>
              <a:p>
                <a:pPr algn="ctr" defTabSz="742950">
                  <a:defRPr/>
                </a:pPr>
                <a:endParaRPr lang="zh-TW" altLang="en-US" sz="1500" kern="0">
                  <a:solidFill>
                    <a:prstClr val="white"/>
                  </a:solidFill>
                  <a:latin typeface="Arial" panose="020B0604020202020204"/>
                  <a:ea typeface="微軟正黑體" panose="020B0604030504040204" pitchFamily="34" charset="-120"/>
                </a:endParaRPr>
              </a:p>
            </p:txBody>
          </p:sp>
          <p:sp>
            <p:nvSpPr>
              <p:cNvPr id="16" name="文字方塊 15"/>
              <p:cNvSpPr txBox="1"/>
              <p:nvPr/>
            </p:nvSpPr>
            <p:spPr>
              <a:xfrm>
                <a:off x="3103303" y="5167508"/>
                <a:ext cx="1471265" cy="485520"/>
              </a:xfrm>
              <a:prstGeom prst="rect">
                <a:avLst/>
              </a:prstGeom>
              <a:solidFill>
                <a:sysClr val="windowText" lastClr="000000">
                  <a:alpha val="50000"/>
                </a:sysClr>
              </a:solidFill>
              <a:ln>
                <a:noFill/>
              </a:ln>
              <a:effectLst/>
            </p:spPr>
            <p:txBody>
              <a:bodyPr wrap="square" rtlCol="0">
                <a:spAutoFit/>
              </a:bodyPr>
              <a:lstStyle/>
              <a:p>
                <a:pPr algn="ctr" defTabSz="742950">
                  <a:defRPr/>
                </a:pPr>
                <a:r>
                  <a:rPr lang="zh-TW" altLang="zh-TW" sz="1500" b="1" kern="0" dirty="0" smtClean="0">
                    <a:solidFill>
                      <a:srgbClr val="FFFF00"/>
                    </a:solidFill>
                    <a:ea typeface="微軟正黑體" panose="020B0604030504040204" pitchFamily="34" charset="-120"/>
                  </a:rPr>
                  <a:t>零</a:t>
                </a:r>
                <a:r>
                  <a:rPr lang="zh-TW" altLang="zh-TW" sz="1500" b="1" kern="0" dirty="0">
                    <a:solidFill>
                      <a:srgbClr val="FFFF00"/>
                    </a:solidFill>
                    <a:ea typeface="微軟正黑體" panose="020B0604030504040204" pitchFamily="34" charset="-120"/>
                  </a:rPr>
                  <a:t>組件</a:t>
                </a:r>
                <a:r>
                  <a:rPr lang="zh-TW" altLang="zh-TW" sz="1500" b="1" kern="0" dirty="0" smtClean="0">
                    <a:solidFill>
                      <a:srgbClr val="FFFF00"/>
                    </a:solidFill>
                    <a:ea typeface="微軟正黑體" panose="020B0604030504040204" pitchFamily="34" charset="-120"/>
                  </a:rPr>
                  <a:t>維護</a:t>
                </a:r>
                <a:endParaRPr lang="en-US" altLang="zh-TW" sz="1500" b="1" kern="0" dirty="0" smtClean="0">
                  <a:solidFill>
                    <a:srgbClr val="FFFF00"/>
                  </a:solidFill>
                  <a:ea typeface="微軟正黑體" panose="020B0604030504040204" pitchFamily="34" charset="-120"/>
                </a:endParaRPr>
              </a:p>
              <a:p>
                <a:pPr algn="ctr" defTabSz="742950">
                  <a:defRPr/>
                </a:pPr>
                <a:r>
                  <a:rPr lang="en-US" altLang="zh-TW" sz="1500" b="1" kern="0" dirty="0" smtClean="0">
                    <a:solidFill>
                      <a:srgbClr val="FFFF00"/>
                    </a:solidFill>
                    <a:ea typeface="微軟正黑體" panose="020B0604030504040204" pitchFamily="34" charset="-120"/>
                  </a:rPr>
                  <a:t>API</a:t>
                </a:r>
                <a:endParaRPr lang="en-US" altLang="zh-TW" sz="1500" b="1" kern="0" dirty="0">
                  <a:solidFill>
                    <a:srgbClr val="FFFF00"/>
                  </a:solidFill>
                  <a:ea typeface="微軟正黑體" panose="020B0604030504040204" pitchFamily="34" charset="-120"/>
                </a:endParaRPr>
              </a:p>
            </p:txBody>
          </p:sp>
        </p:grpSp>
        <p:grpSp>
          <p:nvGrpSpPr>
            <p:cNvPr id="20" name="群組 19"/>
            <p:cNvGrpSpPr/>
            <p:nvPr/>
          </p:nvGrpSpPr>
          <p:grpSpPr>
            <a:xfrm>
              <a:off x="7201045" y="4849207"/>
              <a:ext cx="1401884" cy="995068"/>
              <a:chOff x="3041698" y="4927010"/>
              <a:chExt cx="1564031" cy="872070"/>
            </a:xfrm>
          </p:grpSpPr>
          <p:sp>
            <p:nvSpPr>
              <p:cNvPr id="21" name="流程圖: 磁碟 20"/>
              <p:cNvSpPr/>
              <p:nvPr/>
            </p:nvSpPr>
            <p:spPr>
              <a:xfrm>
                <a:off x="3234692" y="4927010"/>
                <a:ext cx="1178043" cy="872070"/>
              </a:xfrm>
              <a:prstGeom prst="flowChartMagneticDisk">
                <a:avLst/>
              </a:prstGeom>
              <a:solidFill>
                <a:srgbClr val="4AB5C4"/>
              </a:solidFill>
              <a:ln>
                <a:noFill/>
              </a:ln>
              <a:effectLst/>
            </p:spPr>
            <p:txBody>
              <a:bodyPr rtlCol="0" anchor="ctr"/>
              <a:lstStyle/>
              <a:p>
                <a:pPr algn="ctr" defTabSz="742950">
                  <a:defRPr/>
                </a:pPr>
                <a:endParaRPr lang="zh-TW" altLang="en-US" sz="1500" kern="0">
                  <a:solidFill>
                    <a:prstClr val="white"/>
                  </a:solidFill>
                  <a:latin typeface="Arial" panose="020B0604020202020204"/>
                  <a:ea typeface="微軟正黑體" panose="020B0604030504040204" pitchFamily="34" charset="-120"/>
                </a:endParaRPr>
              </a:p>
            </p:txBody>
          </p:sp>
          <p:sp>
            <p:nvSpPr>
              <p:cNvPr id="22" name="文字方塊 21"/>
              <p:cNvSpPr txBox="1"/>
              <p:nvPr/>
            </p:nvSpPr>
            <p:spPr>
              <a:xfrm>
                <a:off x="3041698" y="5170650"/>
                <a:ext cx="1564031" cy="485520"/>
              </a:xfrm>
              <a:prstGeom prst="rect">
                <a:avLst/>
              </a:prstGeom>
              <a:solidFill>
                <a:sysClr val="windowText" lastClr="000000">
                  <a:alpha val="50000"/>
                </a:sysClr>
              </a:solidFill>
              <a:ln>
                <a:noFill/>
              </a:ln>
              <a:effectLst/>
            </p:spPr>
            <p:txBody>
              <a:bodyPr wrap="square" rtlCol="0">
                <a:spAutoFit/>
              </a:bodyPr>
              <a:lstStyle/>
              <a:p>
                <a:pPr algn="ctr" defTabSz="742950">
                  <a:defRPr/>
                </a:pPr>
                <a:r>
                  <a:rPr lang="zh-TW" altLang="zh-TW" sz="1500" b="1" kern="0" dirty="0" smtClean="0">
                    <a:solidFill>
                      <a:srgbClr val="FFFF00"/>
                    </a:solidFill>
                    <a:latin typeface="Arial" panose="020B0604020202020204"/>
                    <a:ea typeface="微軟正黑體" panose="020B0604030504040204" pitchFamily="34" charset="-120"/>
                  </a:rPr>
                  <a:t>品質</a:t>
                </a:r>
                <a:r>
                  <a:rPr lang="zh-TW" altLang="zh-TW" sz="1500" b="1" kern="0" dirty="0">
                    <a:solidFill>
                      <a:srgbClr val="FFFF00"/>
                    </a:solidFill>
                    <a:latin typeface="Arial" panose="020B0604020202020204"/>
                    <a:ea typeface="微軟正黑體" panose="020B0604030504040204" pitchFamily="34" charset="-120"/>
                  </a:rPr>
                  <a:t>肇因</a:t>
                </a:r>
                <a:r>
                  <a:rPr lang="zh-TW" altLang="en-US" sz="1500" b="1" kern="0" dirty="0">
                    <a:solidFill>
                      <a:srgbClr val="FFFF00"/>
                    </a:solidFill>
                    <a:latin typeface="Arial" panose="020B0604020202020204"/>
                    <a:ea typeface="微軟正黑體" panose="020B0604030504040204" pitchFamily="34" charset="-120"/>
                  </a:rPr>
                  <a:t>匯</a:t>
                </a:r>
                <a:r>
                  <a:rPr lang="zh-TW" altLang="en-US" sz="1500" b="1" kern="0" dirty="0" smtClean="0">
                    <a:solidFill>
                      <a:srgbClr val="FFFF00"/>
                    </a:solidFill>
                    <a:latin typeface="Arial" panose="020B0604020202020204"/>
                    <a:ea typeface="微軟正黑體" panose="020B0604030504040204" pitchFamily="34" charset="-120"/>
                  </a:rPr>
                  <a:t>報</a:t>
                </a:r>
                <a:r>
                  <a:rPr lang="en-US" altLang="zh-TW" sz="1500" b="1" kern="0" dirty="0">
                    <a:solidFill>
                      <a:srgbClr val="FFFF00"/>
                    </a:solidFill>
                    <a:latin typeface="Arial" panose="020B0604020202020204"/>
                    <a:ea typeface="微軟正黑體" panose="020B0604030504040204" pitchFamily="34" charset="-120"/>
                  </a:rPr>
                  <a:t> </a:t>
                </a:r>
                <a:endParaRPr lang="en-US" altLang="zh-TW" sz="1500" b="1" kern="0" dirty="0" smtClean="0">
                  <a:solidFill>
                    <a:srgbClr val="FFFF00"/>
                  </a:solidFill>
                  <a:latin typeface="Arial" panose="020B0604020202020204"/>
                  <a:ea typeface="微軟正黑體" panose="020B0604030504040204" pitchFamily="34" charset="-120"/>
                </a:endParaRPr>
              </a:p>
              <a:p>
                <a:pPr algn="ctr" defTabSz="742950">
                  <a:defRPr/>
                </a:pPr>
                <a:r>
                  <a:rPr lang="en-US" altLang="zh-TW" sz="1500" b="1" kern="0" dirty="0" smtClean="0">
                    <a:solidFill>
                      <a:srgbClr val="FFFF00"/>
                    </a:solidFill>
                    <a:latin typeface="Arial" panose="020B0604020202020204"/>
                    <a:ea typeface="微軟正黑體" panose="020B0604030504040204" pitchFamily="34" charset="-120"/>
                  </a:rPr>
                  <a:t>API</a:t>
                </a:r>
                <a:endParaRPr lang="en-US" altLang="zh-TW" sz="1500" b="1" kern="0" dirty="0">
                  <a:solidFill>
                    <a:srgbClr val="FFFF00"/>
                  </a:solidFill>
                  <a:latin typeface="Arial" panose="020B0604020202020204"/>
                  <a:ea typeface="微軟正黑體" panose="020B0604030504040204" pitchFamily="34" charset="-120"/>
                </a:endParaRPr>
              </a:p>
            </p:txBody>
          </p:sp>
        </p:grpSp>
        <p:grpSp>
          <p:nvGrpSpPr>
            <p:cNvPr id="33" name="群組 32"/>
            <p:cNvGrpSpPr/>
            <p:nvPr/>
          </p:nvGrpSpPr>
          <p:grpSpPr>
            <a:xfrm>
              <a:off x="3857055" y="1573448"/>
              <a:ext cx="1258836" cy="995068"/>
              <a:chOff x="3070190" y="4927010"/>
              <a:chExt cx="1456409" cy="872070"/>
            </a:xfrm>
          </p:grpSpPr>
          <p:sp>
            <p:nvSpPr>
              <p:cNvPr id="34" name="流程圖: 磁碟 33"/>
              <p:cNvSpPr/>
              <p:nvPr/>
            </p:nvSpPr>
            <p:spPr>
              <a:xfrm>
                <a:off x="3234692" y="4927010"/>
                <a:ext cx="1178043" cy="872070"/>
              </a:xfrm>
              <a:prstGeom prst="flowChartMagneticDisk">
                <a:avLst/>
              </a:prstGeom>
              <a:solidFill>
                <a:srgbClr val="4AB5C4"/>
              </a:solidFill>
              <a:ln>
                <a:noFill/>
              </a:ln>
              <a:effectLst/>
            </p:spPr>
            <p:txBody>
              <a:bodyPr rtlCol="0" anchor="ctr"/>
              <a:lstStyle/>
              <a:p>
                <a:pPr algn="ctr" defTabSz="742950">
                  <a:defRPr/>
                </a:pPr>
                <a:endParaRPr lang="zh-TW" altLang="en-US" sz="1500" kern="0">
                  <a:solidFill>
                    <a:prstClr val="white"/>
                  </a:solidFill>
                  <a:latin typeface="Arial" panose="020B0604020202020204"/>
                  <a:ea typeface="微軟正黑體" panose="020B0604030504040204" pitchFamily="34" charset="-120"/>
                </a:endParaRPr>
              </a:p>
            </p:txBody>
          </p:sp>
          <p:sp>
            <p:nvSpPr>
              <p:cNvPr id="35" name="文字方塊 34"/>
              <p:cNvSpPr txBox="1"/>
              <p:nvPr/>
            </p:nvSpPr>
            <p:spPr>
              <a:xfrm>
                <a:off x="3070190" y="5148633"/>
                <a:ext cx="1456409" cy="485520"/>
              </a:xfrm>
              <a:prstGeom prst="rect">
                <a:avLst/>
              </a:prstGeom>
              <a:solidFill>
                <a:sysClr val="windowText" lastClr="000000">
                  <a:alpha val="50000"/>
                </a:sysClr>
              </a:solidFill>
              <a:ln>
                <a:noFill/>
              </a:ln>
              <a:effectLst/>
            </p:spPr>
            <p:txBody>
              <a:bodyPr wrap="square" rtlCol="0">
                <a:spAutoFit/>
              </a:bodyPr>
              <a:lstStyle/>
              <a:p>
                <a:pPr algn="ctr" defTabSz="742950">
                  <a:defRPr/>
                </a:pPr>
                <a:r>
                  <a:rPr lang="zh-TW" altLang="en-US" sz="1500" b="1" kern="0" dirty="0" smtClean="0">
                    <a:solidFill>
                      <a:srgbClr val="FFFF00"/>
                    </a:solidFill>
                    <a:latin typeface="Arial" panose="020B0604020202020204"/>
                    <a:ea typeface="微軟正黑體" panose="020B0604030504040204" pitchFamily="34" charset="-120"/>
                  </a:rPr>
                  <a:t>庫存補料決策 </a:t>
                </a:r>
                <a:endParaRPr lang="en-US" altLang="zh-TW" sz="1500" b="1" kern="0" dirty="0" smtClean="0">
                  <a:solidFill>
                    <a:srgbClr val="FFFF00"/>
                  </a:solidFill>
                  <a:latin typeface="Arial" panose="020B0604020202020204"/>
                  <a:ea typeface="微軟正黑體" panose="020B0604030504040204" pitchFamily="34" charset="-120"/>
                </a:endParaRPr>
              </a:p>
              <a:p>
                <a:pPr algn="ctr" defTabSz="742950">
                  <a:defRPr/>
                </a:pPr>
                <a:r>
                  <a:rPr lang="en-US" altLang="zh-TW" sz="1500" b="1" kern="0" dirty="0" smtClean="0">
                    <a:solidFill>
                      <a:srgbClr val="FFFF00"/>
                    </a:solidFill>
                    <a:latin typeface="Arial" panose="020B0604020202020204"/>
                    <a:ea typeface="微軟正黑體" panose="020B0604030504040204" pitchFamily="34" charset="-120"/>
                  </a:rPr>
                  <a:t>API</a:t>
                </a:r>
                <a:endParaRPr lang="en-US" altLang="zh-TW" sz="1500" b="1" kern="0" dirty="0">
                  <a:solidFill>
                    <a:srgbClr val="FFFF00"/>
                  </a:solidFill>
                  <a:latin typeface="Arial" panose="020B0604020202020204"/>
                  <a:ea typeface="微軟正黑體" panose="020B0604030504040204" pitchFamily="34" charset="-120"/>
                </a:endParaRPr>
              </a:p>
            </p:txBody>
          </p:sp>
        </p:grpSp>
        <p:grpSp>
          <p:nvGrpSpPr>
            <p:cNvPr id="42" name="群組 41"/>
            <p:cNvGrpSpPr/>
            <p:nvPr/>
          </p:nvGrpSpPr>
          <p:grpSpPr>
            <a:xfrm>
              <a:off x="3902732" y="3314656"/>
              <a:ext cx="1490982" cy="995068"/>
              <a:chOff x="3019726" y="4940516"/>
              <a:chExt cx="1607974" cy="872070"/>
            </a:xfrm>
          </p:grpSpPr>
          <p:sp>
            <p:nvSpPr>
              <p:cNvPr id="43" name="流程圖: 磁碟 42"/>
              <p:cNvSpPr/>
              <p:nvPr/>
            </p:nvSpPr>
            <p:spPr>
              <a:xfrm>
                <a:off x="3270424" y="4940516"/>
                <a:ext cx="1178043" cy="872070"/>
              </a:xfrm>
              <a:prstGeom prst="flowChartMagneticDisk">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defTabSz="742950">
                  <a:defRPr/>
                </a:pPr>
                <a:endParaRPr lang="zh-TW" altLang="en-US" sz="1500" kern="0">
                  <a:solidFill>
                    <a:prstClr val="white"/>
                  </a:solidFill>
                  <a:latin typeface="Arial" panose="020B0604020202020204"/>
                  <a:ea typeface="微軟正黑體" panose="020B0604030504040204" pitchFamily="34" charset="-120"/>
                </a:endParaRPr>
              </a:p>
            </p:txBody>
          </p:sp>
          <p:sp>
            <p:nvSpPr>
              <p:cNvPr id="44" name="文字方塊 43"/>
              <p:cNvSpPr txBox="1"/>
              <p:nvPr/>
            </p:nvSpPr>
            <p:spPr>
              <a:xfrm>
                <a:off x="3019726" y="5143827"/>
                <a:ext cx="1607974" cy="485520"/>
              </a:xfrm>
              <a:prstGeom prst="rect">
                <a:avLst/>
              </a:prstGeom>
              <a:solidFill>
                <a:sysClr val="windowText" lastClr="000000">
                  <a:alpha val="50000"/>
                </a:sysClr>
              </a:solidFill>
              <a:ln>
                <a:noFill/>
              </a:ln>
              <a:effectLst/>
            </p:spPr>
            <p:txBody>
              <a:bodyPr wrap="square" rtlCol="0">
                <a:spAutoFit/>
              </a:bodyPr>
              <a:lstStyle/>
              <a:p>
                <a:pPr algn="ctr" defTabSz="742950">
                  <a:defRPr/>
                </a:pPr>
                <a:r>
                  <a:rPr lang="en-US" altLang="zh-TW" sz="1500" b="1" kern="0" dirty="0" smtClean="0">
                    <a:solidFill>
                      <a:srgbClr val="FFFF00"/>
                    </a:solidFill>
                    <a:latin typeface="Arial" panose="020B0604020202020204"/>
                    <a:ea typeface="微軟正黑體" panose="020B0604030504040204" pitchFamily="34" charset="-120"/>
                  </a:rPr>
                  <a:t>MES </a:t>
                </a:r>
                <a:r>
                  <a:rPr lang="zh-TW" altLang="en-US" sz="1500" b="1" kern="0" dirty="0" smtClean="0">
                    <a:solidFill>
                      <a:srgbClr val="FFFF00"/>
                    </a:solidFill>
                    <a:latin typeface="Arial" panose="020B0604020202020204"/>
                    <a:ea typeface="微軟正黑體" panose="020B0604030504040204" pitchFamily="34" charset="-120"/>
                  </a:rPr>
                  <a:t>工單 </a:t>
                </a:r>
                <a:endParaRPr lang="en-US" altLang="zh-TW" sz="1500" b="1" kern="0" dirty="0" smtClean="0">
                  <a:solidFill>
                    <a:srgbClr val="FFFF00"/>
                  </a:solidFill>
                  <a:latin typeface="Arial" panose="020B0604020202020204"/>
                  <a:ea typeface="微軟正黑體" panose="020B0604030504040204" pitchFamily="34" charset="-120"/>
                </a:endParaRPr>
              </a:p>
              <a:p>
                <a:pPr algn="ctr" defTabSz="742950">
                  <a:defRPr/>
                </a:pPr>
                <a:r>
                  <a:rPr lang="en-US" altLang="zh-TW" sz="1500" b="1" kern="0" dirty="0" smtClean="0">
                    <a:solidFill>
                      <a:srgbClr val="FFFF00"/>
                    </a:solidFill>
                    <a:latin typeface="Arial" panose="020B0604020202020204"/>
                    <a:ea typeface="微軟正黑體" panose="020B0604030504040204" pitchFamily="34" charset="-120"/>
                  </a:rPr>
                  <a:t>API </a:t>
                </a:r>
                <a:endParaRPr lang="en-US" altLang="zh-TW" sz="1500" b="1" kern="0" dirty="0">
                  <a:solidFill>
                    <a:srgbClr val="FFFF00"/>
                  </a:solidFill>
                  <a:latin typeface="Arial" panose="020B0604020202020204"/>
                  <a:ea typeface="微軟正黑體" panose="020B0604030504040204" pitchFamily="34" charset="-120"/>
                </a:endParaRPr>
              </a:p>
            </p:txBody>
          </p:sp>
        </p:grpSp>
        <p:sp>
          <p:nvSpPr>
            <p:cNvPr id="54" name="向右箭號 53"/>
            <p:cNvSpPr/>
            <p:nvPr/>
          </p:nvSpPr>
          <p:spPr>
            <a:xfrm rot="10800000">
              <a:off x="6546387" y="5167316"/>
              <a:ext cx="424478" cy="43263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56" name="文字方塊 55"/>
            <p:cNvSpPr txBox="1"/>
            <p:nvPr/>
          </p:nvSpPr>
          <p:spPr>
            <a:xfrm>
              <a:off x="6189126" y="5556501"/>
              <a:ext cx="1291658" cy="646331"/>
            </a:xfrm>
            <a:prstGeom prst="rect">
              <a:avLst/>
            </a:prstGeom>
            <a:noFill/>
          </p:spPr>
          <p:txBody>
            <a:bodyPr wrap="square" rtlCol="0">
              <a:spAutoFit/>
            </a:bodyPr>
            <a:lstStyle/>
            <a:p>
              <a:pPr algn="ctr"/>
              <a:r>
                <a:rPr lang="en-US" altLang="zh-TW" b="1" dirty="0" smtClean="0"/>
                <a:t>1.</a:t>
              </a:r>
            </a:p>
            <a:p>
              <a:r>
                <a:rPr lang="zh-TW" altLang="en-US" b="1" dirty="0" smtClean="0"/>
                <a:t>排程決策</a:t>
              </a:r>
            </a:p>
          </p:txBody>
        </p:sp>
        <p:cxnSp>
          <p:nvCxnSpPr>
            <p:cNvPr id="82" name="肘形接點 81"/>
            <p:cNvCxnSpPr>
              <a:stCxn id="44" idx="1"/>
              <a:endCxn id="16" idx="1"/>
            </p:cNvCxnSpPr>
            <p:nvPr/>
          </p:nvCxnSpPr>
          <p:spPr>
            <a:xfrm rot="10800000" flipV="1">
              <a:off x="3044702" y="3823640"/>
              <a:ext cx="858030" cy="1523101"/>
            </a:xfrm>
            <a:prstGeom prst="bentConnector3">
              <a:avLst>
                <a:gd name="adj1" fmla="val 117943"/>
              </a:avLst>
            </a:prstGeom>
            <a:ln>
              <a:tailEnd type="triangle"/>
            </a:ln>
          </p:spPr>
          <p:style>
            <a:lnRef idx="3">
              <a:schemeClr val="dk1"/>
            </a:lnRef>
            <a:fillRef idx="0">
              <a:schemeClr val="dk1"/>
            </a:fillRef>
            <a:effectRef idx="2">
              <a:schemeClr val="dk1"/>
            </a:effectRef>
            <a:fontRef idx="minor">
              <a:schemeClr val="tx1"/>
            </a:fontRef>
          </p:style>
        </p:cxnSp>
        <p:sp>
          <p:nvSpPr>
            <p:cNvPr id="85" name="文字方塊 84"/>
            <p:cNvSpPr txBox="1"/>
            <p:nvPr/>
          </p:nvSpPr>
          <p:spPr>
            <a:xfrm>
              <a:off x="6620516" y="4296966"/>
              <a:ext cx="1562640" cy="646331"/>
            </a:xfrm>
            <a:prstGeom prst="rect">
              <a:avLst/>
            </a:prstGeom>
            <a:noFill/>
          </p:spPr>
          <p:txBody>
            <a:bodyPr wrap="square" rtlCol="0">
              <a:spAutoFit/>
            </a:bodyPr>
            <a:lstStyle/>
            <a:p>
              <a:pPr algn="ctr"/>
              <a:r>
                <a:rPr lang="en-US" altLang="zh-TW" b="1" dirty="0" smtClean="0"/>
                <a:t>2.</a:t>
              </a:r>
            </a:p>
            <a:p>
              <a:r>
                <a:rPr lang="zh-TW" altLang="en-US" b="1" dirty="0" smtClean="0"/>
                <a:t>排程</a:t>
              </a:r>
              <a:r>
                <a:rPr lang="en-US" altLang="zh-TW" b="1" dirty="0" smtClean="0"/>
                <a:t>(</a:t>
              </a:r>
              <a:r>
                <a:rPr lang="zh-TW" altLang="en-US" b="1" dirty="0" smtClean="0"/>
                <a:t>重排程</a:t>
              </a:r>
              <a:r>
                <a:rPr lang="en-US" altLang="zh-TW" b="1" dirty="0" smtClean="0"/>
                <a:t>)</a:t>
              </a:r>
              <a:endParaRPr lang="zh-TW" altLang="en-US" b="1" dirty="0" smtClean="0"/>
            </a:p>
          </p:txBody>
        </p:sp>
        <p:sp>
          <p:nvSpPr>
            <p:cNvPr id="86" name="文字方塊 85"/>
            <p:cNvSpPr txBox="1"/>
            <p:nvPr/>
          </p:nvSpPr>
          <p:spPr>
            <a:xfrm>
              <a:off x="4413412" y="2582954"/>
              <a:ext cx="1178532" cy="646331"/>
            </a:xfrm>
            <a:prstGeom prst="rect">
              <a:avLst/>
            </a:prstGeom>
            <a:noFill/>
          </p:spPr>
          <p:txBody>
            <a:bodyPr wrap="square" rtlCol="0">
              <a:spAutoFit/>
            </a:bodyPr>
            <a:lstStyle/>
            <a:p>
              <a:pPr algn="ctr"/>
              <a:r>
                <a:rPr lang="en-US" altLang="zh-TW" b="1" dirty="0" smtClean="0"/>
                <a:t>3.</a:t>
              </a:r>
            </a:p>
            <a:p>
              <a:r>
                <a:rPr lang="zh-TW" altLang="en-US" b="1" dirty="0"/>
                <a:t>採購</a:t>
              </a:r>
              <a:r>
                <a:rPr lang="zh-TW" altLang="en-US" b="1" dirty="0" smtClean="0"/>
                <a:t>決策</a:t>
              </a:r>
            </a:p>
          </p:txBody>
        </p:sp>
        <p:sp>
          <p:nvSpPr>
            <p:cNvPr id="87" name="文字方塊 86"/>
            <p:cNvSpPr txBox="1"/>
            <p:nvPr/>
          </p:nvSpPr>
          <p:spPr>
            <a:xfrm>
              <a:off x="7374031" y="2386924"/>
              <a:ext cx="1435901" cy="923330"/>
            </a:xfrm>
            <a:prstGeom prst="rect">
              <a:avLst/>
            </a:prstGeom>
            <a:noFill/>
          </p:spPr>
          <p:txBody>
            <a:bodyPr wrap="square" rtlCol="0">
              <a:spAutoFit/>
            </a:bodyPr>
            <a:lstStyle/>
            <a:p>
              <a:pPr algn="ctr"/>
              <a:r>
                <a:rPr lang="en-US" altLang="zh-TW" b="1" dirty="0" smtClean="0"/>
                <a:t>4.</a:t>
              </a:r>
            </a:p>
            <a:p>
              <a:pPr algn="ctr"/>
              <a:r>
                <a:rPr lang="zh-TW" altLang="en-US" b="1" dirty="0" smtClean="0"/>
                <a:t>供應商品質預測</a:t>
              </a:r>
            </a:p>
          </p:txBody>
        </p:sp>
        <p:grpSp>
          <p:nvGrpSpPr>
            <p:cNvPr id="91" name="群組 90"/>
            <p:cNvGrpSpPr/>
            <p:nvPr/>
          </p:nvGrpSpPr>
          <p:grpSpPr>
            <a:xfrm>
              <a:off x="6498015" y="3287794"/>
              <a:ext cx="1490982" cy="995068"/>
              <a:chOff x="3019726" y="4927010"/>
              <a:chExt cx="1607974" cy="872070"/>
            </a:xfrm>
          </p:grpSpPr>
          <p:sp>
            <p:nvSpPr>
              <p:cNvPr id="92" name="流程圖: 磁碟 91"/>
              <p:cNvSpPr/>
              <p:nvPr/>
            </p:nvSpPr>
            <p:spPr>
              <a:xfrm>
                <a:off x="3234692" y="4927010"/>
                <a:ext cx="1178043" cy="872070"/>
              </a:xfrm>
              <a:prstGeom prst="flowChartMagneticDisk">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defTabSz="742950">
                  <a:defRPr/>
                </a:pPr>
                <a:endParaRPr lang="zh-TW" altLang="en-US" sz="1500" kern="0">
                  <a:solidFill>
                    <a:prstClr val="white"/>
                  </a:solidFill>
                  <a:latin typeface="Arial" panose="020B0604020202020204"/>
                  <a:ea typeface="微軟正黑體" panose="020B0604030504040204" pitchFamily="34" charset="-120"/>
                </a:endParaRPr>
              </a:p>
            </p:txBody>
          </p:sp>
          <p:sp>
            <p:nvSpPr>
              <p:cNvPr id="93" name="文字方塊 92"/>
              <p:cNvSpPr txBox="1"/>
              <p:nvPr/>
            </p:nvSpPr>
            <p:spPr>
              <a:xfrm>
                <a:off x="3019726" y="5143827"/>
                <a:ext cx="1607974" cy="485520"/>
              </a:xfrm>
              <a:prstGeom prst="rect">
                <a:avLst/>
              </a:prstGeom>
              <a:solidFill>
                <a:sysClr val="windowText" lastClr="000000">
                  <a:alpha val="50000"/>
                </a:sysClr>
              </a:solidFill>
              <a:ln>
                <a:noFill/>
              </a:ln>
              <a:effectLst/>
            </p:spPr>
            <p:txBody>
              <a:bodyPr wrap="square" rtlCol="0">
                <a:spAutoFit/>
              </a:bodyPr>
              <a:lstStyle/>
              <a:p>
                <a:pPr algn="ctr" defTabSz="742950">
                  <a:defRPr/>
                </a:pPr>
                <a:r>
                  <a:rPr lang="en-US" altLang="zh-TW" sz="1500" b="1" kern="0" dirty="0" smtClean="0">
                    <a:solidFill>
                      <a:srgbClr val="FFFF00"/>
                    </a:solidFill>
                    <a:latin typeface="Arial" panose="020B0604020202020204"/>
                    <a:ea typeface="微軟正黑體" panose="020B0604030504040204" pitchFamily="34" charset="-120"/>
                  </a:rPr>
                  <a:t>ERP</a:t>
                </a:r>
                <a:r>
                  <a:rPr lang="zh-TW" altLang="en-US" sz="1500" b="1" kern="0" dirty="0" smtClean="0">
                    <a:solidFill>
                      <a:srgbClr val="FFFF00"/>
                    </a:solidFill>
                    <a:latin typeface="Arial" panose="020B0604020202020204"/>
                    <a:ea typeface="微軟正黑體" panose="020B0604030504040204" pitchFamily="34" charset="-120"/>
                  </a:rPr>
                  <a:t> 排程 </a:t>
                </a:r>
                <a:endParaRPr lang="en-US" altLang="zh-TW" sz="1500" b="1" kern="0" dirty="0" smtClean="0">
                  <a:solidFill>
                    <a:srgbClr val="FFFF00"/>
                  </a:solidFill>
                  <a:latin typeface="Arial" panose="020B0604020202020204"/>
                  <a:ea typeface="微軟正黑體" panose="020B0604030504040204" pitchFamily="34" charset="-120"/>
                </a:endParaRPr>
              </a:p>
              <a:p>
                <a:pPr algn="ctr" defTabSz="742950">
                  <a:defRPr/>
                </a:pPr>
                <a:r>
                  <a:rPr lang="zh-TW" altLang="en-US" sz="1500" b="1" kern="0" dirty="0" smtClean="0">
                    <a:solidFill>
                      <a:srgbClr val="FFFF00"/>
                    </a:solidFill>
                    <a:latin typeface="Arial" panose="020B0604020202020204"/>
                    <a:ea typeface="微軟正黑體" panose="020B0604030504040204" pitchFamily="34" charset="-120"/>
                  </a:rPr>
                  <a:t> </a:t>
                </a:r>
                <a:r>
                  <a:rPr lang="en-US" altLang="zh-TW" sz="1500" b="1" kern="0" dirty="0" smtClean="0">
                    <a:solidFill>
                      <a:srgbClr val="FFFF00"/>
                    </a:solidFill>
                    <a:latin typeface="Arial" panose="020B0604020202020204"/>
                    <a:ea typeface="微軟正黑體" panose="020B0604030504040204" pitchFamily="34" charset="-120"/>
                  </a:rPr>
                  <a:t>API </a:t>
                </a:r>
                <a:endParaRPr lang="en-US" altLang="zh-TW" sz="1500" b="1" kern="0" dirty="0">
                  <a:solidFill>
                    <a:srgbClr val="FFFF00"/>
                  </a:solidFill>
                  <a:latin typeface="Arial" panose="020B0604020202020204"/>
                  <a:ea typeface="微軟正黑體" panose="020B0604030504040204" pitchFamily="34" charset="-120"/>
                </a:endParaRPr>
              </a:p>
            </p:txBody>
          </p:sp>
        </p:grpSp>
        <p:cxnSp>
          <p:nvCxnSpPr>
            <p:cNvPr id="96" name="肘形接點 95"/>
            <p:cNvCxnSpPr>
              <a:stCxn id="44" idx="2"/>
              <a:endCxn id="22" idx="3"/>
            </p:cNvCxnSpPr>
            <p:nvPr/>
          </p:nvCxnSpPr>
          <p:spPr>
            <a:xfrm rot="16200000" flipH="1">
              <a:off x="5973792" y="2775071"/>
              <a:ext cx="1303569" cy="3954706"/>
            </a:xfrm>
            <a:prstGeom prst="bentConnector4">
              <a:avLst>
                <a:gd name="adj1" fmla="val 39375"/>
                <a:gd name="adj2" fmla="val 103893"/>
              </a:avLst>
            </a:prstGeom>
            <a:ln>
              <a:tailEnd type="triangle"/>
            </a:ln>
          </p:spPr>
          <p:style>
            <a:lnRef idx="3">
              <a:schemeClr val="dk1"/>
            </a:lnRef>
            <a:fillRef idx="0">
              <a:schemeClr val="dk1"/>
            </a:fillRef>
            <a:effectRef idx="2">
              <a:schemeClr val="dk1"/>
            </a:effectRef>
            <a:fontRef idx="minor">
              <a:schemeClr val="tx1"/>
            </a:fontRef>
          </p:style>
        </p:cxnSp>
        <p:sp>
          <p:nvSpPr>
            <p:cNvPr id="105" name="左-右雙向箭號 104"/>
            <p:cNvSpPr/>
            <p:nvPr/>
          </p:nvSpPr>
          <p:spPr>
            <a:xfrm rot="18670582">
              <a:off x="6149395" y="4380769"/>
              <a:ext cx="785887" cy="364560"/>
            </a:xfrm>
            <a:prstGeom prst="lef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119" name="左-右雙向箭號 118"/>
            <p:cNvSpPr/>
            <p:nvPr/>
          </p:nvSpPr>
          <p:spPr>
            <a:xfrm rot="12498147">
              <a:off x="5357703" y="2471483"/>
              <a:ext cx="915602" cy="578349"/>
            </a:xfrm>
            <a:prstGeom prst="lef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120" name="左-右雙向箭號 119"/>
            <p:cNvSpPr/>
            <p:nvPr/>
          </p:nvSpPr>
          <p:spPr>
            <a:xfrm rot="16200000">
              <a:off x="6679537" y="2788745"/>
              <a:ext cx="720917" cy="322100"/>
            </a:xfrm>
            <a:prstGeom prst="lef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grpSp>
    </p:spTree>
    <p:extLst>
      <p:ext uri="{BB962C8B-B14F-4D97-AF65-F5344CB8AC3E}">
        <p14:creationId xmlns:p14="http://schemas.microsoft.com/office/powerpoint/2010/main" val="651556611"/>
      </p:ext>
    </p:extLst>
  </p:cSld>
  <p:clrMapOvr>
    <a:masterClrMapping/>
  </p:clrMapOvr>
  <p:timing>
    <p:tnLst>
      <p:par>
        <p:cTn id="1" dur="indefinite" restart="never" nodeType="tmRoot"/>
      </p:par>
    </p:tnLst>
  </p:timing>
</p:sld>
</file>

<file path=ppt/theme/theme1.xml><?xml version="1.0" encoding="utf-8"?>
<a:theme xmlns:a="http://schemas.openxmlformats.org/drawingml/2006/main" name="2020簡報範本_light">
  <a:themeElements>
    <a:clrScheme name="2022">
      <a:dk1>
        <a:srgbClr val="393939"/>
      </a:dk1>
      <a:lt1>
        <a:srgbClr val="FFFFFF"/>
      </a:lt1>
      <a:dk2>
        <a:srgbClr val="AFAFAF"/>
      </a:dk2>
      <a:lt2>
        <a:srgbClr val="E7E7E7"/>
      </a:lt2>
      <a:accent1>
        <a:srgbClr val="6AACB2"/>
      </a:accent1>
      <a:accent2>
        <a:srgbClr val="2BBBD8"/>
      </a:accent2>
      <a:accent3>
        <a:srgbClr val="F78D3F"/>
      </a:accent3>
      <a:accent4>
        <a:srgbClr val="FFC000"/>
      </a:accent4>
      <a:accent5>
        <a:srgbClr val="9E5DE5"/>
      </a:accent5>
      <a:accent6>
        <a:srgbClr val="7187F7"/>
      </a:accent6>
      <a:hlink>
        <a:srgbClr val="F0591B"/>
      </a:hlink>
      <a:folHlink>
        <a:srgbClr val="2A2A2A"/>
      </a:folHlink>
    </a:clrScheme>
    <a:fontScheme name="2020">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2">
          <a:schemeClr val="accent5"/>
        </a:lnRef>
        <a:fillRef idx="1">
          <a:schemeClr val="lt1"/>
        </a:fillRef>
        <a:effectRef idx="0">
          <a:schemeClr val="accent5"/>
        </a:effectRef>
        <a:fontRef idx="minor">
          <a:schemeClr val="dk1"/>
        </a:fontRef>
      </a:style>
    </a:spDef>
    <a:txDef>
      <a:spPr>
        <a:noFill/>
      </a:spPr>
      <a:bodyPr wrap="none" rtlCol="0">
        <a:spAutoFit/>
      </a:bodyPr>
      <a:lstStyle>
        <a:defPPr>
          <a:defRPr dirty="0" err="1" smtClean="0">
            <a:solidFill>
              <a:schemeClr val="tx1">
                <a:lumMod val="75000"/>
              </a:schemeClr>
            </a:solidFill>
          </a:defRPr>
        </a:defPPr>
      </a:lstStyle>
    </a:txDef>
  </a:objectDefaults>
  <a:extraClrSchemeLst/>
  <a:extLst>
    <a:ext uri="{05A4C25C-085E-4340-85A3-A5531E510DB2}">
      <thm15:themeFamily xmlns:thm15="http://schemas.microsoft.com/office/thememl/2012/main" name="資策會2022簡報範本_16比9.pptx" id="{301383BA-74C0-4BEE-B6F6-2C56564E3ED0}" vid="{3722B12D-4C3C-4A7C-9484-ECAEC5F6FF9B}"/>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02_資策會2022簡報範本_16比9格式</Template>
  <TotalTime>19011</TotalTime>
  <Words>4587</Words>
  <Application>Microsoft Office PowerPoint</Application>
  <PresentationFormat>寬螢幕</PresentationFormat>
  <Paragraphs>765</Paragraphs>
  <Slides>29</Slides>
  <Notes>6</Notes>
  <HiddenSlides>2</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29</vt:i4>
      </vt:variant>
    </vt:vector>
  </HeadingPairs>
  <TitlesOfParts>
    <vt:vector size="41" baseType="lpstr">
      <vt:lpstr>微软雅黑</vt:lpstr>
      <vt:lpstr>Microsoft YaHei UI</vt:lpstr>
      <vt:lpstr>宋体</vt:lpstr>
      <vt:lpstr>微軟正黑體</vt:lpstr>
      <vt:lpstr>微軟正黑體</vt:lpstr>
      <vt:lpstr>新細明體</vt:lpstr>
      <vt:lpstr>標楷體</vt:lpstr>
      <vt:lpstr>Arial</vt:lpstr>
      <vt:lpstr>Calibri</vt:lpstr>
      <vt:lpstr>Times New Roman</vt:lpstr>
      <vt:lpstr>Wingdings</vt:lpstr>
      <vt:lpstr>2020簡報範本_light</vt:lpstr>
      <vt:lpstr>PowerPoint 簡報</vt:lpstr>
      <vt:lpstr>議程</vt:lpstr>
      <vt:lpstr>目錄</vt:lpstr>
      <vt:lpstr>PowerPoint 簡報</vt:lpstr>
      <vt:lpstr>(二)工業五金及自行車產業的微服務交換服務</vt:lpstr>
      <vt:lpstr>(三)服務類型，定義通用名稱</vt:lpstr>
      <vt:lpstr>(四)API應用領域</vt:lpstr>
      <vt:lpstr>(五)以五金貨架為例 API(1/2)</vt:lpstr>
      <vt:lpstr>(五)以五金貨架為例 API(2/2)</vt:lpstr>
      <vt:lpstr> (六)API 統一服務</vt:lpstr>
      <vt:lpstr>(七)可發展方向</vt:lpstr>
      <vt:lpstr>FY111益張場域現況及問題</vt:lpstr>
      <vt:lpstr>FY111益張場域執行效益</vt:lpstr>
      <vt:lpstr>PowerPoint 簡報</vt:lpstr>
      <vt:lpstr>PowerPoint 簡報</vt:lpstr>
      <vt:lpstr>PowerPoint 簡報</vt:lpstr>
      <vt:lpstr>PowerPoint 簡報</vt:lpstr>
      <vt:lpstr>PowerPoint 簡報</vt:lpstr>
      <vt:lpstr>PowerPoint 簡報</vt:lpstr>
      <vt:lpstr>PowerPoint 簡報</vt:lpstr>
      <vt:lpstr>PowerPoint 簡報</vt:lpstr>
      <vt:lpstr>FY111益張場域現況及問題</vt:lpstr>
      <vt:lpstr>FY111益張場域執行效益</vt:lpstr>
      <vt:lpstr>PowerPoint 簡報</vt:lpstr>
      <vt:lpstr>PowerPoint 簡報</vt:lpstr>
      <vt:lpstr>PowerPoint 簡報</vt:lpstr>
      <vt:lpstr>PowerPoint 簡報</vt:lpstr>
      <vt:lpstr>PowerPoint 簡報</vt:lpstr>
      <vt:lpstr>PowerPoint 簡報</vt:lpstr>
    </vt:vector>
  </TitlesOfParts>
  <Manager/>
  <Company>Dynabook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2022創生處簡報範本</dc:title>
  <dc:creator>黃瑋萱 Wei Xuan Huang</dc:creator>
  <cp:lastModifiedBy>陳承輝 Ryan</cp:lastModifiedBy>
  <cp:revision>487</cp:revision>
  <cp:lastPrinted>2022-05-24T03:01:36Z</cp:lastPrinted>
  <dcterms:created xsi:type="dcterms:W3CDTF">2022-01-03T02:47:46Z</dcterms:created>
  <dcterms:modified xsi:type="dcterms:W3CDTF">2022-10-07T03:05:27Z</dcterms:modified>
  <cp:category/>
</cp:coreProperties>
</file>